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33"/>
  </p:notesMasterIdLst>
  <p:sldIdLst>
    <p:sldId id="402" r:id="rId2"/>
    <p:sldId id="300" r:id="rId3"/>
    <p:sldId id="256" r:id="rId4"/>
    <p:sldId id="318" r:id="rId5"/>
    <p:sldId id="258" r:id="rId6"/>
    <p:sldId id="319" r:id="rId7"/>
    <p:sldId id="257" r:id="rId8"/>
    <p:sldId id="320" r:id="rId9"/>
    <p:sldId id="322" r:id="rId10"/>
    <p:sldId id="302" r:id="rId11"/>
    <p:sldId id="336" r:id="rId12"/>
    <p:sldId id="301" r:id="rId13"/>
    <p:sldId id="260" r:id="rId14"/>
    <p:sldId id="261" r:id="rId15"/>
    <p:sldId id="262" r:id="rId16"/>
    <p:sldId id="277" r:id="rId17"/>
    <p:sldId id="403" r:id="rId18"/>
    <p:sldId id="341" r:id="rId19"/>
    <p:sldId id="324" r:id="rId20"/>
    <p:sldId id="263" r:id="rId21"/>
    <p:sldId id="264" r:id="rId22"/>
    <p:sldId id="305" r:id="rId23"/>
    <p:sldId id="265" r:id="rId24"/>
    <p:sldId id="266" r:id="rId25"/>
    <p:sldId id="306" r:id="rId26"/>
    <p:sldId id="307" r:id="rId27"/>
    <p:sldId id="267" r:id="rId28"/>
    <p:sldId id="269" r:id="rId29"/>
    <p:sldId id="308" r:id="rId30"/>
    <p:sldId id="309" r:id="rId31"/>
    <p:sldId id="268" r:id="rId32"/>
    <p:sldId id="270" r:id="rId33"/>
    <p:sldId id="271" r:id="rId34"/>
    <p:sldId id="310" r:id="rId35"/>
    <p:sldId id="311" r:id="rId36"/>
    <p:sldId id="312" r:id="rId37"/>
    <p:sldId id="325" r:id="rId38"/>
    <p:sldId id="326" r:id="rId39"/>
    <p:sldId id="327" r:id="rId40"/>
    <p:sldId id="328" r:id="rId41"/>
    <p:sldId id="329" r:id="rId42"/>
    <p:sldId id="274" r:id="rId43"/>
    <p:sldId id="422" r:id="rId44"/>
    <p:sldId id="423" r:id="rId45"/>
    <p:sldId id="424" r:id="rId46"/>
    <p:sldId id="425" r:id="rId47"/>
    <p:sldId id="426" r:id="rId48"/>
    <p:sldId id="342" r:id="rId49"/>
    <p:sldId id="278" r:id="rId50"/>
    <p:sldId id="279" r:id="rId51"/>
    <p:sldId id="280" r:id="rId52"/>
    <p:sldId id="343" r:id="rId53"/>
    <p:sldId id="281" r:id="rId54"/>
    <p:sldId id="282" r:id="rId55"/>
    <p:sldId id="283" r:id="rId56"/>
    <p:sldId id="413" r:id="rId57"/>
    <p:sldId id="316" r:id="rId58"/>
    <p:sldId id="284" r:id="rId59"/>
    <p:sldId id="294" r:id="rId60"/>
    <p:sldId id="285" r:id="rId61"/>
    <p:sldId id="286" r:id="rId62"/>
    <p:sldId id="287" r:id="rId63"/>
    <p:sldId id="288" r:id="rId64"/>
    <p:sldId id="295" r:id="rId65"/>
    <p:sldId id="289" r:id="rId66"/>
    <p:sldId id="290" r:id="rId67"/>
    <p:sldId id="317" r:id="rId68"/>
    <p:sldId id="344" r:id="rId69"/>
    <p:sldId id="345" r:id="rId70"/>
    <p:sldId id="346" r:id="rId71"/>
    <p:sldId id="347" r:id="rId72"/>
    <p:sldId id="348" r:id="rId73"/>
    <p:sldId id="427" r:id="rId74"/>
    <p:sldId id="349" r:id="rId75"/>
    <p:sldId id="428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404" r:id="rId85"/>
    <p:sldId id="359" r:id="rId86"/>
    <p:sldId id="360" r:id="rId87"/>
    <p:sldId id="361" r:id="rId88"/>
    <p:sldId id="362" r:id="rId89"/>
    <p:sldId id="363" r:id="rId90"/>
    <p:sldId id="364" r:id="rId91"/>
    <p:sldId id="365" r:id="rId92"/>
    <p:sldId id="366" r:id="rId93"/>
    <p:sldId id="367" r:id="rId94"/>
    <p:sldId id="368" r:id="rId95"/>
    <p:sldId id="405" r:id="rId96"/>
    <p:sldId id="406" r:id="rId97"/>
    <p:sldId id="407" r:id="rId98"/>
    <p:sldId id="408" r:id="rId99"/>
    <p:sldId id="409" r:id="rId100"/>
    <p:sldId id="410" r:id="rId101"/>
    <p:sldId id="411" r:id="rId102"/>
    <p:sldId id="412" r:id="rId103"/>
    <p:sldId id="377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5" r:id="rId112"/>
    <p:sldId id="386" r:id="rId113"/>
    <p:sldId id="387" r:id="rId114"/>
    <p:sldId id="388" r:id="rId115"/>
    <p:sldId id="389" r:id="rId116"/>
    <p:sldId id="390" r:id="rId117"/>
    <p:sldId id="416" r:id="rId118"/>
    <p:sldId id="417" r:id="rId119"/>
    <p:sldId id="391" r:id="rId120"/>
    <p:sldId id="392" r:id="rId121"/>
    <p:sldId id="393" r:id="rId122"/>
    <p:sldId id="394" r:id="rId123"/>
    <p:sldId id="395" r:id="rId124"/>
    <p:sldId id="396" r:id="rId125"/>
    <p:sldId id="420" r:id="rId126"/>
    <p:sldId id="397" r:id="rId127"/>
    <p:sldId id="398" r:id="rId128"/>
    <p:sldId id="399" r:id="rId129"/>
    <p:sldId id="421" r:id="rId130"/>
    <p:sldId id="400" r:id="rId131"/>
    <p:sldId id="401" r:id="rId1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DDDDD"/>
    <a:srgbClr val="FFCCFF"/>
    <a:srgbClr val="FF99CC"/>
    <a:srgbClr val="CCFFFF"/>
    <a:srgbClr val="33CCCC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569" autoAdjust="0"/>
    <p:restoredTop sz="86423" autoAdjust="0"/>
  </p:normalViewPr>
  <p:slideViewPr>
    <p:cSldViewPr snapToGrid="0">
      <p:cViewPr varScale="1">
        <p:scale>
          <a:sx n="176" d="100"/>
          <a:sy n="176" d="100"/>
        </p:scale>
        <p:origin x="2480" y="192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-13282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2" d="100"/>
        <a:sy n="182" d="100"/>
      </p:scale>
      <p:origin x="0" y="20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esProps" Target="presProps.xml"/><Relationship Id="rId135" Type="http://schemas.openxmlformats.org/officeDocument/2006/relationships/viewProps" Target="viewProps.xml"/><Relationship Id="rId136" Type="http://schemas.openxmlformats.org/officeDocument/2006/relationships/theme" Target="theme/theme1.xml"/><Relationship Id="rId13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8.xml"/><Relationship Id="rId4" Type="http://schemas.openxmlformats.org/officeDocument/2006/relationships/slide" Target="slides/slide52.xml"/><Relationship Id="rId5" Type="http://schemas.openxmlformats.org/officeDocument/2006/relationships/slide" Target="slides/slide68.xml"/><Relationship Id="rId6" Type="http://schemas.openxmlformats.org/officeDocument/2006/relationships/slide" Target="slides/slide85.xml"/><Relationship Id="rId7" Type="http://schemas.openxmlformats.org/officeDocument/2006/relationships/slide" Target="slides/slide105.xml"/><Relationship Id="rId8" Type="http://schemas.openxmlformats.org/officeDocument/2006/relationships/slide" Target="slides/slide110.xml"/><Relationship Id="rId9" Type="http://schemas.openxmlformats.org/officeDocument/2006/relationships/slide" Target="slides/slide111.xml"/><Relationship Id="rId10" Type="http://schemas.openxmlformats.org/officeDocument/2006/relationships/slide" Target="slides/slide119.xml"/><Relationship Id="rId1" Type="http://schemas.openxmlformats.org/officeDocument/2006/relationships/slide" Target="slides/slide2.xml"/><Relationship Id="rId2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wmf"/><Relationship Id="rId5" Type="http://schemas.openxmlformats.org/officeDocument/2006/relationships/image" Target="../media/image5.wmf"/><Relationship Id="rId1" Type="http://schemas.openxmlformats.org/officeDocument/2006/relationships/image" Target="../media/image1.wmf"/><Relationship Id="rId2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Relationship Id="rId3" Type="http://schemas.openxmlformats.org/officeDocument/2006/relationships/image" Target="../media/image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Relationship Id="rId3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86D747AC-B273-4377-818C-AD2CD3547656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51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22905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53E4BF-3DAC-41B7-92F1-4A8F8BC1271C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64316128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B811D5-DD5F-47F3-9A9C-FCB8AE5637CF}" type="slidenum">
              <a:rPr lang="en-US" smtClean="0"/>
              <a:pPr/>
              <a:t>120</a:t>
            </a:fld>
            <a:endParaRPr 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2215408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2640D3-C72C-4CB5-AC9C-937AB0E0A00C}" type="slidenum">
              <a:rPr lang="en-US" smtClean="0"/>
              <a:pPr/>
              <a:t>121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9398887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883B98-BD0A-4048-9FBF-D6518B87DE79}" type="slidenum">
              <a:rPr lang="en-US" smtClean="0"/>
              <a:pPr/>
              <a:t>122</a:t>
            </a:fld>
            <a:endParaRPr 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9924282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09E93A-3FE6-44A5-8462-545203E868FD}" type="slidenum">
              <a:rPr lang="en-US" smtClean="0"/>
              <a:pPr/>
              <a:t>123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6737667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D817F7-DD8A-4B43-A94D-CD9249EE8136}" type="slidenum">
              <a:rPr lang="en-US" smtClean="0"/>
              <a:pPr/>
              <a:t>124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927052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09E93A-3FE6-44A5-8462-545203E868FD}" type="slidenum">
              <a:rPr lang="en-US" smtClean="0"/>
              <a:pPr/>
              <a:t>125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75960192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0ADEA5-C738-4DD6-85FD-2E95D8B41639}" type="slidenum">
              <a:rPr lang="en-US" smtClean="0"/>
              <a:pPr/>
              <a:t>126</a:t>
            </a:fld>
            <a:endParaRPr 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322842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A4177-3595-4EF4-9425-09A08D841813}" type="slidenum">
              <a:rPr lang="en-US" smtClean="0"/>
              <a:pPr/>
              <a:t>127</a:t>
            </a:fld>
            <a:endParaRPr 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05233800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2CD058-FC94-421F-A0D2-E945973F4534}" type="slidenum">
              <a:rPr lang="en-US" smtClean="0"/>
              <a:pPr/>
              <a:t>128</a:t>
            </a:fld>
            <a:endParaRPr 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1170674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A4177-3595-4EF4-9425-09A08D841813}" type="slidenum">
              <a:rPr lang="en-US" smtClean="0"/>
              <a:pPr/>
              <a:t>129</a:t>
            </a:fld>
            <a:endParaRPr 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042913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EECC16-529E-48A9-AD1C-2A927CF12C97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11950022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71C2AC-C5EC-425B-BFD9-1E80CFA54EAB}" type="slidenum">
              <a:rPr lang="en-US" smtClean="0"/>
              <a:pPr/>
              <a:t>130</a:t>
            </a:fld>
            <a:endParaRPr lang="en-US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27328483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D3E914-BF44-4E5F-B4D9-CAF5F661149E}" type="slidenum">
              <a:rPr lang="en-US" smtClean="0"/>
              <a:pPr/>
              <a:t>131</a:t>
            </a:fld>
            <a:endParaRPr 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2361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EF27C2-5D66-40A0-890E-5C6A0A82326D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12897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710085-5685-45B7-9907-5762EC665137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66854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50EFCF-2DDB-4BA6-BA76-C9B44B24D93A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9367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66D539-2977-4DA7-BE0B-AA8B0BBA327F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27884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081812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CDD4CB-E2AE-4F7D-A55D-D3D4D8C4C7AA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7273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F9B1A7-D973-46ED-91B9-02777C341326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096307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B9B43-A9C5-49D1-97EA-FC5A07A96BEE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3701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6F3CB7-DF5A-4745-8C9C-73ABD3472FFA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74421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C2E779-CEAD-4DAC-8CC8-080F069EBEEB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092726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2C8F16-4807-45AD-B5F7-4FD0BFE03731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62946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1E64A1-EAE0-439A-A0B5-0188C1D6C7EE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10070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037C83-89C9-4A94-A1BA-75541CBA9EF5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20144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EC2A32-64EB-4355-A3F4-DC5A1ABE8776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014260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BED7F9-6937-41D4-BCBA-C36113EF572D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41642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64E877-413D-41EE-9C11-E29BA36AF8B9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88813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0F62DF-A4DF-4E77-A71A-772FA280BB37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174412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52D8EF-35D5-4A03-8875-9CBB221B9020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23612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9BAC1F-5529-4830-95F8-B3CC73829AF8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0552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E13962-6B1F-4114-81E2-69209D9B44BD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951384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E2748E-4DD7-4548-BB66-D9DDAF9FC1B3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54781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117A81-1B22-4029-B2DA-06A25EC38B36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09284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79DE8-0D8D-473E-AEAC-FE0FC93AEA8E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637310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1C88D3-6ED6-4C28-A7B2-A267CA57FBB4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24154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1617AB-8B9C-4855-BDD1-8F15360D9BF9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266272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CEC9A4-3AB2-45D1-9A63-FB4415A5135D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74427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AE105-D289-47FC-8390-E29DB9317D68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90018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1A8462-A134-48F5-95C4-3741FE4B06B8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21067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840D9-5458-4A55-8575-90C106F4A7EE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31218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FC2D8-42F9-404E-AF84-48829FE97E0C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87781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B9FFA7-6D94-4508-8C6D-04814D345A39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429167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4B7BAB-8917-4BC9-90FD-EA480CB2CC15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059600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7765640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1A3060-1D82-442E-9B5F-9523626939B7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8671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D9D2EA-43C2-462B-98E6-1FC71E31DD33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124241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8D7BF1-D34D-4423-B65C-5E982B724D6D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03113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11101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0A48CE-0393-491B-BC23-72DD9596AC8E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453543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F66A17-A16F-4A2E-AAA8-E44E9BB32136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4699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58E93E-6EB9-4B19-A870-1991B154F7FB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3517479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CE7549-B896-4BC1-AC3A-6EB07F932600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9755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43D6AC-E1ED-4E84-B375-50F4106DD669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441036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AB1AEC-4698-4FFE-BC9B-B2211BE2CB95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4654355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6320DD-D8F7-4D9D-8DD3-9719B78F4F4F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50220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0525E9-21F1-4AAE-A4FF-8C5A475396CF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893724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AC5BD4-3F45-4E3E-AB42-41F6F9EC25F3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1968025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DAF9B3-59D6-4C65-8921-1021C0779B5C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328132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C4CECD-DBE0-41B0-864F-8B8F545FC228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9803375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380BF3-46CF-45E0-8D8C-7BE5176DF2B2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0394529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F68798-9B8D-4458-A24C-C9E63E382D8C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070186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7C635A-1393-49D0-8755-F45DC73181C4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2843449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698A2-F755-4633-9450-F81B562E1CC4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627169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543C13-6C5A-4C17-BD40-30B5E458AE68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7363619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7850760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D1F196-A59F-4BEA-B052-464F0AAC00AD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4272792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4E9293-354F-4F40-88FD-E6ADA1BBB182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897320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46889-07F0-426C-BA19-7E6F73BD1B39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977790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E28299-4BFD-4FAD-BC09-F83749363624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5316817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BE130E-F81A-4D13-8ADC-B9405ED8B3C0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0888805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Atualizado em 13/09/2016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747AC-B273-4377-818C-AD2CD3547656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624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1EDD2B-8A82-443D-B632-4C1B477D8F75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1181107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4A2D0C-55DD-4B83-9E02-656C642ECC62}" type="slidenum">
              <a:rPr lang="en-US" smtClean="0"/>
              <a:pPr/>
              <a:t>77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6050102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C09172-F887-44E3-AA49-7FB9AD8E7303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6452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F026AC-A49E-41C1-819A-EA7AE13D0E4F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798801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4C4BD4-7D54-4D7E-8BA0-B56D983D65B5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193365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E220FB-13FB-40FF-8E4D-F038FF93EA31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9963915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2BC5E6-2BF2-44DA-B704-291BC8D31DC5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0683641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3089E4-221B-4825-A9E2-A712FFB57D04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88561413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8AC7B1-382B-4C93-A52A-C619B5930AD3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075591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5378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39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1A935D-DAEC-4151-9CD3-3DA07FEC7F79}" type="slidenum">
              <a:rPr lang="en-US" smtClean="0"/>
              <a:pPr/>
              <a:t>86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18347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499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134F8F-B590-4316-80F6-4829DD7B506C}" type="slidenum">
              <a:rPr lang="en-US" smtClean="0"/>
              <a:pPr/>
              <a:t>87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641868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602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E7E8C3-5A89-4330-8C39-7C4B1A9989F8}" type="slidenum">
              <a:rPr lang="en-US" smtClean="0"/>
              <a:pPr/>
              <a:t>88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48614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704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001F99-218D-4541-8AAB-2EE351EB25E1}" type="slidenum">
              <a:rPr lang="en-US" smtClean="0"/>
              <a:pPr/>
              <a:t>89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09148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910E8B-548A-4D3C-8431-AF647D2BD6DF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726323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80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80A797-2D97-4ADD-812E-46A247487282}" type="slidenum">
              <a:rPr lang="en-US" smtClean="0"/>
              <a:pPr/>
              <a:t>90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65080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8909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F5C4B5-4574-4AC4-B85A-160D39987DE5}" type="slidenum">
              <a:rPr lang="en-US" smtClean="0"/>
              <a:pPr/>
              <a:t>91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688445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9011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261A9B-E00B-427B-850C-53BCD4A91A94}" type="slidenum">
              <a:rPr lang="en-US" smtClean="0"/>
              <a:pPr/>
              <a:t>92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212777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9114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1A8B0B-DD83-4E15-B194-5EBF2C9B6B57}" type="slidenum">
              <a:rPr lang="en-US" smtClean="0"/>
              <a:pPr/>
              <a:t>93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385993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9216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5A4308-D8A3-4CA7-B599-A14CFC6148F0}" type="slidenum">
              <a:rPr lang="en-US" smtClean="0"/>
              <a:pPr/>
              <a:t>94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79882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1013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7558A-1CFA-482C-BCD1-DEA886F6B021}" type="slidenum">
              <a:rPr lang="en-US" smtClean="0"/>
              <a:pPr/>
              <a:t>103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399221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  <p:sp>
        <p:nvSpPr>
          <p:cNvPr id="10240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5545C5-6133-4FBC-82E6-4AE3BB2F8EC3}" type="slidenum">
              <a:rPr lang="en-US" smtClean="0"/>
              <a:pPr/>
              <a:t>104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25510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3150091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BB40B-4143-4A6C-BE80-A3BB8CEB6039}" type="slidenum">
              <a:rPr lang="en-US" smtClean="0"/>
              <a:pPr/>
              <a:t>106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6052786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4187C-749D-45C7-A3F6-9FC8BFD445BF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08149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A253FF-B6FB-433A-A9FC-8B073AD31546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3574321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D128B0-A0B1-47CA-8575-7ABF0BBDEACB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522392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1B405F-481D-483D-A9C9-38E0EE66981A}" type="slidenum">
              <a:rPr lang="en-US" smtClean="0"/>
              <a:pPr/>
              <a:t>109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971934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1A6725-53C5-483C-B9E1-F8368B00C0DE}" type="slidenum">
              <a:rPr lang="en-US" smtClean="0"/>
              <a:pPr/>
              <a:t>110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8014304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1404D9-8BA0-4844-8B88-471D597BE076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0799694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FF8535-330E-4D60-920A-0808728D03A5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152154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09005-8534-49F8-B2C4-E182EF0313EA}" type="slidenum">
              <a:rPr lang="en-US" smtClean="0"/>
              <a:pPr/>
              <a:t>113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72759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CF67F2-0811-4AE4-AE4B-E10923CB06FB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3515972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AAD8D-2803-400B-86AB-69C21DA2B98B}" type="slidenum">
              <a:rPr lang="en-US" smtClean="0"/>
              <a:pPr/>
              <a:t>115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1334934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60FC1C-7FD0-4FCC-A01A-F68E0F2ECBCF}" type="slidenum">
              <a:rPr lang="en-US" smtClean="0"/>
              <a:pPr/>
              <a:t>116</a:t>
            </a:fld>
            <a:endParaRPr 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6122345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6A8CE-72C3-440F-B981-8D9E4EAA62F3}" type="slidenum">
              <a:rPr lang="en-US" smtClean="0"/>
              <a:pPr/>
              <a:t>119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02527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5ABC3-6071-4935-AF64-4D80F98EBCFF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C0C83-7141-405C-86B9-704DAB6ABBC0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6C94F-0BC6-4B36-AEA6-5DB18E1C9C65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C42074-4BF0-42B9-8ADF-069788F5B150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ítulo, text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Gráfico 3"/>
          <p:cNvSpPr>
            <a:spLocks noGrp="1"/>
          </p:cNvSpPr>
          <p:nvPr>
            <p:ph type="chart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endParaRPr lang="pt-BR" noProof="0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28156-41D4-4B22-A133-0D2E3EC59DDD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ítulo e conteúdo em cima d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1B06A-5F82-4809-B30D-985BAB9B0EC3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1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06677-C860-4408-991F-9B1D0580ABBC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DD6EA-248E-49B3-A306-B6D8A05F0C84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92EEE-90FD-4CA0-A901-9D9CCFCFE775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611F5-A0C8-4BFE-922A-34CAF23B4199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4F6DF-CECA-42E0-B7A6-892A49DF6904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D1FD7-8559-4024-AD8F-D160B4C40F03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87780-7FA1-47E1-9123-8C96A55CDAB4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FDB2A-FB7D-4660-8267-70BB08F05EA1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2: Camada de Aplicação</a:t>
            </a: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fld id="{C62902CF-7FE4-4CA7-AEEB-40E5E2AABEFA}" type="slidenum">
              <a:rPr lang="en-US"/>
              <a:pPr>
                <a:defRPr/>
              </a:pPr>
              <a:t>‹n.º›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pitchFamily="82" charset="0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pitchFamily="82" charset="0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suruagy@cin.ufpe.b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.bin"/><Relationship Id="rId20" Type="http://schemas.openxmlformats.org/officeDocument/2006/relationships/oleObject" Target="../embeddings/oleObject105.bin"/><Relationship Id="rId21" Type="http://schemas.openxmlformats.org/officeDocument/2006/relationships/oleObject" Target="../embeddings/oleObject106.bin"/><Relationship Id="rId22" Type="http://schemas.openxmlformats.org/officeDocument/2006/relationships/oleObject" Target="../embeddings/oleObject107.bin"/><Relationship Id="rId23" Type="http://schemas.openxmlformats.org/officeDocument/2006/relationships/oleObject" Target="../embeddings/oleObject108.bin"/><Relationship Id="rId10" Type="http://schemas.openxmlformats.org/officeDocument/2006/relationships/oleObject" Target="../embeddings/oleObject95.bin"/><Relationship Id="rId11" Type="http://schemas.openxmlformats.org/officeDocument/2006/relationships/oleObject" Target="../embeddings/oleObject96.bin"/><Relationship Id="rId12" Type="http://schemas.openxmlformats.org/officeDocument/2006/relationships/oleObject" Target="../embeddings/oleObject97.bin"/><Relationship Id="rId13" Type="http://schemas.openxmlformats.org/officeDocument/2006/relationships/oleObject" Target="../embeddings/oleObject98.bin"/><Relationship Id="rId14" Type="http://schemas.openxmlformats.org/officeDocument/2006/relationships/oleObject" Target="../embeddings/oleObject99.bin"/><Relationship Id="rId15" Type="http://schemas.openxmlformats.org/officeDocument/2006/relationships/oleObject" Target="../embeddings/oleObject100.bin"/><Relationship Id="rId16" Type="http://schemas.openxmlformats.org/officeDocument/2006/relationships/oleObject" Target="../embeddings/oleObject101.bin"/><Relationship Id="rId17" Type="http://schemas.openxmlformats.org/officeDocument/2006/relationships/oleObject" Target="../embeddings/oleObject102.bin"/><Relationship Id="rId18" Type="http://schemas.openxmlformats.org/officeDocument/2006/relationships/oleObject" Target="../embeddings/oleObject103.bin"/><Relationship Id="rId19" Type="http://schemas.openxmlformats.org/officeDocument/2006/relationships/oleObject" Target="../embeddings/oleObject104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5.xml"/><Relationship Id="rId4" Type="http://schemas.openxmlformats.org/officeDocument/2006/relationships/image" Target="../media/image46.png"/><Relationship Id="rId5" Type="http://schemas.openxmlformats.org/officeDocument/2006/relationships/oleObject" Target="../embeddings/oleObject91.bin"/><Relationship Id="rId6" Type="http://schemas.openxmlformats.org/officeDocument/2006/relationships/image" Target="../media/image1.wmf"/><Relationship Id="rId7" Type="http://schemas.openxmlformats.org/officeDocument/2006/relationships/oleObject" Target="../embeddings/oleObject92.bin"/><Relationship Id="rId8" Type="http://schemas.openxmlformats.org/officeDocument/2006/relationships/oleObject" Target="../embeddings/oleObject93.bin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2.bin"/><Relationship Id="rId20" Type="http://schemas.openxmlformats.org/officeDocument/2006/relationships/oleObject" Target="../embeddings/oleObject123.bin"/><Relationship Id="rId21" Type="http://schemas.openxmlformats.org/officeDocument/2006/relationships/oleObject" Target="../embeddings/oleObject124.bin"/><Relationship Id="rId22" Type="http://schemas.openxmlformats.org/officeDocument/2006/relationships/oleObject" Target="../embeddings/oleObject125.bin"/><Relationship Id="rId10" Type="http://schemas.openxmlformats.org/officeDocument/2006/relationships/oleObject" Target="../embeddings/oleObject113.bin"/><Relationship Id="rId11" Type="http://schemas.openxmlformats.org/officeDocument/2006/relationships/oleObject" Target="../embeddings/oleObject114.bin"/><Relationship Id="rId12" Type="http://schemas.openxmlformats.org/officeDocument/2006/relationships/oleObject" Target="../embeddings/oleObject115.bin"/><Relationship Id="rId13" Type="http://schemas.openxmlformats.org/officeDocument/2006/relationships/oleObject" Target="../embeddings/oleObject116.bin"/><Relationship Id="rId14" Type="http://schemas.openxmlformats.org/officeDocument/2006/relationships/oleObject" Target="../embeddings/oleObject117.bin"/><Relationship Id="rId15" Type="http://schemas.openxmlformats.org/officeDocument/2006/relationships/oleObject" Target="../embeddings/oleObject118.bin"/><Relationship Id="rId16" Type="http://schemas.openxmlformats.org/officeDocument/2006/relationships/oleObject" Target="../embeddings/oleObject119.bin"/><Relationship Id="rId17" Type="http://schemas.openxmlformats.org/officeDocument/2006/relationships/oleObject" Target="../embeddings/oleObject120.bin"/><Relationship Id="rId18" Type="http://schemas.openxmlformats.org/officeDocument/2006/relationships/oleObject" Target="../embeddings/oleObject121.bin"/><Relationship Id="rId19" Type="http://schemas.openxmlformats.org/officeDocument/2006/relationships/oleObject" Target="../embeddings/oleObject122.bin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6.xml"/><Relationship Id="rId4" Type="http://schemas.openxmlformats.org/officeDocument/2006/relationships/image" Target="../media/image46.png"/><Relationship Id="rId5" Type="http://schemas.openxmlformats.org/officeDocument/2006/relationships/oleObject" Target="../embeddings/oleObject109.bin"/><Relationship Id="rId6" Type="http://schemas.openxmlformats.org/officeDocument/2006/relationships/image" Target="../media/image1.wmf"/><Relationship Id="rId7" Type="http://schemas.openxmlformats.org/officeDocument/2006/relationships/oleObject" Target="../embeddings/oleObject110.bin"/><Relationship Id="rId8" Type="http://schemas.openxmlformats.org/officeDocument/2006/relationships/oleObject" Target="../embeddings/oleObject111.bin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4" Type="http://schemas.openxmlformats.org/officeDocument/2006/relationships/oleObject" Target="../embeddings/oleObject126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127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4" Type="http://schemas.openxmlformats.org/officeDocument/2006/relationships/oleObject" Target="../embeddings/oleObject128.bin"/><Relationship Id="rId5" Type="http://schemas.openxmlformats.org/officeDocument/2006/relationships/image" Target="../media/image48.w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9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1.wmf"/><Relationship Id="rId6" Type="http://schemas.openxmlformats.org/officeDocument/2006/relationships/image" Target="../media/image3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1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32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34.bin"/><Relationship Id="rId7" Type="http://schemas.openxmlformats.org/officeDocument/2006/relationships/oleObject" Target="../embeddings/oleObject35.bin"/><Relationship Id="rId8" Type="http://schemas.openxmlformats.org/officeDocument/2006/relationships/oleObject" Target="../embeddings/oleObject36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38.bin"/><Relationship Id="rId7" Type="http://schemas.openxmlformats.org/officeDocument/2006/relationships/oleObject" Target="../embeddings/oleObject39.bin"/><Relationship Id="rId8" Type="http://schemas.openxmlformats.org/officeDocument/2006/relationships/oleObject" Target="../embeddings/oleObject40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41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42.bin"/><Relationship Id="rId7" Type="http://schemas.openxmlformats.org/officeDocument/2006/relationships/oleObject" Target="../embeddings/oleObject43.bin"/><Relationship Id="rId8" Type="http://schemas.openxmlformats.org/officeDocument/2006/relationships/oleObject" Target="../embeddings/oleObject44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45.bin"/><Relationship Id="rId5" Type="http://schemas.openxmlformats.org/officeDocument/2006/relationships/image" Target="../media/image1.wmf"/><Relationship Id="rId6" Type="http://schemas.openxmlformats.org/officeDocument/2006/relationships/image" Target="../media/image35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20" Type="http://schemas.openxmlformats.org/officeDocument/2006/relationships/image" Target="../media/image5.wmf"/><Relationship Id="rId21" Type="http://schemas.openxmlformats.org/officeDocument/2006/relationships/oleObject" Target="../embeddings/oleObject13.bin"/><Relationship Id="rId22" Type="http://schemas.openxmlformats.org/officeDocument/2006/relationships/oleObject" Target="../embeddings/oleObject14.bin"/><Relationship Id="rId23" Type="http://schemas.openxmlformats.org/officeDocument/2006/relationships/oleObject" Target="../embeddings/oleObject15.bin"/><Relationship Id="rId10" Type="http://schemas.openxmlformats.org/officeDocument/2006/relationships/oleObject" Target="../embeddings/oleObject5.bin"/><Relationship Id="rId11" Type="http://schemas.openxmlformats.org/officeDocument/2006/relationships/oleObject" Target="../embeddings/oleObject6.bin"/><Relationship Id="rId12" Type="http://schemas.openxmlformats.org/officeDocument/2006/relationships/oleObject" Target="../embeddings/oleObject7.bin"/><Relationship Id="rId13" Type="http://schemas.openxmlformats.org/officeDocument/2006/relationships/oleObject" Target="../embeddings/oleObject8.bin"/><Relationship Id="rId14" Type="http://schemas.openxmlformats.org/officeDocument/2006/relationships/oleObject" Target="../embeddings/oleObject9.bin"/><Relationship Id="rId15" Type="http://schemas.openxmlformats.org/officeDocument/2006/relationships/image" Target="../media/image3.wmf"/><Relationship Id="rId16" Type="http://schemas.openxmlformats.org/officeDocument/2006/relationships/oleObject" Target="../embeddings/oleObject10.bin"/><Relationship Id="rId17" Type="http://schemas.openxmlformats.org/officeDocument/2006/relationships/oleObject" Target="../embeddings/oleObject11.bin"/><Relationship Id="rId18" Type="http://schemas.openxmlformats.org/officeDocument/2006/relationships/image" Target="../media/image4.wmf"/><Relationship Id="rId19" Type="http://schemas.openxmlformats.org/officeDocument/2006/relationships/oleObject" Target="../embeddings/oleObject12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wmf"/><Relationship Id="rId8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46.bin"/><Relationship Id="rId5" Type="http://schemas.openxmlformats.org/officeDocument/2006/relationships/image" Target="../media/image1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47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48.bin"/><Relationship Id="rId7" Type="http://schemas.openxmlformats.org/officeDocument/2006/relationships/oleObject" Target="../embeddings/oleObject49.bin"/><Relationship Id="rId8" Type="http://schemas.openxmlformats.org/officeDocument/2006/relationships/oleObject" Target="../embeddings/oleObject50.bin"/><Relationship Id="rId9" Type="http://schemas.openxmlformats.org/officeDocument/2006/relationships/oleObject" Target="../embeddings/oleObject51.bin"/><Relationship Id="rId10" Type="http://schemas.openxmlformats.org/officeDocument/2006/relationships/oleObject" Target="../embeddings/oleObject52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53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54.bin"/><Relationship Id="rId7" Type="http://schemas.openxmlformats.org/officeDocument/2006/relationships/oleObject" Target="../embeddings/oleObject55.bin"/><Relationship Id="rId8" Type="http://schemas.openxmlformats.org/officeDocument/2006/relationships/oleObject" Target="../embeddings/oleObject56.bin"/><Relationship Id="rId9" Type="http://schemas.openxmlformats.org/officeDocument/2006/relationships/oleObject" Target="../embeddings/oleObject57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oleObject" Target="../embeddings/oleObject58.bin"/><Relationship Id="rId7" Type="http://schemas.openxmlformats.org/officeDocument/2006/relationships/image" Target="../media/image1.wmf"/><Relationship Id="rId8" Type="http://schemas.openxmlformats.org/officeDocument/2006/relationships/oleObject" Target="../embeddings/oleObject59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wmf"/><Relationship Id="rId20" Type="http://schemas.openxmlformats.org/officeDocument/2006/relationships/oleObject" Target="../embeddings/oleObject27.bin"/><Relationship Id="rId21" Type="http://schemas.openxmlformats.org/officeDocument/2006/relationships/oleObject" Target="../embeddings/oleObject28.bin"/><Relationship Id="rId22" Type="http://schemas.openxmlformats.org/officeDocument/2006/relationships/image" Target="../media/image8.png"/><Relationship Id="rId10" Type="http://schemas.openxmlformats.org/officeDocument/2006/relationships/oleObject" Target="../embeddings/oleObject18.bin"/><Relationship Id="rId11" Type="http://schemas.openxmlformats.org/officeDocument/2006/relationships/oleObject" Target="../embeddings/oleObject19.bin"/><Relationship Id="rId12" Type="http://schemas.openxmlformats.org/officeDocument/2006/relationships/oleObject" Target="../embeddings/oleObject20.bin"/><Relationship Id="rId13" Type="http://schemas.openxmlformats.org/officeDocument/2006/relationships/image" Target="../media/image1.wmf"/><Relationship Id="rId14" Type="http://schemas.openxmlformats.org/officeDocument/2006/relationships/oleObject" Target="../embeddings/oleObject21.bin"/><Relationship Id="rId15" Type="http://schemas.openxmlformats.org/officeDocument/2006/relationships/oleObject" Target="../embeddings/oleObject22.bin"/><Relationship Id="rId16" Type="http://schemas.openxmlformats.org/officeDocument/2006/relationships/oleObject" Target="../embeddings/oleObject23.bin"/><Relationship Id="rId17" Type="http://schemas.openxmlformats.org/officeDocument/2006/relationships/oleObject" Target="../embeddings/oleObject24.bin"/><Relationship Id="rId18" Type="http://schemas.openxmlformats.org/officeDocument/2006/relationships/oleObject" Target="../embeddings/oleObject25.bin"/><Relationship Id="rId19" Type="http://schemas.openxmlformats.org/officeDocument/2006/relationships/oleObject" Target="../embeddings/oleObject26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oleObject" Target="../embeddings/oleObject16.bin"/><Relationship Id="rId7" Type="http://schemas.openxmlformats.org/officeDocument/2006/relationships/image" Target="../media/image4.wmf"/><Relationship Id="rId8" Type="http://schemas.openxmlformats.org/officeDocument/2006/relationships/oleObject" Target="../embeddings/oleObject17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na.org/domains/root/db" TargetMode="External"/><Relationship Id="rId4" Type="http://schemas.openxmlformats.org/officeDocument/2006/relationships/hyperlink" Target="https://registro.b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0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4" Type="http://schemas.openxmlformats.org/officeDocument/2006/relationships/oleObject" Target="../embeddings/oleObject60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61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4" Type="http://schemas.openxmlformats.org/officeDocument/2006/relationships/oleObject" Target="../embeddings/oleObject62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63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1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1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wmf"/><Relationship Id="rId20" Type="http://schemas.openxmlformats.org/officeDocument/2006/relationships/oleObject" Target="../embeddings/oleObject75.bin"/><Relationship Id="rId21" Type="http://schemas.openxmlformats.org/officeDocument/2006/relationships/oleObject" Target="../embeddings/oleObject76.bin"/><Relationship Id="rId22" Type="http://schemas.openxmlformats.org/officeDocument/2006/relationships/image" Target="../media/image8.png"/><Relationship Id="rId10" Type="http://schemas.openxmlformats.org/officeDocument/2006/relationships/oleObject" Target="../embeddings/oleObject66.bin"/><Relationship Id="rId11" Type="http://schemas.openxmlformats.org/officeDocument/2006/relationships/oleObject" Target="../embeddings/oleObject67.bin"/><Relationship Id="rId12" Type="http://schemas.openxmlformats.org/officeDocument/2006/relationships/oleObject" Target="../embeddings/oleObject68.bin"/><Relationship Id="rId13" Type="http://schemas.openxmlformats.org/officeDocument/2006/relationships/image" Target="../media/image1.wmf"/><Relationship Id="rId14" Type="http://schemas.openxmlformats.org/officeDocument/2006/relationships/oleObject" Target="../embeddings/oleObject69.bin"/><Relationship Id="rId15" Type="http://schemas.openxmlformats.org/officeDocument/2006/relationships/oleObject" Target="../embeddings/oleObject70.bin"/><Relationship Id="rId16" Type="http://schemas.openxmlformats.org/officeDocument/2006/relationships/oleObject" Target="../embeddings/oleObject71.bin"/><Relationship Id="rId17" Type="http://schemas.openxmlformats.org/officeDocument/2006/relationships/oleObject" Target="../embeddings/oleObject72.bin"/><Relationship Id="rId18" Type="http://schemas.openxmlformats.org/officeDocument/2006/relationships/oleObject" Target="../embeddings/oleObject73.bin"/><Relationship Id="rId19" Type="http://schemas.openxmlformats.org/officeDocument/2006/relationships/oleObject" Target="../embeddings/oleObject74.bin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76.xml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oleObject" Target="../embeddings/oleObject64.bin"/><Relationship Id="rId7" Type="http://schemas.openxmlformats.org/officeDocument/2006/relationships/image" Target="../media/image4.wmf"/><Relationship Id="rId8" Type="http://schemas.openxmlformats.org/officeDocument/2006/relationships/oleObject" Target="../embeddings/oleObject65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4" Type="http://schemas.openxmlformats.org/officeDocument/2006/relationships/oleObject" Target="../embeddings/oleObject77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78.bin"/><Relationship Id="rId7" Type="http://schemas.openxmlformats.org/officeDocument/2006/relationships/oleObject" Target="../embeddings/oleObject79.bin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4" Type="http://schemas.openxmlformats.org/officeDocument/2006/relationships/oleObject" Target="../embeddings/oleObject80.bin"/><Relationship Id="rId5" Type="http://schemas.openxmlformats.org/officeDocument/2006/relationships/oleObject" Target="../embeddings/Planilha_do_Microsoft_Excel_97_-_20041.xls"/><Relationship Id="rId6" Type="http://schemas.openxmlformats.org/officeDocument/2006/relationships/image" Target="../media/image42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9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7.bin"/><Relationship Id="rId12" Type="http://schemas.openxmlformats.org/officeDocument/2006/relationships/oleObject" Target="../embeddings/oleObject88.bin"/><Relationship Id="rId13" Type="http://schemas.openxmlformats.org/officeDocument/2006/relationships/oleObject" Target="../embeddings/oleObject89.bin"/><Relationship Id="rId14" Type="http://schemas.openxmlformats.org/officeDocument/2006/relationships/oleObject" Target="../embeddings/oleObject90.bin"/><Relationship Id="rId15" Type="http://schemas.openxmlformats.org/officeDocument/2006/relationships/image" Target="../media/image35.png"/><Relationship Id="rId16" Type="http://schemas.openxmlformats.org/officeDocument/2006/relationships/image" Target="../media/image38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84.xml"/><Relationship Id="rId4" Type="http://schemas.openxmlformats.org/officeDocument/2006/relationships/oleObject" Target="../embeddings/oleObject81.bin"/><Relationship Id="rId5" Type="http://schemas.openxmlformats.org/officeDocument/2006/relationships/image" Target="../media/image1.wmf"/><Relationship Id="rId6" Type="http://schemas.openxmlformats.org/officeDocument/2006/relationships/oleObject" Target="../embeddings/oleObject82.bin"/><Relationship Id="rId7" Type="http://schemas.openxmlformats.org/officeDocument/2006/relationships/oleObject" Target="../embeddings/oleObject83.bin"/><Relationship Id="rId8" Type="http://schemas.openxmlformats.org/officeDocument/2006/relationships/oleObject" Target="../embeddings/oleObject84.bin"/><Relationship Id="rId9" Type="http://schemas.openxmlformats.org/officeDocument/2006/relationships/oleObject" Target="../embeddings/oleObject85.bin"/><Relationship Id="rId10" Type="http://schemas.openxmlformats.org/officeDocument/2006/relationships/oleObject" Target="../embeddings/oleObject86.bin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Capítulo 2: Camada de Aplicação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suruagy@cin.ufpe.br</a:t>
            </a:r>
            <a:endParaRPr lang="pt-BR" smtClean="0"/>
          </a:p>
          <a:p>
            <a:endParaRPr lang="pt-BR" dirty="0"/>
          </a:p>
          <a:p>
            <a:r>
              <a:rPr lang="pt-BR" dirty="0" smtClean="0"/>
              <a:t>Baseado nos slides de </a:t>
            </a:r>
            <a:r>
              <a:rPr lang="pt-BR" dirty="0" err="1" smtClean="0"/>
              <a:t>Kurose</a:t>
            </a:r>
            <a:r>
              <a:rPr lang="pt-BR" smtClean="0"/>
              <a:t> e Ross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25ABC3-6071-4935-AF64-4D80F98EBCF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3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Sockets</a:t>
            </a:r>
          </a:p>
        </p:txBody>
      </p:sp>
      <p:sp>
        <p:nvSpPr>
          <p:cNvPr id="4103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pt-BR" sz="2400" dirty="0" smtClean="0"/>
              <a:t>Os processos enviam/ recebem mensagens para/dos seus </a:t>
            </a:r>
            <a:r>
              <a:rPr lang="pt-BR" sz="2400" i="1" dirty="0" smtClean="0">
                <a:solidFill>
                  <a:srgbClr val="FF0000"/>
                </a:solidFill>
              </a:rPr>
              <a:t>sockets</a:t>
            </a:r>
          </a:p>
          <a:p>
            <a:pPr>
              <a:lnSpc>
                <a:spcPct val="80000"/>
              </a:lnSpc>
            </a:pPr>
            <a:r>
              <a:rPr lang="pt-BR" sz="2400" i="1" dirty="0" smtClean="0"/>
              <a:t>Um socket</a:t>
            </a:r>
            <a:r>
              <a:rPr lang="pt-BR" sz="2400" dirty="0" smtClean="0"/>
              <a:t> é análogo a uma porta</a:t>
            </a:r>
          </a:p>
          <a:p>
            <a:pPr lvl="1">
              <a:lnSpc>
                <a:spcPct val="80000"/>
              </a:lnSpc>
            </a:pPr>
            <a:r>
              <a:rPr lang="pt-BR" sz="1800" dirty="0" smtClean="0"/>
              <a:t>Processo transmissor envia a mensagem através da porta</a:t>
            </a:r>
          </a:p>
          <a:p>
            <a:pPr lvl="1">
              <a:lnSpc>
                <a:spcPct val="80000"/>
              </a:lnSpc>
            </a:pPr>
            <a:r>
              <a:rPr lang="pt-BR" sz="1800" dirty="0" smtClean="0"/>
              <a:t>O processo transmissor assume a existência da infraestrutura de transporte no outro lado da porta que faz com que a mensagem chegue ao </a:t>
            </a:r>
            <a:r>
              <a:rPr lang="pt-BR" sz="1800" i="1" dirty="0" smtClean="0"/>
              <a:t>socket </a:t>
            </a:r>
            <a:r>
              <a:rPr lang="pt-BR" sz="1800" dirty="0" smtClean="0"/>
              <a:t>do processo receptor</a:t>
            </a:r>
          </a:p>
        </p:txBody>
      </p:sp>
      <p:sp>
        <p:nvSpPr>
          <p:cNvPr id="3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10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F99A27-150E-4C26-B311-5B1BA31A2719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40" name="Freeform 66"/>
          <p:cNvSpPr>
            <a:spLocks/>
          </p:cNvSpPr>
          <p:nvPr/>
        </p:nvSpPr>
        <p:spPr bwMode="auto">
          <a:xfrm>
            <a:off x="6948488" y="3751263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1" name="Freeform 7"/>
          <p:cNvSpPr>
            <a:spLocks/>
          </p:cNvSpPr>
          <p:nvPr/>
        </p:nvSpPr>
        <p:spPr bwMode="auto">
          <a:xfrm>
            <a:off x="3633788" y="5048250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2" name="Text Box 51"/>
          <p:cNvSpPr txBox="1">
            <a:spLocks noChangeArrowheads="1"/>
          </p:cNvSpPr>
          <p:nvPr/>
        </p:nvSpPr>
        <p:spPr bwMode="auto">
          <a:xfrm>
            <a:off x="4071938" y="5180013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600"/>
              <a:t>Internet</a:t>
            </a:r>
          </a:p>
        </p:txBody>
      </p:sp>
      <p:sp>
        <p:nvSpPr>
          <p:cNvPr id="43" name="Line 52"/>
          <p:cNvSpPr>
            <a:spLocks noChangeShapeType="1"/>
          </p:cNvSpPr>
          <p:nvPr/>
        </p:nvSpPr>
        <p:spPr bwMode="auto">
          <a:xfrm>
            <a:off x="3392488" y="5591175"/>
            <a:ext cx="2211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4" name="Text Box 53"/>
          <p:cNvSpPr txBox="1">
            <a:spLocks noChangeArrowheads="1"/>
          </p:cNvSpPr>
          <p:nvPr/>
        </p:nvSpPr>
        <p:spPr bwMode="auto">
          <a:xfrm>
            <a:off x="7413625" y="4816475"/>
            <a:ext cx="11416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sz="1600" dirty="0" smtClean="0">
                <a:solidFill>
                  <a:srgbClr val="CC0000"/>
                </a:solidFill>
              </a:rPr>
              <a:t>controlado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sz="1600" dirty="0" smtClean="0">
                <a:solidFill>
                  <a:srgbClr val="CC0000"/>
                </a:solidFill>
              </a:rPr>
              <a:t>pelo SO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45" name="Text Box 56"/>
          <p:cNvSpPr txBox="1">
            <a:spLocks noChangeArrowheads="1"/>
          </p:cNvSpPr>
          <p:nvPr/>
        </p:nvSpPr>
        <p:spPr bwMode="auto">
          <a:xfrm>
            <a:off x="7391400" y="3916363"/>
            <a:ext cx="1630575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sz="1600" dirty="0" smtClean="0">
                <a:solidFill>
                  <a:srgbClr val="CC0000"/>
                </a:solidFill>
              </a:rPr>
              <a:t>Controlado pelo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sz="1600" dirty="0" smtClean="0">
                <a:solidFill>
                  <a:srgbClr val="CC0000"/>
                </a:solidFill>
              </a:rPr>
              <a:t>desenvolvedor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sz="1600" dirty="0" smtClean="0">
                <a:solidFill>
                  <a:srgbClr val="CC0000"/>
                </a:solidFill>
              </a:rPr>
              <a:t>da aplicação</a:t>
            </a:r>
            <a:endParaRPr lang="pt-BR" sz="1600" dirty="0">
              <a:solidFill>
                <a:srgbClr val="CC0000"/>
              </a:solidFill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auto">
          <a:xfrm>
            <a:off x="1208088" y="3814763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folHlink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7" name="Rectangle 23"/>
          <p:cNvSpPr>
            <a:spLocks noChangeArrowheads="1"/>
          </p:cNvSpPr>
          <p:nvPr/>
        </p:nvSpPr>
        <p:spPr bwMode="auto">
          <a:xfrm>
            <a:off x="2011363" y="3770313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pt-BR" sz="2400">
              <a:latin typeface="Times New Roman" pitchFamily="18" charset="0"/>
            </a:endParaRPr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1973263" y="3824288"/>
            <a:ext cx="1273175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pt-BR" sz="2400">
              <a:latin typeface="Times New Roman" pitchFamily="18" charset="0"/>
            </a:endParaRPr>
          </a:p>
        </p:txBody>
      </p:sp>
      <p:sp>
        <p:nvSpPr>
          <p:cNvPr id="49" name="Line 25"/>
          <p:cNvSpPr>
            <a:spLocks noChangeShapeType="1"/>
          </p:cNvSpPr>
          <p:nvPr/>
        </p:nvSpPr>
        <p:spPr bwMode="auto">
          <a:xfrm>
            <a:off x="1982788" y="45847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" name="Text Box 26"/>
          <p:cNvSpPr txBox="1">
            <a:spLocks noChangeArrowheads="1"/>
          </p:cNvSpPr>
          <p:nvPr/>
        </p:nvSpPr>
        <p:spPr bwMode="auto">
          <a:xfrm>
            <a:off x="1939925" y="4567238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transporte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51" name="Line 27"/>
          <p:cNvSpPr>
            <a:spLocks noChangeShapeType="1"/>
          </p:cNvSpPr>
          <p:nvPr/>
        </p:nvSpPr>
        <p:spPr bwMode="auto">
          <a:xfrm>
            <a:off x="1990725" y="490537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2" name="Line 28"/>
          <p:cNvSpPr>
            <a:spLocks noChangeShapeType="1"/>
          </p:cNvSpPr>
          <p:nvPr/>
        </p:nvSpPr>
        <p:spPr bwMode="auto">
          <a:xfrm>
            <a:off x="1976438" y="52149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3" name="Line 29"/>
          <p:cNvSpPr>
            <a:spLocks noChangeShapeType="1"/>
          </p:cNvSpPr>
          <p:nvPr/>
        </p:nvSpPr>
        <p:spPr bwMode="auto">
          <a:xfrm>
            <a:off x="1976438" y="550068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4" name="Text Box 26"/>
          <p:cNvSpPr txBox="1">
            <a:spLocks noChangeArrowheads="1"/>
          </p:cNvSpPr>
          <p:nvPr/>
        </p:nvSpPr>
        <p:spPr bwMode="auto">
          <a:xfrm>
            <a:off x="1974850" y="3814763"/>
            <a:ext cx="1317625" cy="32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latin typeface="Tahoma" pitchFamily="34" charset="0"/>
              </a:rPr>
              <a:t>aplicação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1930400" y="5472113"/>
            <a:ext cx="1317625" cy="32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física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56" name="Text Box 26"/>
          <p:cNvSpPr txBox="1">
            <a:spLocks noChangeArrowheads="1"/>
          </p:cNvSpPr>
          <p:nvPr/>
        </p:nvSpPr>
        <p:spPr bwMode="auto">
          <a:xfrm>
            <a:off x="1949450" y="5186363"/>
            <a:ext cx="1317625" cy="32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smtClean="0">
                <a:solidFill>
                  <a:srgbClr val="969696"/>
                </a:solidFill>
                <a:latin typeface="Tahoma" pitchFamily="34" charset="0"/>
              </a:rPr>
              <a:t>enlace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auto">
          <a:xfrm>
            <a:off x="1939925" y="4891088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rede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2108200" y="4089400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600" err="1" smtClean="0"/>
              <a:t>processo</a:t>
            </a:r>
            <a:endParaRPr lang="en-US" sz="1600"/>
          </a:p>
        </p:txBody>
      </p: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2355850" y="4449763"/>
            <a:ext cx="546100" cy="225425"/>
            <a:chOff x="1287" y="2524"/>
            <a:chExt cx="260" cy="100"/>
          </a:xfrm>
        </p:grpSpPr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64" name="Rectangle 23"/>
          <p:cNvSpPr>
            <a:spLocks noChangeArrowheads="1"/>
          </p:cNvSpPr>
          <p:nvPr/>
        </p:nvSpPr>
        <p:spPr bwMode="auto">
          <a:xfrm>
            <a:off x="5673725" y="3741738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pt-BR" sz="2400">
              <a:latin typeface="Times New Roman" pitchFamily="18" charset="0"/>
            </a:endParaRPr>
          </a:p>
        </p:txBody>
      </p:sp>
      <p:sp>
        <p:nvSpPr>
          <p:cNvPr id="65" name="Rectangle 24"/>
          <p:cNvSpPr>
            <a:spLocks noChangeArrowheads="1"/>
          </p:cNvSpPr>
          <p:nvPr/>
        </p:nvSpPr>
        <p:spPr bwMode="auto">
          <a:xfrm>
            <a:off x="5635625" y="3795713"/>
            <a:ext cx="1273175" cy="1979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pt-BR" sz="2400">
              <a:latin typeface="Times New Roman" pitchFamily="18" charset="0"/>
            </a:endParaRPr>
          </a:p>
        </p:txBody>
      </p:sp>
      <p:sp>
        <p:nvSpPr>
          <p:cNvPr id="66" name="Line 25"/>
          <p:cNvSpPr>
            <a:spLocks noChangeShapeType="1"/>
          </p:cNvSpPr>
          <p:nvPr/>
        </p:nvSpPr>
        <p:spPr bwMode="auto">
          <a:xfrm>
            <a:off x="5645150" y="45561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7" name="Text Box 26"/>
          <p:cNvSpPr txBox="1">
            <a:spLocks noChangeArrowheads="1"/>
          </p:cNvSpPr>
          <p:nvPr/>
        </p:nvSpPr>
        <p:spPr bwMode="auto">
          <a:xfrm>
            <a:off x="5602288" y="4538663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transporte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68" name="Line 27"/>
          <p:cNvSpPr>
            <a:spLocks noChangeShapeType="1"/>
          </p:cNvSpPr>
          <p:nvPr/>
        </p:nvSpPr>
        <p:spPr bwMode="auto">
          <a:xfrm>
            <a:off x="5653088" y="48768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9" name="Line 28"/>
          <p:cNvSpPr>
            <a:spLocks noChangeShapeType="1"/>
          </p:cNvSpPr>
          <p:nvPr/>
        </p:nvSpPr>
        <p:spPr bwMode="auto">
          <a:xfrm>
            <a:off x="5638800" y="518636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0" name="Line 29"/>
          <p:cNvSpPr>
            <a:spLocks noChangeShapeType="1"/>
          </p:cNvSpPr>
          <p:nvPr/>
        </p:nvSpPr>
        <p:spPr bwMode="auto">
          <a:xfrm>
            <a:off x="5638800" y="54721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1" name="Text Box 26"/>
          <p:cNvSpPr txBox="1">
            <a:spLocks noChangeArrowheads="1"/>
          </p:cNvSpPr>
          <p:nvPr/>
        </p:nvSpPr>
        <p:spPr bwMode="auto">
          <a:xfrm>
            <a:off x="5637213" y="3786188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latin typeface="Tahoma" pitchFamily="34" charset="0"/>
              </a:rPr>
              <a:t>aplicação</a:t>
            </a:r>
            <a:endParaRPr lang="en-US" sz="1400">
              <a:latin typeface="Tahoma" pitchFamily="34" charset="0"/>
            </a:endParaRPr>
          </a:p>
        </p:txBody>
      </p:sp>
      <p:sp>
        <p:nvSpPr>
          <p:cNvPr id="72" name="Text Box 26"/>
          <p:cNvSpPr txBox="1">
            <a:spLocks noChangeArrowheads="1"/>
          </p:cNvSpPr>
          <p:nvPr/>
        </p:nvSpPr>
        <p:spPr bwMode="auto">
          <a:xfrm>
            <a:off x="5592763" y="5443538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física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73" name="Text Box 26"/>
          <p:cNvSpPr txBox="1">
            <a:spLocks noChangeArrowheads="1"/>
          </p:cNvSpPr>
          <p:nvPr/>
        </p:nvSpPr>
        <p:spPr bwMode="auto">
          <a:xfrm>
            <a:off x="5611813" y="5157788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smtClean="0">
                <a:solidFill>
                  <a:srgbClr val="969696"/>
                </a:solidFill>
                <a:latin typeface="Tahoma" pitchFamily="34" charset="0"/>
              </a:rPr>
              <a:t>enlace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74" name="Text Box 26"/>
          <p:cNvSpPr txBox="1">
            <a:spLocks noChangeArrowheads="1"/>
          </p:cNvSpPr>
          <p:nvPr/>
        </p:nvSpPr>
        <p:spPr bwMode="auto">
          <a:xfrm>
            <a:off x="5602288" y="4862513"/>
            <a:ext cx="1317625" cy="3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err="1" smtClean="0">
                <a:solidFill>
                  <a:srgbClr val="969696"/>
                </a:solidFill>
                <a:latin typeface="Tahoma" pitchFamily="34" charset="0"/>
              </a:rPr>
              <a:t>rede</a:t>
            </a:r>
            <a:endParaRPr lang="en-US" sz="1400">
              <a:solidFill>
                <a:srgbClr val="969696"/>
              </a:solidFill>
              <a:latin typeface="Tahoma" pitchFamily="34" charset="0"/>
            </a:endParaRPr>
          </a:p>
        </p:txBody>
      </p:sp>
      <p:sp>
        <p:nvSpPr>
          <p:cNvPr id="75" name="Oval 78"/>
          <p:cNvSpPr>
            <a:spLocks noChangeArrowheads="1"/>
          </p:cNvSpPr>
          <p:nvPr/>
        </p:nvSpPr>
        <p:spPr bwMode="auto">
          <a:xfrm>
            <a:off x="5770563" y="4060825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600" err="1" smtClean="0"/>
              <a:t>processo</a:t>
            </a:r>
            <a:endParaRPr lang="en-US" sz="1600"/>
          </a:p>
        </p:txBody>
      </p:sp>
      <p:grpSp>
        <p:nvGrpSpPr>
          <p:cNvPr id="76" name="Group 79"/>
          <p:cNvGrpSpPr>
            <a:grpSpLocks/>
          </p:cNvGrpSpPr>
          <p:nvPr/>
        </p:nvGrpSpPr>
        <p:grpSpPr bwMode="auto">
          <a:xfrm>
            <a:off x="6018213" y="4421188"/>
            <a:ext cx="546100" cy="225425"/>
            <a:chOff x="1287" y="2524"/>
            <a:chExt cx="260" cy="100"/>
          </a:xfrm>
        </p:grpSpPr>
        <p:sp>
          <p:nvSpPr>
            <p:cNvPr id="77" name="Rectangle 80"/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8" name="Rectangle 81"/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9" name="Rectangle 82"/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0" name="Rectangle 83"/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81" name="Line 88"/>
          <p:cNvSpPr>
            <a:spLocks noChangeShapeType="1"/>
          </p:cNvSpPr>
          <p:nvPr/>
        </p:nvSpPr>
        <p:spPr bwMode="auto">
          <a:xfrm flipH="1">
            <a:off x="6827838" y="4192588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2" name="Line 89"/>
          <p:cNvSpPr>
            <a:spLocks noChangeShapeType="1"/>
          </p:cNvSpPr>
          <p:nvPr/>
        </p:nvSpPr>
        <p:spPr bwMode="auto">
          <a:xfrm>
            <a:off x="7053263" y="4618038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3" name="Line 90"/>
          <p:cNvSpPr>
            <a:spLocks noChangeShapeType="1"/>
          </p:cNvSpPr>
          <p:nvPr/>
        </p:nvSpPr>
        <p:spPr bwMode="auto">
          <a:xfrm flipH="1">
            <a:off x="7077075" y="5118100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4" name="Text Box 56"/>
          <p:cNvSpPr txBox="1">
            <a:spLocks noChangeArrowheads="1"/>
          </p:cNvSpPr>
          <p:nvPr/>
        </p:nvSpPr>
        <p:spPr bwMode="auto">
          <a:xfrm>
            <a:off x="3990975" y="3873500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i="1">
                <a:solidFill>
                  <a:srgbClr val="CC0000"/>
                </a:solidFill>
              </a:rPr>
              <a:t>socket</a:t>
            </a:r>
          </a:p>
        </p:txBody>
      </p:sp>
      <p:sp>
        <p:nvSpPr>
          <p:cNvPr id="85" name="Line 92"/>
          <p:cNvSpPr>
            <a:spLocks noChangeShapeType="1"/>
          </p:cNvSpPr>
          <p:nvPr/>
        </p:nvSpPr>
        <p:spPr bwMode="auto">
          <a:xfrm flipV="1">
            <a:off x="2994025" y="4073525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6" name="Line 93"/>
          <p:cNvSpPr>
            <a:spLocks noChangeShapeType="1"/>
          </p:cNvSpPr>
          <p:nvPr/>
        </p:nvSpPr>
        <p:spPr bwMode="auto">
          <a:xfrm flipH="1" flipV="1">
            <a:off x="4929188" y="4062413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87" name="Group 96"/>
          <p:cNvGrpSpPr>
            <a:grpSpLocks/>
          </p:cNvGrpSpPr>
          <p:nvPr/>
        </p:nvGrpSpPr>
        <p:grpSpPr bwMode="auto">
          <a:xfrm>
            <a:off x="784225" y="5127625"/>
            <a:ext cx="719138" cy="773113"/>
            <a:chOff x="-44" y="1473"/>
            <a:chExt cx="981" cy="1105"/>
          </a:xfrm>
        </p:grpSpPr>
        <p:pic>
          <p:nvPicPr>
            <p:cNvPr id="88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90" name="Group 99"/>
          <p:cNvGrpSpPr>
            <a:grpSpLocks/>
          </p:cNvGrpSpPr>
          <p:nvPr/>
        </p:nvGrpSpPr>
        <p:grpSpPr bwMode="auto">
          <a:xfrm flipH="1">
            <a:off x="7480300" y="5322888"/>
            <a:ext cx="719138" cy="773112"/>
            <a:chOff x="-44" y="1473"/>
            <a:chExt cx="981" cy="1105"/>
          </a:xfrm>
        </p:grpSpPr>
        <p:pic>
          <p:nvPicPr>
            <p:cNvPr id="91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Oval 3"/>
          <p:cNvSpPr>
            <a:spLocks noChangeArrowheads="1"/>
          </p:cNvSpPr>
          <p:nvPr/>
        </p:nvSpPr>
        <p:spPr bwMode="auto">
          <a:xfrm>
            <a:off x="4691063" y="5799138"/>
            <a:ext cx="125412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18" name="Oval 4"/>
          <p:cNvSpPr>
            <a:spLocks noChangeArrowheads="1"/>
          </p:cNvSpPr>
          <p:nvPr/>
        </p:nvSpPr>
        <p:spPr bwMode="auto">
          <a:xfrm>
            <a:off x="2925763" y="3205163"/>
            <a:ext cx="125412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19" name="Oval 5"/>
          <p:cNvSpPr>
            <a:spLocks noChangeArrowheads="1"/>
          </p:cNvSpPr>
          <p:nvPr/>
        </p:nvSpPr>
        <p:spPr bwMode="auto">
          <a:xfrm>
            <a:off x="2957513" y="4689475"/>
            <a:ext cx="125412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0" name="Oval 6"/>
          <p:cNvSpPr>
            <a:spLocks noChangeArrowheads="1"/>
          </p:cNvSpPr>
          <p:nvPr/>
        </p:nvSpPr>
        <p:spPr bwMode="auto">
          <a:xfrm>
            <a:off x="6243638" y="2789238"/>
            <a:ext cx="125412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1" name="Oval 7"/>
          <p:cNvSpPr>
            <a:spLocks noChangeArrowheads="1"/>
          </p:cNvSpPr>
          <p:nvPr/>
        </p:nvSpPr>
        <p:spPr bwMode="auto">
          <a:xfrm>
            <a:off x="6624638" y="3978275"/>
            <a:ext cx="125412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2" name="Oval 8"/>
          <p:cNvSpPr>
            <a:spLocks noChangeArrowheads="1"/>
          </p:cNvSpPr>
          <p:nvPr/>
        </p:nvSpPr>
        <p:spPr bwMode="auto">
          <a:xfrm>
            <a:off x="6262688" y="4981575"/>
            <a:ext cx="125412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3" name="Oval 9"/>
          <p:cNvSpPr>
            <a:spLocks noChangeArrowheads="1"/>
          </p:cNvSpPr>
          <p:nvPr/>
        </p:nvSpPr>
        <p:spPr bwMode="auto">
          <a:xfrm>
            <a:off x="3648075" y="5467350"/>
            <a:ext cx="125413" cy="1349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4" name="Oval 10"/>
          <p:cNvSpPr>
            <a:spLocks noChangeArrowheads="1"/>
          </p:cNvSpPr>
          <p:nvPr/>
        </p:nvSpPr>
        <p:spPr bwMode="auto">
          <a:xfrm>
            <a:off x="2849563" y="2058988"/>
            <a:ext cx="3802062" cy="38115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9625" name="Text Box 11"/>
          <p:cNvSpPr txBox="1">
            <a:spLocks noChangeArrowheads="1"/>
          </p:cNvSpPr>
          <p:nvPr/>
        </p:nvSpPr>
        <p:spPr bwMode="auto">
          <a:xfrm>
            <a:off x="4605338" y="1652588"/>
            <a:ext cx="86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0001</a:t>
            </a:r>
          </a:p>
        </p:txBody>
      </p:sp>
      <p:sp>
        <p:nvSpPr>
          <p:cNvPr id="239626" name="Rectangle 12"/>
          <p:cNvSpPr>
            <a:spLocks noChangeArrowheads="1"/>
          </p:cNvSpPr>
          <p:nvPr/>
        </p:nvSpPr>
        <p:spPr bwMode="auto">
          <a:xfrm>
            <a:off x="5562600" y="2514600"/>
            <a:ext cx="846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0011</a:t>
            </a:r>
          </a:p>
        </p:txBody>
      </p:sp>
      <p:sp>
        <p:nvSpPr>
          <p:cNvPr id="239627" name="Rectangle 13"/>
          <p:cNvSpPr>
            <a:spLocks noChangeArrowheads="1"/>
          </p:cNvSpPr>
          <p:nvPr/>
        </p:nvSpPr>
        <p:spPr bwMode="auto">
          <a:xfrm>
            <a:off x="6788150" y="3890963"/>
            <a:ext cx="86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0100</a:t>
            </a:r>
          </a:p>
        </p:txBody>
      </p:sp>
      <p:sp>
        <p:nvSpPr>
          <p:cNvPr id="239628" name="Rectangle 14"/>
          <p:cNvSpPr>
            <a:spLocks noChangeArrowheads="1"/>
          </p:cNvSpPr>
          <p:nvPr/>
        </p:nvSpPr>
        <p:spPr bwMode="auto">
          <a:xfrm>
            <a:off x="6494463" y="4895850"/>
            <a:ext cx="86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0101</a:t>
            </a:r>
          </a:p>
        </p:txBody>
      </p:sp>
      <p:sp>
        <p:nvSpPr>
          <p:cNvPr id="239629" name="Rectangle 15"/>
          <p:cNvSpPr>
            <a:spLocks noChangeArrowheads="1"/>
          </p:cNvSpPr>
          <p:nvPr/>
        </p:nvSpPr>
        <p:spPr bwMode="auto">
          <a:xfrm>
            <a:off x="4867275" y="5849938"/>
            <a:ext cx="869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1000</a:t>
            </a:r>
          </a:p>
        </p:txBody>
      </p:sp>
      <p:sp>
        <p:nvSpPr>
          <p:cNvPr id="239630" name="Rectangle 16"/>
          <p:cNvSpPr>
            <a:spLocks noChangeArrowheads="1"/>
          </p:cNvSpPr>
          <p:nvPr/>
        </p:nvSpPr>
        <p:spPr bwMode="auto">
          <a:xfrm>
            <a:off x="3068638" y="5610225"/>
            <a:ext cx="86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1010</a:t>
            </a:r>
          </a:p>
        </p:txBody>
      </p:sp>
      <p:sp>
        <p:nvSpPr>
          <p:cNvPr id="239631" name="Rectangle 17"/>
          <p:cNvSpPr>
            <a:spLocks noChangeArrowheads="1"/>
          </p:cNvSpPr>
          <p:nvPr/>
        </p:nvSpPr>
        <p:spPr bwMode="auto">
          <a:xfrm>
            <a:off x="2249488" y="4510088"/>
            <a:ext cx="846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1100</a:t>
            </a:r>
          </a:p>
        </p:txBody>
      </p:sp>
      <p:sp>
        <p:nvSpPr>
          <p:cNvPr id="239632" name="Rectangle 18"/>
          <p:cNvSpPr>
            <a:spLocks noChangeArrowheads="1"/>
          </p:cNvSpPr>
          <p:nvPr/>
        </p:nvSpPr>
        <p:spPr bwMode="auto">
          <a:xfrm>
            <a:off x="2219325" y="29606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3333CC"/>
              </a:buClr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1111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610357" y="1676402"/>
            <a:ext cx="2285219" cy="993775"/>
            <a:chOff x="4309" y="1273"/>
            <a:chExt cx="711" cy="609"/>
          </a:xfrm>
        </p:grpSpPr>
        <p:sp>
          <p:nvSpPr>
            <p:cNvPr id="239657" name="AutoShape 20"/>
            <p:cNvSpPr>
              <a:spLocks noChangeArrowheads="1"/>
            </p:cNvSpPr>
            <p:nvPr/>
          </p:nvSpPr>
          <p:spPr bwMode="auto">
            <a:xfrm>
              <a:off x="4311" y="1273"/>
              <a:ext cx="709" cy="609"/>
            </a:xfrm>
            <a:prstGeom prst="wedgeRoundRectCallout">
              <a:avLst>
                <a:gd name="adj1" fmla="val -59593"/>
                <a:gd name="adj2" fmla="val 68556"/>
                <a:gd name="adj3" fmla="val 1666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>
                <a:buClr>
                  <a:srgbClr val="3333CC"/>
                </a:buClr>
              </a:pPr>
              <a:endParaRPr lang="pt-BR" sz="16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39658" name="Text Box 21"/>
            <p:cNvSpPr txBox="1">
              <a:spLocks noChangeArrowheads="1"/>
            </p:cNvSpPr>
            <p:nvPr/>
          </p:nvSpPr>
          <p:spPr bwMode="auto">
            <a:xfrm>
              <a:off x="4309" y="1327"/>
              <a:ext cx="711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2000"/>
                </a:lnSpc>
                <a:buClr>
                  <a:srgbClr val="3333CC"/>
                </a:buClr>
              </a:pPr>
              <a:r>
                <a:rPr lang="pt-BR" smtClean="0">
                  <a:solidFill>
                    <a:srgbClr val="CC0000"/>
                  </a:solidFill>
                  <a:cs typeface="Arial" pitchFamily="34" charset="0"/>
                </a:rPr>
                <a:t>Quem é responsável pela chave </a:t>
              </a:r>
              <a:r>
                <a:rPr lang="en-US" smtClean="0">
                  <a:solidFill>
                    <a:srgbClr val="CC0000"/>
                  </a:solidFill>
                  <a:cs typeface="Arial" pitchFamily="34" charset="0"/>
                </a:rPr>
                <a:t>1110 </a:t>
              </a:r>
              <a:r>
                <a:rPr lang="en-US">
                  <a:solidFill>
                    <a:srgbClr val="CC0000"/>
                  </a:solidFill>
                  <a:cs typeface="Arial" pitchFamily="34" charset="0"/>
                </a:rPr>
                <a:t>?</a:t>
              </a:r>
            </a:p>
          </p:txBody>
        </p:sp>
      </p:grpSp>
      <p:sp>
        <p:nvSpPr>
          <p:cNvPr id="226326" name="Line 22"/>
          <p:cNvSpPr>
            <a:spLocks noChangeShapeType="1"/>
          </p:cNvSpPr>
          <p:nvPr/>
        </p:nvSpPr>
        <p:spPr bwMode="auto">
          <a:xfrm>
            <a:off x="6323013" y="3003550"/>
            <a:ext cx="288925" cy="952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26327" name="Line 23"/>
          <p:cNvSpPr>
            <a:spLocks noChangeShapeType="1"/>
          </p:cNvSpPr>
          <p:nvPr/>
        </p:nvSpPr>
        <p:spPr bwMode="auto">
          <a:xfrm flipH="1">
            <a:off x="6303963" y="4164013"/>
            <a:ext cx="301625" cy="79533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26328" name="Line 24"/>
          <p:cNvSpPr>
            <a:spLocks noChangeShapeType="1"/>
          </p:cNvSpPr>
          <p:nvPr/>
        </p:nvSpPr>
        <p:spPr bwMode="auto">
          <a:xfrm flipH="1">
            <a:off x="4864100" y="5100638"/>
            <a:ext cx="1282700" cy="6699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26329" name="Line 25"/>
          <p:cNvSpPr>
            <a:spLocks noChangeShapeType="1"/>
          </p:cNvSpPr>
          <p:nvPr/>
        </p:nvSpPr>
        <p:spPr bwMode="auto">
          <a:xfrm flipH="1" flipV="1">
            <a:off x="3856038" y="5521325"/>
            <a:ext cx="812800" cy="2651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26330" name="Line 26"/>
          <p:cNvSpPr>
            <a:spLocks noChangeShapeType="1"/>
          </p:cNvSpPr>
          <p:nvPr/>
        </p:nvSpPr>
        <p:spPr bwMode="auto">
          <a:xfrm flipH="1" flipV="1">
            <a:off x="3109913" y="4794250"/>
            <a:ext cx="552450" cy="6207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26331" name="Line 27"/>
          <p:cNvSpPr>
            <a:spLocks noChangeShapeType="1"/>
          </p:cNvSpPr>
          <p:nvPr/>
        </p:nvSpPr>
        <p:spPr bwMode="auto">
          <a:xfrm flipH="1" flipV="1">
            <a:off x="2960688" y="3422650"/>
            <a:ext cx="52387" cy="119856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39640" name="Oval 28"/>
          <p:cNvSpPr>
            <a:spLocks noChangeArrowheads="1"/>
          </p:cNvSpPr>
          <p:nvPr/>
        </p:nvSpPr>
        <p:spPr bwMode="auto">
          <a:xfrm>
            <a:off x="4845050" y="2005013"/>
            <a:ext cx="125413" cy="1349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3333CC"/>
              </a:buClr>
            </a:pPr>
            <a:endParaRPr lang="pt-BR" sz="24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2968625" y="2252663"/>
            <a:ext cx="3049588" cy="933450"/>
            <a:chOff x="1870" y="1419"/>
            <a:chExt cx="1921" cy="588"/>
          </a:xfrm>
        </p:grpSpPr>
        <p:grpSp>
          <p:nvGrpSpPr>
            <p:cNvPr id="239653" name="Group 30"/>
            <p:cNvGrpSpPr>
              <a:grpSpLocks/>
            </p:cNvGrpSpPr>
            <p:nvPr/>
          </p:nvGrpSpPr>
          <p:grpSpPr bwMode="auto">
            <a:xfrm>
              <a:off x="1870" y="1419"/>
              <a:ext cx="1921" cy="588"/>
              <a:chOff x="1870" y="1419"/>
              <a:chExt cx="1921" cy="588"/>
            </a:xfrm>
          </p:grpSpPr>
          <p:sp>
            <p:nvSpPr>
              <p:cNvPr id="239655" name="Line 31"/>
              <p:cNvSpPr>
                <a:spLocks noChangeShapeType="1"/>
              </p:cNvSpPr>
              <p:nvPr/>
            </p:nvSpPr>
            <p:spPr bwMode="auto">
              <a:xfrm flipV="1">
                <a:off x="1941" y="1813"/>
                <a:ext cx="1850" cy="19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9656" name="AutoShape 32"/>
              <p:cNvSpPr>
                <a:spLocks noChangeArrowheads="1"/>
              </p:cNvSpPr>
              <p:nvPr/>
            </p:nvSpPr>
            <p:spPr bwMode="auto">
              <a:xfrm>
                <a:off x="1870" y="1419"/>
                <a:ext cx="691" cy="384"/>
              </a:xfrm>
              <a:prstGeom prst="wedgeRoundRectCallout">
                <a:avLst>
                  <a:gd name="adj1" fmla="val 17440"/>
                  <a:gd name="adj2" fmla="val 87759"/>
                  <a:gd name="adj3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9654" name="Text Box 33"/>
            <p:cNvSpPr txBox="1">
              <a:spLocks noChangeArrowheads="1"/>
            </p:cNvSpPr>
            <p:nvPr/>
          </p:nvSpPr>
          <p:spPr bwMode="auto">
            <a:xfrm>
              <a:off x="1908" y="1431"/>
              <a:ext cx="81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>
                  <a:srgbClr val="3333CC"/>
                </a:buClr>
              </a:pPr>
              <a:r>
                <a:rPr lang="en-US" sz="2400" err="1" smtClean="0">
                  <a:solidFill>
                    <a:srgbClr val="CC0000"/>
                  </a:solidFill>
                  <a:cs typeface="Arial" pitchFamily="34" charset="0"/>
                </a:rPr>
                <a:t>Eu</a:t>
              </a:r>
              <a:r>
                <a:rPr lang="en-US" sz="2400" smtClean="0">
                  <a:solidFill>
                    <a:srgbClr val="CC0000"/>
                  </a:solidFill>
                  <a:cs typeface="Arial" pitchFamily="34" charset="0"/>
                </a:rPr>
                <a:t> </a:t>
              </a:r>
              <a:r>
                <a:rPr lang="en-US" sz="2400" err="1" smtClean="0">
                  <a:solidFill>
                    <a:srgbClr val="CC0000"/>
                  </a:solidFill>
                  <a:cs typeface="Arial" pitchFamily="34" charset="0"/>
                </a:rPr>
                <a:t>sou</a:t>
              </a:r>
              <a:endParaRPr lang="en-US" sz="2400">
                <a:solidFill>
                  <a:srgbClr val="CC0000"/>
                </a:solidFill>
                <a:cs typeface="Arial" pitchFamily="34" charset="0"/>
              </a:endParaRPr>
            </a:p>
          </p:txBody>
        </p:sp>
      </p:grpSp>
      <p:sp>
        <p:nvSpPr>
          <p:cNvPr id="226338" name="Text Box 34"/>
          <p:cNvSpPr txBox="1">
            <a:spLocks noChangeArrowheads="1"/>
          </p:cNvSpPr>
          <p:nvPr/>
        </p:nvSpPr>
        <p:spPr bwMode="auto">
          <a:xfrm>
            <a:off x="265113" y="1273175"/>
            <a:ext cx="219041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2375"/>
              </a:lnSpc>
              <a:buClr>
                <a:srgbClr val="3333CC"/>
              </a:buClr>
            </a:pPr>
            <a:r>
              <a:rPr lang="en-US" sz="2400" i="1" err="1" smtClean="0">
                <a:latin typeface="Gill Sans MT" pitchFamily="34" charset="0"/>
              </a:rPr>
              <a:t>Em</a:t>
            </a:r>
            <a:r>
              <a:rPr lang="en-US" sz="2400" i="1" smtClean="0">
                <a:latin typeface="Gill Sans MT" pitchFamily="34" charset="0"/>
              </a:rPr>
              <a:t> </a:t>
            </a:r>
            <a:r>
              <a:rPr lang="en-US" sz="2400" i="1" err="1" smtClean="0">
                <a:latin typeface="Gill Sans MT" pitchFamily="34" charset="0"/>
              </a:rPr>
              <a:t>média</a:t>
            </a:r>
            <a:r>
              <a:rPr lang="en-US" sz="2400" i="1" smtClean="0">
                <a:latin typeface="Gill Sans MT" pitchFamily="34" charset="0"/>
              </a:rPr>
              <a:t> O(N</a:t>
            </a:r>
            <a:r>
              <a:rPr lang="en-US" sz="2400" i="1">
                <a:latin typeface="Gill Sans MT" pitchFamily="34" charset="0"/>
              </a:rPr>
              <a:t>) </a:t>
            </a:r>
            <a:r>
              <a:rPr lang="en-US" sz="2400" err="1" smtClean="0">
                <a:latin typeface="Gill Sans MT" pitchFamily="34" charset="0"/>
              </a:rPr>
              <a:t>mensagens</a:t>
            </a:r>
            <a:r>
              <a:rPr lang="en-US" sz="2400" smtClean="0">
                <a:latin typeface="Gill Sans MT" pitchFamily="34" charset="0"/>
              </a:rPr>
              <a:t> </a:t>
            </a:r>
            <a:r>
              <a:rPr lang="en-US" sz="2400" err="1" smtClean="0">
                <a:latin typeface="Gill Sans MT" pitchFamily="34" charset="0"/>
              </a:rPr>
              <a:t>para</a:t>
            </a:r>
            <a:r>
              <a:rPr lang="en-US" sz="2400" smtClean="0">
                <a:latin typeface="Gill Sans MT" pitchFamily="34" charset="0"/>
              </a:rPr>
              <a:t> resolver a </a:t>
            </a:r>
            <a:r>
              <a:rPr lang="en-US" sz="2400" err="1" smtClean="0">
                <a:latin typeface="Gill Sans MT" pitchFamily="34" charset="0"/>
              </a:rPr>
              <a:t>consulta</a:t>
            </a:r>
            <a:r>
              <a:rPr lang="en-US" sz="2400" smtClean="0">
                <a:latin typeface="Gill Sans MT" pitchFamily="34" charset="0"/>
              </a:rPr>
              <a:t>, </a:t>
            </a:r>
            <a:r>
              <a:rPr lang="en-US" sz="2400" err="1" smtClean="0">
                <a:latin typeface="Gill Sans MT" pitchFamily="34" charset="0"/>
              </a:rPr>
              <a:t>quando</a:t>
            </a:r>
            <a:r>
              <a:rPr lang="en-US" sz="2400" smtClean="0">
                <a:latin typeface="Gill Sans MT" pitchFamily="34" charset="0"/>
              </a:rPr>
              <a:t> </a:t>
            </a:r>
            <a:r>
              <a:rPr lang="en-US" sz="2400" err="1" smtClean="0">
                <a:latin typeface="Gill Sans MT" pitchFamily="34" charset="0"/>
              </a:rPr>
              <a:t>houver</a:t>
            </a:r>
            <a:r>
              <a:rPr lang="en-US" sz="2400" smtClean="0">
                <a:latin typeface="Gill Sans MT" pitchFamily="34" charset="0"/>
              </a:rPr>
              <a:t> N pares</a:t>
            </a:r>
            <a:endParaRPr lang="en-US" sz="2400">
              <a:latin typeface="Gill Sans MT" pitchFamily="34" charset="0"/>
            </a:endParaRPr>
          </a:p>
        </p:txBody>
      </p:sp>
      <p:sp>
        <p:nvSpPr>
          <p:cNvPr id="226340" name="Text Box 36"/>
          <p:cNvSpPr txBox="1">
            <a:spLocks noChangeArrowheads="1"/>
          </p:cNvSpPr>
          <p:nvPr/>
        </p:nvSpPr>
        <p:spPr bwMode="auto">
          <a:xfrm>
            <a:off x="5943600" y="34290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26341" name="Text Box 37"/>
          <p:cNvSpPr txBox="1">
            <a:spLocks noChangeArrowheads="1"/>
          </p:cNvSpPr>
          <p:nvPr/>
        </p:nvSpPr>
        <p:spPr bwMode="auto">
          <a:xfrm>
            <a:off x="5943600" y="43434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26342" name="Text Box 38"/>
          <p:cNvSpPr txBox="1">
            <a:spLocks noChangeArrowheads="1"/>
          </p:cNvSpPr>
          <p:nvPr/>
        </p:nvSpPr>
        <p:spPr bwMode="auto">
          <a:xfrm>
            <a:off x="5181600" y="51054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26343" name="Text Box 39"/>
          <p:cNvSpPr txBox="1">
            <a:spLocks noChangeArrowheads="1"/>
          </p:cNvSpPr>
          <p:nvPr/>
        </p:nvSpPr>
        <p:spPr bwMode="auto">
          <a:xfrm>
            <a:off x="4114800" y="54102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26344" name="Text Box 40"/>
          <p:cNvSpPr txBox="1">
            <a:spLocks noChangeArrowheads="1"/>
          </p:cNvSpPr>
          <p:nvPr/>
        </p:nvSpPr>
        <p:spPr bwMode="auto">
          <a:xfrm>
            <a:off x="3352800" y="49530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26345" name="Text Box 41"/>
          <p:cNvSpPr txBox="1">
            <a:spLocks noChangeArrowheads="1"/>
          </p:cNvSpPr>
          <p:nvPr/>
        </p:nvSpPr>
        <p:spPr bwMode="auto">
          <a:xfrm>
            <a:off x="2971800" y="3962400"/>
            <a:ext cx="520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sz="1200">
                <a:solidFill>
                  <a:srgbClr val="3333CC"/>
                </a:solidFill>
                <a:cs typeface="Arial" pitchFamily="34" charset="0"/>
              </a:rPr>
              <a:t>1110</a:t>
            </a:r>
          </a:p>
        </p:txBody>
      </p:sp>
      <p:sp>
        <p:nvSpPr>
          <p:cNvPr id="239649" name="Text Box 42"/>
          <p:cNvSpPr txBox="1">
            <a:spLocks noChangeArrowheads="1"/>
          </p:cNvSpPr>
          <p:nvPr/>
        </p:nvSpPr>
        <p:spPr bwMode="auto">
          <a:xfrm>
            <a:off x="365125" y="5375275"/>
            <a:ext cx="2733441" cy="10156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3333CC"/>
              </a:buClr>
            </a:pPr>
            <a:r>
              <a:rPr lang="en-US" err="1" smtClean="0">
                <a:solidFill>
                  <a:srgbClr val="CC0000"/>
                </a:solidFill>
                <a:cs typeface="Arial" pitchFamily="34" charset="0"/>
              </a:rPr>
              <a:t>Defina</a:t>
            </a:r>
            <a:r>
              <a:rPr lang="en-US" smtClean="0">
                <a:solidFill>
                  <a:srgbClr val="CC0000"/>
                </a:solidFill>
                <a:cs typeface="Arial" pitchFamily="34" charset="0"/>
              </a:rPr>
              <a:t> </a:t>
            </a:r>
            <a:r>
              <a:rPr lang="en-US" u="sng" err="1" smtClean="0">
                <a:solidFill>
                  <a:srgbClr val="CC0000"/>
                </a:solidFill>
                <a:cs typeface="Arial" pitchFamily="34" charset="0"/>
              </a:rPr>
              <a:t>mais</a:t>
            </a:r>
            <a:r>
              <a:rPr lang="en-US" u="sng" smtClean="0">
                <a:solidFill>
                  <a:srgbClr val="CC0000"/>
                </a:solidFill>
                <a:cs typeface="Arial" pitchFamily="34" charset="0"/>
              </a:rPr>
              <a:t> </a:t>
            </a:r>
            <a:r>
              <a:rPr lang="en-US" u="sng" err="1" smtClean="0">
                <a:solidFill>
                  <a:srgbClr val="CC0000"/>
                </a:solidFill>
                <a:cs typeface="Arial" pitchFamily="34" charset="0"/>
              </a:rPr>
              <a:t>próximo</a:t>
            </a:r>
            <a:r>
              <a:rPr lang="en-US">
                <a:solidFill>
                  <a:srgbClr val="CC0000"/>
                </a:solidFill>
                <a:cs typeface="Arial" pitchFamily="34" charset="0"/>
              </a:rPr>
              <a:t/>
            </a:r>
            <a:br>
              <a:rPr lang="en-US">
                <a:solidFill>
                  <a:srgbClr val="CC0000"/>
                </a:solidFill>
                <a:cs typeface="Arial" pitchFamily="34" charset="0"/>
              </a:rPr>
            </a:br>
            <a:r>
              <a:rPr lang="en-US" err="1" smtClean="0">
                <a:solidFill>
                  <a:srgbClr val="CC0000"/>
                </a:solidFill>
                <a:cs typeface="Arial" pitchFamily="34" charset="0"/>
              </a:rPr>
              <a:t>como</a:t>
            </a:r>
            <a:r>
              <a:rPr lang="en-US" smtClean="0">
                <a:solidFill>
                  <a:srgbClr val="CC0000"/>
                </a:solidFill>
                <a:cs typeface="Arial" pitchFamily="34" charset="0"/>
              </a:rPr>
              <a:t> o </a:t>
            </a:r>
            <a:r>
              <a:rPr lang="en-US" err="1" smtClean="0">
                <a:solidFill>
                  <a:srgbClr val="CC0000"/>
                </a:solidFill>
                <a:cs typeface="Arial" pitchFamily="34" charset="0"/>
              </a:rPr>
              <a:t>sucessor</a:t>
            </a:r>
            <a:r>
              <a:rPr lang="en-US" smtClean="0">
                <a:solidFill>
                  <a:srgbClr val="CC0000"/>
                </a:solidFill>
                <a:cs typeface="Arial" pitchFamily="34" charset="0"/>
              </a:rPr>
              <a:t> </a:t>
            </a:r>
            <a:r>
              <a:rPr lang="en-US" err="1" smtClean="0">
                <a:solidFill>
                  <a:srgbClr val="CC0000"/>
                </a:solidFill>
                <a:cs typeface="Arial" pitchFamily="34" charset="0"/>
              </a:rPr>
              <a:t>mais</a:t>
            </a:r>
            <a:endParaRPr lang="en-US" smtClean="0">
              <a:solidFill>
                <a:srgbClr val="CC0000"/>
              </a:solidFill>
              <a:cs typeface="Arial" pitchFamily="34" charset="0"/>
            </a:endParaRPr>
          </a:p>
          <a:p>
            <a:pPr>
              <a:buClr>
                <a:srgbClr val="3333CC"/>
              </a:buClr>
            </a:pPr>
            <a:r>
              <a:rPr lang="en-US" err="1" smtClean="0">
                <a:solidFill>
                  <a:srgbClr val="CC0000"/>
                </a:solidFill>
                <a:cs typeface="Arial" pitchFamily="34" charset="0"/>
              </a:rPr>
              <a:t>próximo</a:t>
            </a:r>
            <a:endParaRPr lang="en-US">
              <a:solidFill>
                <a:srgbClr val="CC0000"/>
              </a:solidFill>
              <a:cs typeface="Arial" pitchFamily="34" charset="0"/>
            </a:endParaRPr>
          </a:p>
        </p:txBody>
      </p:sp>
      <p:sp>
        <p:nvSpPr>
          <p:cNvPr id="239651" name="Title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/>
              <a:t>DHT circular (</a:t>
            </a:r>
            <a:r>
              <a:rPr lang="pt-BR" sz="4400" smtClean="0"/>
              <a:t>II)</a:t>
            </a:r>
            <a:endParaRPr lang="en-US" sz="4400" u="none" smtClean="0">
              <a:latin typeface="Gill Sans MT" pitchFamily="34" charset="0"/>
              <a:ea typeface="ＭＳ Ｐゴシック" pitchFamily="34" charset="-128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6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6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6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26" grpId="0" animBg="1"/>
      <p:bldP spid="226327" grpId="0" animBg="1"/>
      <p:bldP spid="226328" grpId="0" animBg="1"/>
      <p:bldP spid="226329" grpId="0" animBg="1"/>
      <p:bldP spid="226330" grpId="0" animBg="1"/>
      <p:bldP spid="226331" grpId="0" animBg="1"/>
      <p:bldP spid="226338" grpId="0"/>
      <p:bldP spid="226340" grpId="0"/>
      <p:bldP spid="226341" grpId="0"/>
      <p:bldP spid="226342" grpId="0"/>
      <p:bldP spid="226343" grpId="0"/>
      <p:bldP spid="226344" grpId="0"/>
      <p:bldP spid="22634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Title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smtClean="0">
                <a:ea typeface="ＭＳ Ｐゴシック" pitchFamily="34" charset="-128"/>
              </a:rPr>
              <a:t>DHT circular com </a:t>
            </a:r>
            <a:r>
              <a:rPr lang="en-US" u="none" err="1" smtClean="0">
                <a:ea typeface="ＭＳ Ｐゴシック" pitchFamily="34" charset="-128"/>
              </a:rPr>
              <a:t>atalhos</a:t>
            </a:r>
            <a:endParaRPr lang="en-US" u="none" smtClean="0">
              <a:ea typeface="ＭＳ Ｐゴシック" pitchFamily="34" charset="-128"/>
            </a:endParaRPr>
          </a:p>
        </p:txBody>
      </p:sp>
      <p:sp>
        <p:nvSpPr>
          <p:cNvPr id="240642" name="Content Placeholder 37"/>
          <p:cNvSpPr>
            <a:spLocks noGrp="1"/>
          </p:cNvSpPr>
          <p:nvPr>
            <p:ph idx="1"/>
          </p:nvPr>
        </p:nvSpPr>
        <p:spPr>
          <a:xfrm>
            <a:off x="508433" y="4576763"/>
            <a:ext cx="7772400" cy="175504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cada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par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rastreia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os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endereços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IP do antecessor,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sucessor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e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atalhos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reduz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de 6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para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2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mensagens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Permite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projetar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atalhos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de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modo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que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para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i="1" smtClean="0">
                <a:latin typeface="Gill Sans MT" pitchFamily="34" charset="0"/>
                <a:ea typeface="ＭＳ Ｐゴシック" pitchFamily="34" charset="-128"/>
              </a:rPr>
              <a:t>O(log N)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vizinhos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, </a:t>
            </a:r>
            <a:r>
              <a:rPr lang="en-US" sz="2400" i="1" smtClean="0">
                <a:latin typeface="Gill Sans MT" pitchFamily="34" charset="0"/>
                <a:ea typeface="ＭＳ Ｐゴシック" pitchFamily="34" charset="-128"/>
              </a:rPr>
              <a:t>O(log N)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mensagens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na</a:t>
            </a:r>
            <a:r>
              <a:rPr lang="en-US" sz="2400" smtClean="0">
                <a:latin typeface="Gill Sans MT" pitchFamily="34" charset="0"/>
                <a:ea typeface="ＭＳ Ｐゴシック" pitchFamily="34" charset="-128"/>
              </a:rPr>
              <a:t> </a:t>
            </a:r>
            <a:r>
              <a:rPr lang="en-US" sz="2400" err="1" smtClean="0">
                <a:latin typeface="Gill Sans MT" pitchFamily="34" charset="0"/>
                <a:ea typeface="ＭＳ Ｐゴシック" pitchFamily="34" charset="-128"/>
              </a:rPr>
              <a:t>consulta</a:t>
            </a:r>
            <a:endParaRPr lang="en-US" sz="2400" smtClean="0">
              <a:latin typeface="Gill Sans MT" pitchFamily="34" charset="0"/>
              <a:ea typeface="ＭＳ Ｐゴシック" pitchFamily="34" charset="-128"/>
            </a:endParaRPr>
          </a:p>
        </p:txBody>
      </p:sp>
      <p:grpSp>
        <p:nvGrpSpPr>
          <p:cNvPr id="240643" name="Group 66"/>
          <p:cNvGrpSpPr>
            <a:grpSpLocks/>
          </p:cNvGrpSpPr>
          <p:nvPr/>
        </p:nvGrpSpPr>
        <p:grpSpPr bwMode="auto">
          <a:xfrm>
            <a:off x="2243138" y="914400"/>
            <a:ext cx="3751262" cy="3662363"/>
            <a:chOff x="4833190" y="1676400"/>
            <a:chExt cx="3752276" cy="3661993"/>
          </a:xfrm>
        </p:grpSpPr>
        <p:grpSp>
          <p:nvGrpSpPr>
            <p:cNvPr id="240651" name="Group 43"/>
            <p:cNvGrpSpPr>
              <a:grpSpLocks/>
            </p:cNvGrpSpPr>
            <p:nvPr/>
          </p:nvGrpSpPr>
          <p:grpSpPr bwMode="auto">
            <a:xfrm>
              <a:off x="4833190" y="1676400"/>
              <a:ext cx="3752276" cy="3661993"/>
              <a:chOff x="946990" y="1676400"/>
              <a:chExt cx="3752276" cy="3661993"/>
            </a:xfrm>
          </p:grpSpPr>
          <p:sp>
            <p:nvSpPr>
              <p:cNvPr id="240660" name="Oval 3"/>
              <p:cNvSpPr>
                <a:spLocks noChangeArrowheads="1"/>
              </p:cNvSpPr>
              <p:nvPr/>
            </p:nvSpPr>
            <p:spPr bwMode="auto">
              <a:xfrm>
                <a:off x="2794354" y="4791480"/>
                <a:ext cx="96564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1" name="Oval 4"/>
              <p:cNvSpPr>
                <a:spLocks noChangeArrowheads="1"/>
              </p:cNvSpPr>
              <p:nvPr/>
            </p:nvSpPr>
            <p:spPr bwMode="auto">
              <a:xfrm>
                <a:off x="1435115" y="2890435"/>
                <a:ext cx="96564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2" name="Oval 5"/>
              <p:cNvSpPr>
                <a:spLocks noChangeArrowheads="1"/>
              </p:cNvSpPr>
              <p:nvPr/>
            </p:nvSpPr>
            <p:spPr bwMode="auto">
              <a:xfrm>
                <a:off x="1459562" y="3978242"/>
                <a:ext cx="96564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3" name="Oval 6"/>
              <p:cNvSpPr>
                <a:spLocks noChangeArrowheads="1"/>
              </p:cNvSpPr>
              <p:nvPr/>
            </p:nvSpPr>
            <p:spPr bwMode="auto">
              <a:xfrm>
                <a:off x="3989799" y="2585616"/>
                <a:ext cx="96564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4" name="Oval 7"/>
              <p:cNvSpPr>
                <a:spLocks noChangeArrowheads="1"/>
              </p:cNvSpPr>
              <p:nvPr/>
            </p:nvSpPr>
            <p:spPr bwMode="auto">
              <a:xfrm>
                <a:off x="4283160" y="3457025"/>
                <a:ext cx="96564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5" name="Oval 8"/>
              <p:cNvSpPr>
                <a:spLocks noChangeArrowheads="1"/>
              </p:cNvSpPr>
              <p:nvPr/>
            </p:nvSpPr>
            <p:spPr bwMode="auto">
              <a:xfrm>
                <a:off x="4004467" y="4192313"/>
                <a:ext cx="96564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6" name="Oval 9"/>
              <p:cNvSpPr>
                <a:spLocks noChangeArrowheads="1"/>
              </p:cNvSpPr>
              <p:nvPr/>
            </p:nvSpPr>
            <p:spPr bwMode="auto">
              <a:xfrm>
                <a:off x="1991278" y="4548323"/>
                <a:ext cx="96565" cy="988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7" name="Oval 10"/>
              <p:cNvSpPr>
                <a:spLocks noChangeArrowheads="1"/>
              </p:cNvSpPr>
              <p:nvPr/>
            </p:nvSpPr>
            <p:spPr bwMode="auto">
              <a:xfrm>
                <a:off x="1376443" y="2050438"/>
                <a:ext cx="2927496" cy="279339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240668" name="Text Box 11"/>
              <p:cNvSpPr txBox="1">
                <a:spLocks noChangeArrowheads="1"/>
              </p:cNvSpPr>
              <p:nvPr/>
            </p:nvSpPr>
            <p:spPr bwMode="auto">
              <a:xfrm>
                <a:off x="2895600" y="16764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pitchFamily="82" charset="2"/>
                  <a:defRPr sz="20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40669" name="Rectangle 12"/>
              <p:cNvSpPr>
                <a:spLocks noChangeArrowheads="1"/>
              </p:cNvSpPr>
              <p:nvPr/>
            </p:nvSpPr>
            <p:spPr bwMode="auto">
              <a:xfrm>
                <a:off x="4022305" y="22860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3</a:t>
                </a:r>
              </a:p>
            </p:txBody>
          </p:sp>
          <p:sp>
            <p:nvSpPr>
              <p:cNvPr id="240670" name="Rectangle 13"/>
              <p:cNvSpPr>
                <a:spLocks noChangeArrowheads="1"/>
              </p:cNvSpPr>
              <p:nvPr/>
            </p:nvSpPr>
            <p:spPr bwMode="auto">
              <a:xfrm>
                <a:off x="4343400" y="33528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4</a:t>
                </a:r>
              </a:p>
            </p:txBody>
          </p:sp>
          <p:sp>
            <p:nvSpPr>
              <p:cNvPr id="240671" name="Rectangle 14"/>
              <p:cNvSpPr>
                <a:spLocks noChangeArrowheads="1"/>
              </p:cNvSpPr>
              <p:nvPr/>
            </p:nvSpPr>
            <p:spPr bwMode="auto">
              <a:xfrm>
                <a:off x="4114800" y="41148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5</a:t>
                </a:r>
              </a:p>
            </p:txBody>
          </p:sp>
          <p:sp>
            <p:nvSpPr>
              <p:cNvPr id="240672" name="Rectangle 15"/>
              <p:cNvSpPr>
                <a:spLocks noChangeArrowheads="1"/>
              </p:cNvSpPr>
              <p:nvPr/>
            </p:nvSpPr>
            <p:spPr bwMode="auto">
              <a:xfrm>
                <a:off x="2743200" y="4876800"/>
                <a:ext cx="355866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8</a:t>
                </a:r>
              </a:p>
            </p:txBody>
          </p:sp>
          <p:sp>
            <p:nvSpPr>
              <p:cNvPr id="240673" name="Rectangle 16"/>
              <p:cNvSpPr>
                <a:spLocks noChangeArrowheads="1"/>
              </p:cNvSpPr>
              <p:nvPr/>
            </p:nvSpPr>
            <p:spPr bwMode="auto">
              <a:xfrm>
                <a:off x="1676400" y="4648200"/>
                <a:ext cx="527050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10</a:t>
                </a:r>
              </a:p>
            </p:txBody>
          </p:sp>
          <p:sp>
            <p:nvSpPr>
              <p:cNvPr id="240674" name="Rectangle 17"/>
              <p:cNvSpPr>
                <a:spLocks noChangeArrowheads="1"/>
              </p:cNvSpPr>
              <p:nvPr/>
            </p:nvSpPr>
            <p:spPr bwMode="auto">
              <a:xfrm>
                <a:off x="982933" y="3886200"/>
                <a:ext cx="527050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12</a:t>
                </a:r>
              </a:p>
            </p:txBody>
          </p:sp>
          <p:sp>
            <p:nvSpPr>
              <p:cNvPr id="240675" name="Rectangle 18"/>
              <p:cNvSpPr>
                <a:spLocks noChangeArrowheads="1"/>
              </p:cNvSpPr>
              <p:nvPr/>
            </p:nvSpPr>
            <p:spPr bwMode="auto">
              <a:xfrm>
                <a:off x="946990" y="2667000"/>
                <a:ext cx="527050" cy="4615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3333CC"/>
                  </a:buClr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15</a:t>
                </a:r>
              </a:p>
            </p:txBody>
          </p:sp>
          <p:sp>
            <p:nvSpPr>
              <p:cNvPr id="240676" name="Oval 28"/>
              <p:cNvSpPr>
                <a:spLocks noChangeArrowheads="1"/>
              </p:cNvSpPr>
              <p:nvPr/>
            </p:nvSpPr>
            <p:spPr bwMode="auto">
              <a:xfrm>
                <a:off x="2912920" y="2010882"/>
                <a:ext cx="96565" cy="9889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3333CC"/>
                  </a:buClr>
                </a:pPr>
                <a:endParaRPr lang="pt-BR" sz="240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80" name="Straight Arrow Connector 79"/>
            <p:cNvCxnSpPr>
              <a:endCxn id="240666" idx="7"/>
            </p:cNvCxnSpPr>
            <p:nvPr/>
          </p:nvCxnSpPr>
          <p:spPr>
            <a:xfrm rot="10800000" flipV="1">
              <a:off x="5959031" y="3505015"/>
              <a:ext cx="2254859" cy="1057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240665" idx="1"/>
              <a:endCxn id="240662" idx="6"/>
            </p:cNvCxnSpPr>
            <p:nvPr/>
          </p:nvCxnSpPr>
          <p:spPr>
            <a:xfrm rot="16200000" flipV="1">
              <a:off x="6583121" y="2885496"/>
              <a:ext cx="179369" cy="246287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240660" idx="0"/>
            </p:cNvCxnSpPr>
            <p:nvPr/>
          </p:nvCxnSpPr>
          <p:spPr>
            <a:xfrm rot="16200000" flipV="1">
              <a:off x="5159053" y="3222224"/>
              <a:ext cx="1820679" cy="131957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5400000" flipH="1" flipV="1">
              <a:off x="5160759" y="2839755"/>
              <a:ext cx="2452440" cy="887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240662" idx="7"/>
            </p:cNvCxnSpPr>
            <p:nvPr/>
          </p:nvCxnSpPr>
          <p:spPr>
            <a:xfrm rot="5400000" flipH="1" flipV="1">
              <a:off x="6013267" y="2080708"/>
              <a:ext cx="1325429" cy="24978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endCxn id="240667" idx="6"/>
            </p:cNvCxnSpPr>
            <p:nvPr/>
          </p:nvCxnSpPr>
          <p:spPr>
            <a:xfrm>
              <a:off x="5409608" y="2939922"/>
              <a:ext cx="2780464" cy="5079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240676" idx="5"/>
            </p:cNvCxnSpPr>
            <p:nvPr/>
          </p:nvCxnSpPr>
          <p:spPr>
            <a:xfrm rot="16200000" flipH="1">
              <a:off x="6355609" y="2621467"/>
              <a:ext cx="2095288" cy="10432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5400000">
              <a:off x="6292108" y="3156371"/>
              <a:ext cx="2177830" cy="11988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 rot="5400000">
            <a:off x="3848100" y="2476500"/>
            <a:ext cx="2133600" cy="1143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6200000" flipV="1">
            <a:off x="2438400" y="2590800"/>
            <a:ext cx="1828800" cy="12192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5694363" y="1030288"/>
            <a:ext cx="2487612" cy="860425"/>
            <a:chOff x="4311" y="1273"/>
            <a:chExt cx="737" cy="609"/>
          </a:xfrm>
        </p:grpSpPr>
        <p:sp>
          <p:nvSpPr>
            <p:cNvPr id="240649" name="AutoShape 20"/>
            <p:cNvSpPr>
              <a:spLocks noChangeArrowheads="1"/>
            </p:cNvSpPr>
            <p:nvPr/>
          </p:nvSpPr>
          <p:spPr bwMode="auto">
            <a:xfrm>
              <a:off x="4311" y="1273"/>
              <a:ext cx="709" cy="609"/>
            </a:xfrm>
            <a:prstGeom prst="wedgeRoundRectCallout">
              <a:avLst>
                <a:gd name="adj1" fmla="val -59593"/>
                <a:gd name="adj2" fmla="val 68556"/>
                <a:gd name="adj3" fmla="val 1666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>
                <a:buClr>
                  <a:srgbClr val="3333CC"/>
                </a:buClr>
              </a:pPr>
              <a:endParaRPr lang="pt-BR" sz="16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40650" name="Text Box 21"/>
            <p:cNvSpPr txBox="1">
              <a:spLocks noChangeArrowheads="1"/>
            </p:cNvSpPr>
            <p:nvPr/>
          </p:nvSpPr>
          <p:spPr bwMode="auto">
            <a:xfrm>
              <a:off x="4344" y="1326"/>
              <a:ext cx="704" cy="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2000"/>
                </a:lnSpc>
                <a:buClr>
                  <a:srgbClr val="3333CC"/>
                </a:buClr>
              </a:pPr>
              <a:r>
                <a:rPr lang="pt-BR" sz="1800" smtClean="0">
                  <a:solidFill>
                    <a:srgbClr val="CC0000"/>
                  </a:solidFill>
                  <a:cs typeface="Arial" pitchFamily="34" charset="0"/>
                </a:rPr>
                <a:t>Quem é responsável pela chave </a:t>
              </a:r>
              <a:r>
                <a:rPr lang="en-US" sz="1800" smtClean="0">
                  <a:solidFill>
                    <a:srgbClr val="CC0000"/>
                  </a:solidFill>
                  <a:cs typeface="Arial" pitchFamily="34" charset="0"/>
                </a:rPr>
                <a:t>1110</a:t>
              </a:r>
              <a:r>
                <a:rPr lang="en-US" sz="1800">
                  <a:solidFill>
                    <a:srgbClr val="CC0000"/>
                  </a:solidFill>
                  <a:cs typeface="Arial" pitchFamily="34" charset="0"/>
                </a:rPr>
                <a:t>? </a:t>
              </a:r>
            </a:p>
          </p:txBody>
        </p:sp>
      </p:grp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7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Title 67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019175"/>
          </a:xfrm>
        </p:spPr>
        <p:txBody>
          <a:bodyPr/>
          <a:lstStyle/>
          <a:p>
            <a:r>
              <a:rPr lang="en-US" sz="4400" i="1" u="none" smtClean="0">
                <a:ea typeface="ＭＳ Ｐゴシック" pitchFamily="34" charset="-128"/>
              </a:rPr>
              <a:t>Peer churn</a:t>
            </a:r>
          </a:p>
        </p:txBody>
      </p:sp>
      <p:sp>
        <p:nvSpPr>
          <p:cNvPr id="69" name="Content Placeholder 68"/>
          <p:cNvSpPr>
            <a:spLocks noGrp="1"/>
          </p:cNvSpPr>
          <p:nvPr>
            <p:ph idx="1"/>
          </p:nvPr>
        </p:nvSpPr>
        <p:spPr>
          <a:xfrm>
            <a:off x="457199" y="4370388"/>
            <a:ext cx="8461375" cy="21336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pt-BR" sz="2400" i="1" smtClean="0">
                <a:solidFill>
                  <a:srgbClr val="CC0000"/>
                </a:solidFill>
                <a:latin typeface="Gill Sans MT" pitchFamily="34" charset="0"/>
                <a:ea typeface="ＭＳ Ｐゴシック" pitchFamily="34" charset="-128"/>
              </a:rPr>
              <a:t>exemplo: par 5 sai abruptamente</a:t>
            </a:r>
          </a:p>
          <a:p>
            <a:pPr marL="0" indent="0">
              <a:lnSpc>
                <a:spcPct val="90000"/>
              </a:lnSpc>
            </a:pPr>
            <a:r>
              <a:rPr lang="pt-BR" sz="2400" smtClean="0">
                <a:latin typeface="Gill Sans MT" pitchFamily="34" charset="0"/>
                <a:ea typeface="ＭＳ Ｐゴシック" pitchFamily="34" charset="-128"/>
              </a:rPr>
              <a:t>par 4 detecta a saída do par 5; torna 8 o seu sucessor imediato; pergunta a 8 quem é o seu sucessor imediato; torna o sucessor imediato de 8 como o seu segundo sucessor.</a:t>
            </a:r>
          </a:p>
          <a:p>
            <a:pPr marL="0" indent="0">
              <a:lnSpc>
                <a:spcPct val="90000"/>
              </a:lnSpc>
            </a:pPr>
            <a:r>
              <a:rPr lang="pt-BR" sz="2400" smtClean="0">
                <a:latin typeface="Gill Sans MT" pitchFamily="34" charset="0"/>
                <a:ea typeface="ＭＳ Ｐゴシック" pitchFamily="34" charset="-128"/>
              </a:rPr>
              <a:t>o que fazer caso o par 13 resolva entrar?</a:t>
            </a:r>
          </a:p>
        </p:txBody>
      </p:sp>
      <p:grpSp>
        <p:nvGrpSpPr>
          <p:cNvPr id="241667" name="Group 42"/>
          <p:cNvGrpSpPr>
            <a:grpSpLocks/>
          </p:cNvGrpSpPr>
          <p:nvPr/>
        </p:nvGrpSpPr>
        <p:grpSpPr bwMode="auto">
          <a:xfrm>
            <a:off x="258763" y="814388"/>
            <a:ext cx="3751262" cy="3662362"/>
            <a:chOff x="946990" y="1676400"/>
            <a:chExt cx="3752276" cy="3661993"/>
          </a:xfrm>
        </p:grpSpPr>
        <p:sp>
          <p:nvSpPr>
            <p:cNvPr id="241676" name="Oval 3"/>
            <p:cNvSpPr>
              <a:spLocks noChangeArrowheads="1"/>
            </p:cNvSpPr>
            <p:nvPr/>
          </p:nvSpPr>
          <p:spPr bwMode="auto">
            <a:xfrm>
              <a:off x="2794354" y="4791480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77" name="Oval 4"/>
            <p:cNvSpPr>
              <a:spLocks noChangeArrowheads="1"/>
            </p:cNvSpPr>
            <p:nvPr/>
          </p:nvSpPr>
          <p:spPr bwMode="auto">
            <a:xfrm>
              <a:off x="1435115" y="2890435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78" name="Oval 5"/>
            <p:cNvSpPr>
              <a:spLocks noChangeArrowheads="1"/>
            </p:cNvSpPr>
            <p:nvPr/>
          </p:nvSpPr>
          <p:spPr bwMode="auto">
            <a:xfrm>
              <a:off x="1459562" y="3978242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79" name="Oval 6"/>
            <p:cNvSpPr>
              <a:spLocks noChangeArrowheads="1"/>
            </p:cNvSpPr>
            <p:nvPr/>
          </p:nvSpPr>
          <p:spPr bwMode="auto">
            <a:xfrm>
              <a:off x="3989799" y="2585616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80" name="Oval 7"/>
            <p:cNvSpPr>
              <a:spLocks noChangeArrowheads="1"/>
            </p:cNvSpPr>
            <p:nvPr/>
          </p:nvSpPr>
          <p:spPr bwMode="auto">
            <a:xfrm>
              <a:off x="4283160" y="3457025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81" name="Oval 8"/>
            <p:cNvSpPr>
              <a:spLocks noChangeArrowheads="1"/>
            </p:cNvSpPr>
            <p:nvPr/>
          </p:nvSpPr>
          <p:spPr bwMode="auto">
            <a:xfrm>
              <a:off x="4004467" y="4192313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82" name="Oval 9"/>
            <p:cNvSpPr>
              <a:spLocks noChangeArrowheads="1"/>
            </p:cNvSpPr>
            <p:nvPr/>
          </p:nvSpPr>
          <p:spPr bwMode="auto">
            <a:xfrm>
              <a:off x="1991278" y="4548323"/>
              <a:ext cx="96565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83" name="Oval 10"/>
            <p:cNvSpPr>
              <a:spLocks noChangeArrowheads="1"/>
            </p:cNvSpPr>
            <p:nvPr/>
          </p:nvSpPr>
          <p:spPr bwMode="auto">
            <a:xfrm>
              <a:off x="1376443" y="2050438"/>
              <a:ext cx="2927496" cy="27933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41684" name="Text Box 11"/>
            <p:cNvSpPr txBox="1">
              <a:spLocks noChangeArrowheads="1"/>
            </p:cNvSpPr>
            <p:nvPr/>
          </p:nvSpPr>
          <p:spPr bwMode="auto">
            <a:xfrm>
              <a:off x="2895600" y="16764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241685" name="Rectangle 12"/>
            <p:cNvSpPr>
              <a:spLocks noChangeArrowheads="1"/>
            </p:cNvSpPr>
            <p:nvPr/>
          </p:nvSpPr>
          <p:spPr bwMode="auto">
            <a:xfrm>
              <a:off x="4114800" y="25146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3</a:t>
              </a:r>
            </a:p>
          </p:txBody>
        </p:sp>
        <p:sp>
          <p:nvSpPr>
            <p:cNvPr id="241686" name="Rectangle 13"/>
            <p:cNvSpPr>
              <a:spLocks noChangeArrowheads="1"/>
            </p:cNvSpPr>
            <p:nvPr/>
          </p:nvSpPr>
          <p:spPr bwMode="auto">
            <a:xfrm>
              <a:off x="4343400" y="3352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4</a:t>
              </a:r>
            </a:p>
          </p:txBody>
        </p:sp>
        <p:sp>
          <p:nvSpPr>
            <p:cNvPr id="241687" name="Rectangle 14"/>
            <p:cNvSpPr>
              <a:spLocks noChangeArrowheads="1"/>
            </p:cNvSpPr>
            <p:nvPr/>
          </p:nvSpPr>
          <p:spPr bwMode="auto">
            <a:xfrm>
              <a:off x="4114800" y="4114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5</a:t>
              </a:r>
            </a:p>
          </p:txBody>
        </p:sp>
        <p:sp>
          <p:nvSpPr>
            <p:cNvPr id="241688" name="Rectangle 15"/>
            <p:cNvSpPr>
              <a:spLocks noChangeArrowheads="1"/>
            </p:cNvSpPr>
            <p:nvPr/>
          </p:nvSpPr>
          <p:spPr bwMode="auto">
            <a:xfrm>
              <a:off x="2743200" y="4876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8</a:t>
              </a:r>
            </a:p>
          </p:txBody>
        </p:sp>
        <p:sp>
          <p:nvSpPr>
            <p:cNvPr id="241689" name="Rectangle 16"/>
            <p:cNvSpPr>
              <a:spLocks noChangeArrowheads="1"/>
            </p:cNvSpPr>
            <p:nvPr/>
          </p:nvSpPr>
          <p:spPr bwMode="auto">
            <a:xfrm>
              <a:off x="1676400" y="4648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10</a:t>
              </a:r>
            </a:p>
          </p:txBody>
        </p:sp>
        <p:sp>
          <p:nvSpPr>
            <p:cNvPr id="241690" name="Rectangle 17"/>
            <p:cNvSpPr>
              <a:spLocks noChangeArrowheads="1"/>
            </p:cNvSpPr>
            <p:nvPr/>
          </p:nvSpPr>
          <p:spPr bwMode="auto">
            <a:xfrm>
              <a:off x="970952" y="3886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12</a:t>
              </a:r>
            </a:p>
          </p:txBody>
        </p:sp>
        <p:sp>
          <p:nvSpPr>
            <p:cNvPr id="241691" name="Rectangle 18"/>
            <p:cNvSpPr>
              <a:spLocks noChangeArrowheads="1"/>
            </p:cNvSpPr>
            <p:nvPr/>
          </p:nvSpPr>
          <p:spPr bwMode="auto">
            <a:xfrm>
              <a:off x="946990" y="26670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15</a:t>
              </a:r>
            </a:p>
          </p:txBody>
        </p:sp>
        <p:sp>
          <p:nvSpPr>
            <p:cNvPr id="241692" name="Oval 28"/>
            <p:cNvSpPr>
              <a:spLocks noChangeArrowheads="1"/>
            </p:cNvSpPr>
            <p:nvPr/>
          </p:nvSpPr>
          <p:spPr bwMode="auto">
            <a:xfrm>
              <a:off x="2912920" y="2010882"/>
              <a:ext cx="96565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cxnSp>
        <p:nvCxnSpPr>
          <p:cNvPr id="64" name="Straight Connector 63"/>
          <p:cNvCxnSpPr/>
          <p:nvPr/>
        </p:nvCxnSpPr>
        <p:spPr>
          <a:xfrm>
            <a:off x="2054225" y="1119188"/>
            <a:ext cx="15240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0800000" flipV="1">
            <a:off x="2130425" y="1195388"/>
            <a:ext cx="169863" cy="96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73425" y="3252788"/>
            <a:ext cx="228600" cy="18415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41687" idx="0"/>
          </p:cNvCxnSpPr>
          <p:nvPr/>
        </p:nvCxnSpPr>
        <p:spPr>
          <a:xfrm flipH="1">
            <a:off x="3197225" y="3252788"/>
            <a:ext cx="406400" cy="2286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672" name="TextBox 28"/>
          <p:cNvSpPr txBox="1">
            <a:spLocks noChangeArrowheads="1"/>
          </p:cNvSpPr>
          <p:nvPr/>
        </p:nvSpPr>
        <p:spPr bwMode="auto">
          <a:xfrm>
            <a:off x="4491038" y="544513"/>
            <a:ext cx="4427537" cy="422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000099"/>
              </a:buClr>
              <a:buSzPct val="75000"/>
            </a:pPr>
            <a:r>
              <a:rPr lang="pt-BR" sz="2800" smtClean="0">
                <a:solidFill>
                  <a:srgbClr val="CC0000"/>
                </a:solidFill>
                <a:latin typeface="Gill Sans MT" pitchFamily="34" charset="0"/>
              </a:rPr>
              <a:t>tratando </a:t>
            </a:r>
            <a:r>
              <a:rPr lang="pt-BR" sz="2800" err="1" smtClean="0">
                <a:solidFill>
                  <a:srgbClr val="CC0000"/>
                </a:solidFill>
                <a:latin typeface="Gill Sans MT" pitchFamily="34" charset="0"/>
              </a:rPr>
              <a:t>peer</a:t>
            </a:r>
            <a:r>
              <a:rPr lang="pt-BR" sz="2800" smtClean="0">
                <a:solidFill>
                  <a:srgbClr val="CC0000"/>
                </a:solidFill>
                <a:latin typeface="Gill Sans MT" pitchFamily="34" charset="0"/>
              </a:rPr>
              <a:t> </a:t>
            </a:r>
            <a:r>
              <a:rPr lang="pt-BR" sz="2800" i="1" err="1" smtClean="0">
                <a:solidFill>
                  <a:srgbClr val="CC0000"/>
                </a:solidFill>
                <a:latin typeface="Gill Sans MT" pitchFamily="34" charset="0"/>
              </a:rPr>
              <a:t>churn</a:t>
            </a:r>
            <a:r>
              <a:rPr lang="pt-BR" sz="2800" smtClean="0">
                <a:solidFill>
                  <a:srgbClr val="CC0000"/>
                </a:solidFill>
                <a:latin typeface="Gill Sans MT" pitchFamily="34" charset="0"/>
              </a:rPr>
              <a:t>:</a:t>
            </a:r>
          </a:p>
          <a:p>
            <a:pPr>
              <a:lnSpc>
                <a:spcPts val="26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pares podem chegar e sair (</a:t>
            </a:r>
            <a:r>
              <a:rPr lang="pt-BR" sz="2400" i="1" err="1" smtClean="0">
                <a:solidFill>
                  <a:srgbClr val="000000"/>
                </a:solidFill>
                <a:latin typeface="Gill Sans MT" pitchFamily="34" charset="0"/>
              </a:rPr>
              <a:t>churn</a:t>
            </a: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)</a:t>
            </a:r>
          </a:p>
          <a:p>
            <a:pPr>
              <a:lnSpc>
                <a:spcPts val="26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cada para conhece o endereço dos seus dois sucessores</a:t>
            </a:r>
          </a:p>
          <a:p>
            <a:pPr>
              <a:lnSpc>
                <a:spcPts val="26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cada par periodicamente envia um </a:t>
            </a:r>
            <a:r>
              <a:rPr lang="pt-BR" sz="2400" err="1" smtClean="0">
                <a:solidFill>
                  <a:srgbClr val="000000"/>
                </a:solidFill>
                <a:latin typeface="Gill Sans MT" pitchFamily="34" charset="0"/>
              </a:rPr>
              <a:t>ping</a:t>
            </a: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 aos seus dois sucessores para verificar se estão vivos</a:t>
            </a:r>
          </a:p>
          <a:p>
            <a:pPr>
              <a:lnSpc>
                <a:spcPts val="2600"/>
              </a:lnSpc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pt-BR" sz="2400" smtClean="0">
                <a:solidFill>
                  <a:srgbClr val="000000"/>
                </a:solidFill>
                <a:latin typeface="Gill Sans MT" pitchFamily="34" charset="0"/>
              </a:rPr>
              <a:t>se o sucessor imediato sair,  escolha o próximo sucessor como o sucessor imediato.</a:t>
            </a:r>
          </a:p>
          <a:p>
            <a:pPr>
              <a:buClr>
                <a:srgbClr val="3333CC"/>
              </a:buClr>
            </a:pPr>
            <a:endParaRPr lang="en-US" sz="2400">
              <a:solidFill>
                <a:srgbClr val="000000"/>
              </a:solidFill>
              <a:latin typeface="Gill Sans MT" pitchFamily="34" charset="0"/>
            </a:endParaRPr>
          </a:p>
        </p:txBody>
      </p:sp>
      <p:cxnSp>
        <p:nvCxnSpPr>
          <p:cNvPr id="241673" name="Straight Arrow Connector 30"/>
          <p:cNvCxnSpPr>
            <a:cxnSpLocks noChangeShapeType="1"/>
            <a:stCxn id="241686" idx="1"/>
          </p:cNvCxnSpPr>
          <p:nvPr/>
        </p:nvCxnSpPr>
        <p:spPr bwMode="auto">
          <a:xfrm flipH="1">
            <a:off x="3206750" y="2722563"/>
            <a:ext cx="447675" cy="26511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3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en-US" smtClean="0">
              <a:latin typeface="Times New Roman" pitchFamily="18" charset="0"/>
            </a:endParaRPr>
          </a:p>
        </p:txBody>
      </p:sp>
      <p:sp>
        <p:nvSpPr>
          <p:cNvPr id="1435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DF6CAE-772C-4E83-8CB1-8D72A9CA7DC2}" type="slidenum">
              <a:rPr lang="en-US" smtClean="0"/>
              <a:pPr/>
              <a:t>103</a:t>
            </a:fld>
            <a:endParaRPr lang="en-US" smtClean="0"/>
          </a:p>
        </p:txBody>
      </p:sp>
      <p:sp>
        <p:nvSpPr>
          <p:cNvPr id="143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Estudo de caso P2P: Skype</a:t>
            </a:r>
          </a:p>
        </p:txBody>
      </p:sp>
      <p:sp>
        <p:nvSpPr>
          <p:cNvPr id="14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3781425" cy="4648200"/>
          </a:xfrm>
        </p:spPr>
        <p:txBody>
          <a:bodyPr/>
          <a:lstStyle/>
          <a:p>
            <a:r>
              <a:rPr lang="en-US" sz="2000" smtClean="0"/>
              <a:t>inerentemente P2P: comunicação entre pares de usuários.</a:t>
            </a:r>
          </a:p>
          <a:p>
            <a:r>
              <a:rPr lang="en-US" sz="2000" smtClean="0"/>
              <a:t>protocolo proprietário da camada de aplicação (inferido através de engenharia reversa)</a:t>
            </a:r>
          </a:p>
          <a:p>
            <a:r>
              <a:rPr lang="en-US" sz="2000" smtClean="0"/>
              <a:t>overlay hierárquico com SNs</a:t>
            </a:r>
          </a:p>
          <a:p>
            <a:r>
              <a:rPr lang="en-US" sz="2000" smtClean="0"/>
              <a:t>Índice mapeia nomes dos usuários a endereços IP; distribuído através dos SNs</a:t>
            </a:r>
          </a:p>
        </p:txBody>
      </p:sp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6256338" y="1789113"/>
            <a:ext cx="1635125" cy="1538287"/>
            <a:chOff x="3941" y="1127"/>
            <a:chExt cx="1030" cy="969"/>
          </a:xfrm>
        </p:grpSpPr>
        <p:sp>
          <p:nvSpPr>
            <p:cNvPr id="14425" name="Line 63"/>
            <p:cNvSpPr>
              <a:spLocks noChangeShapeType="1"/>
            </p:cNvSpPr>
            <p:nvPr/>
          </p:nvSpPr>
          <p:spPr bwMode="auto">
            <a:xfrm>
              <a:off x="3941" y="1599"/>
              <a:ext cx="401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6" name="Line 64"/>
            <p:cNvSpPr>
              <a:spLocks noChangeShapeType="1"/>
            </p:cNvSpPr>
            <p:nvPr/>
          </p:nvSpPr>
          <p:spPr bwMode="auto">
            <a:xfrm>
              <a:off x="4063" y="1232"/>
              <a:ext cx="314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7" name="Line 65"/>
            <p:cNvSpPr>
              <a:spLocks noChangeShapeType="1"/>
            </p:cNvSpPr>
            <p:nvPr/>
          </p:nvSpPr>
          <p:spPr bwMode="auto">
            <a:xfrm flipH="1">
              <a:off x="4352" y="1127"/>
              <a:ext cx="9" cy="6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8" name="Line 66"/>
            <p:cNvSpPr>
              <a:spLocks noChangeShapeType="1"/>
            </p:cNvSpPr>
            <p:nvPr/>
          </p:nvSpPr>
          <p:spPr bwMode="auto">
            <a:xfrm flipH="1">
              <a:off x="4352" y="1231"/>
              <a:ext cx="375" cy="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29" name="Line 67"/>
            <p:cNvSpPr>
              <a:spLocks noChangeShapeType="1"/>
            </p:cNvSpPr>
            <p:nvPr/>
          </p:nvSpPr>
          <p:spPr bwMode="auto">
            <a:xfrm flipH="1">
              <a:off x="4369" y="1457"/>
              <a:ext cx="602" cy="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4430" name="Group 60"/>
            <p:cNvGrpSpPr>
              <a:grpSpLocks/>
            </p:cNvGrpSpPr>
            <p:nvPr/>
          </p:nvGrpSpPr>
          <p:grpSpPr bwMode="auto">
            <a:xfrm>
              <a:off x="4098" y="1653"/>
              <a:ext cx="535" cy="443"/>
              <a:chOff x="3464" y="1275"/>
              <a:chExt cx="395" cy="329"/>
            </a:xfrm>
          </p:grpSpPr>
          <p:pic>
            <p:nvPicPr>
              <p:cNvPr id="14431" name="Picture 61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5" name="Object 19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32" name="Clip" r:id="rId5" imgW="1305000" imgH="1085760" progId="MS_ClipArt_Gallery.2">
                      <p:embed/>
                    </p:oleObj>
                  </mc:Choice>
                  <mc:Fallback>
                    <p:oleObj name="Clip" r:id="rId5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" name="Group 124"/>
          <p:cNvGrpSpPr>
            <a:grpSpLocks/>
          </p:cNvGrpSpPr>
          <p:nvPr/>
        </p:nvGrpSpPr>
        <p:grpSpPr bwMode="auto">
          <a:xfrm>
            <a:off x="4751388" y="3451225"/>
            <a:ext cx="1557337" cy="2085975"/>
            <a:chOff x="2993" y="2174"/>
            <a:chExt cx="981" cy="1314"/>
          </a:xfrm>
        </p:grpSpPr>
        <p:sp>
          <p:nvSpPr>
            <p:cNvPr id="14408" name="Line 68"/>
            <p:cNvSpPr>
              <a:spLocks noChangeShapeType="1"/>
            </p:cNvSpPr>
            <p:nvPr/>
          </p:nvSpPr>
          <p:spPr bwMode="auto">
            <a:xfrm flipV="1">
              <a:off x="3622" y="2775"/>
              <a:ext cx="61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09" name="Line 69"/>
            <p:cNvSpPr>
              <a:spLocks noChangeShapeType="1"/>
            </p:cNvSpPr>
            <p:nvPr/>
          </p:nvSpPr>
          <p:spPr bwMode="auto">
            <a:xfrm>
              <a:off x="3405" y="2181"/>
              <a:ext cx="313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0" name="Line 70"/>
            <p:cNvSpPr>
              <a:spLocks noChangeShapeType="1"/>
            </p:cNvSpPr>
            <p:nvPr/>
          </p:nvSpPr>
          <p:spPr bwMode="auto">
            <a:xfrm>
              <a:off x="3265" y="2556"/>
              <a:ext cx="428" cy="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1" name="Line 71"/>
            <p:cNvSpPr>
              <a:spLocks noChangeShapeType="1"/>
            </p:cNvSpPr>
            <p:nvPr/>
          </p:nvSpPr>
          <p:spPr bwMode="auto">
            <a:xfrm flipV="1">
              <a:off x="3117" y="2784"/>
              <a:ext cx="576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412" name="Line 72"/>
            <p:cNvSpPr>
              <a:spLocks noChangeShapeType="1"/>
            </p:cNvSpPr>
            <p:nvPr/>
          </p:nvSpPr>
          <p:spPr bwMode="auto">
            <a:xfrm flipV="1">
              <a:off x="3238" y="2818"/>
              <a:ext cx="472" cy="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4413" name="Group 73"/>
            <p:cNvGrpSpPr>
              <a:grpSpLocks/>
            </p:cNvGrpSpPr>
            <p:nvPr/>
          </p:nvGrpSpPr>
          <p:grpSpPr bwMode="auto">
            <a:xfrm>
              <a:off x="3125" y="3091"/>
              <a:ext cx="316" cy="303"/>
              <a:chOff x="3464" y="1275"/>
              <a:chExt cx="395" cy="329"/>
            </a:xfrm>
          </p:grpSpPr>
          <p:pic>
            <p:nvPicPr>
              <p:cNvPr id="14424" name="Picture 74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4" name="Object 18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33" name="Clip" r:id="rId7" imgW="1305000" imgH="1085760" progId="MS_ClipArt_Gallery.2">
                      <p:embed/>
                    </p:oleObj>
                  </mc:Choice>
                  <mc:Fallback>
                    <p:oleObj name="Clip" r:id="rId7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414" name="Group 76"/>
            <p:cNvGrpSpPr>
              <a:grpSpLocks/>
            </p:cNvGrpSpPr>
            <p:nvPr/>
          </p:nvGrpSpPr>
          <p:grpSpPr bwMode="auto">
            <a:xfrm>
              <a:off x="2993" y="2768"/>
              <a:ext cx="316" cy="303"/>
              <a:chOff x="3464" y="1275"/>
              <a:chExt cx="395" cy="329"/>
            </a:xfrm>
          </p:grpSpPr>
          <p:pic>
            <p:nvPicPr>
              <p:cNvPr id="14423" name="Picture 77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3" name="Object 17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34" name="Clip" r:id="rId8" imgW="1305000" imgH="1085760" progId="MS_ClipArt_Gallery.2">
                      <p:embed/>
                    </p:oleObj>
                  </mc:Choice>
                  <mc:Fallback>
                    <p:oleObj name="Clip" r:id="rId8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415" name="Group 79"/>
            <p:cNvGrpSpPr>
              <a:grpSpLocks/>
            </p:cNvGrpSpPr>
            <p:nvPr/>
          </p:nvGrpSpPr>
          <p:grpSpPr bwMode="auto">
            <a:xfrm>
              <a:off x="3509" y="3185"/>
              <a:ext cx="316" cy="303"/>
              <a:chOff x="3464" y="1275"/>
              <a:chExt cx="395" cy="329"/>
            </a:xfrm>
          </p:grpSpPr>
          <p:pic>
            <p:nvPicPr>
              <p:cNvPr id="14422" name="Picture 80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2" name="Object 16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35" name="Clip" r:id="rId9" imgW="1305000" imgH="1085760" progId="MS_ClipArt_Gallery.2">
                      <p:embed/>
                    </p:oleObj>
                  </mc:Choice>
                  <mc:Fallback>
                    <p:oleObj name="Clip" r:id="rId9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416" name="Group 82"/>
            <p:cNvGrpSpPr>
              <a:grpSpLocks/>
            </p:cNvGrpSpPr>
            <p:nvPr/>
          </p:nvGrpSpPr>
          <p:grpSpPr bwMode="auto">
            <a:xfrm>
              <a:off x="3264" y="2174"/>
              <a:ext cx="316" cy="303"/>
              <a:chOff x="3464" y="1275"/>
              <a:chExt cx="395" cy="329"/>
            </a:xfrm>
          </p:grpSpPr>
          <p:pic>
            <p:nvPicPr>
              <p:cNvPr id="14421" name="Picture 83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1" name="Object 15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36" name="Clip" r:id="rId10" imgW="1305000" imgH="1085760" progId="MS_ClipArt_Gallery.2">
                      <p:embed/>
                    </p:oleObj>
                  </mc:Choice>
                  <mc:Fallback>
                    <p:oleObj name="Clip" r:id="rId10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417" name="Group 85"/>
            <p:cNvGrpSpPr>
              <a:grpSpLocks/>
            </p:cNvGrpSpPr>
            <p:nvPr/>
          </p:nvGrpSpPr>
          <p:grpSpPr bwMode="auto">
            <a:xfrm>
              <a:off x="3019" y="2408"/>
              <a:ext cx="316" cy="303"/>
              <a:chOff x="3464" y="1275"/>
              <a:chExt cx="395" cy="329"/>
            </a:xfrm>
          </p:grpSpPr>
          <p:pic>
            <p:nvPicPr>
              <p:cNvPr id="14420" name="Picture 86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50" name="Object 14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37" name="Clip" r:id="rId11" imgW="1305000" imgH="1085760" progId="MS_ClipArt_Gallery.2">
                      <p:embed/>
                    </p:oleObj>
                  </mc:Choice>
                  <mc:Fallback>
                    <p:oleObj name="Clip" r:id="rId11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418" name="Group 88"/>
            <p:cNvGrpSpPr>
              <a:grpSpLocks/>
            </p:cNvGrpSpPr>
            <p:nvPr/>
          </p:nvGrpSpPr>
          <p:grpSpPr bwMode="auto">
            <a:xfrm>
              <a:off x="3439" y="2610"/>
              <a:ext cx="535" cy="443"/>
              <a:chOff x="3464" y="1275"/>
              <a:chExt cx="395" cy="329"/>
            </a:xfrm>
          </p:grpSpPr>
          <p:pic>
            <p:nvPicPr>
              <p:cNvPr id="14419" name="Picture 89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9" name="Object 13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38" name="Clip" r:id="rId12" imgW="1305000" imgH="1085760" progId="MS_ClipArt_Gallery.2">
                      <p:embed/>
                    </p:oleObj>
                  </mc:Choice>
                  <mc:Fallback>
                    <p:oleObj name="Clip" r:id="rId12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54067" name="Line 115"/>
          <p:cNvSpPr>
            <a:spLocks noChangeShapeType="1"/>
          </p:cNvSpPr>
          <p:nvPr/>
        </p:nvSpPr>
        <p:spPr bwMode="auto">
          <a:xfrm flipH="1">
            <a:off x="5930900" y="3021013"/>
            <a:ext cx="1011238" cy="134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54068" name="Line 116"/>
          <p:cNvSpPr>
            <a:spLocks noChangeShapeType="1"/>
          </p:cNvSpPr>
          <p:nvPr/>
        </p:nvSpPr>
        <p:spPr bwMode="auto">
          <a:xfrm>
            <a:off x="6983413" y="2868613"/>
            <a:ext cx="692150" cy="150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54069" name="Line 117"/>
          <p:cNvSpPr>
            <a:spLocks noChangeShapeType="1"/>
          </p:cNvSpPr>
          <p:nvPr/>
        </p:nvSpPr>
        <p:spPr bwMode="auto">
          <a:xfrm flipV="1">
            <a:off x="6013450" y="4335463"/>
            <a:ext cx="17033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11" name="Group 125"/>
          <p:cNvGrpSpPr>
            <a:grpSpLocks/>
          </p:cNvGrpSpPr>
          <p:nvPr/>
        </p:nvGrpSpPr>
        <p:grpSpPr bwMode="auto">
          <a:xfrm>
            <a:off x="7259638" y="3381375"/>
            <a:ext cx="1620837" cy="2074863"/>
            <a:chOff x="4564" y="2130"/>
            <a:chExt cx="1021" cy="1307"/>
          </a:xfrm>
        </p:grpSpPr>
        <p:sp>
          <p:nvSpPr>
            <p:cNvPr id="14391" name="Line 92"/>
            <p:cNvSpPr>
              <a:spLocks noChangeShapeType="1"/>
            </p:cNvSpPr>
            <p:nvPr/>
          </p:nvSpPr>
          <p:spPr bwMode="auto">
            <a:xfrm flipH="1" flipV="1">
              <a:off x="4808" y="2828"/>
              <a:ext cx="53" cy="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2" name="Line 93"/>
            <p:cNvSpPr>
              <a:spLocks noChangeShapeType="1"/>
            </p:cNvSpPr>
            <p:nvPr/>
          </p:nvSpPr>
          <p:spPr bwMode="auto">
            <a:xfrm flipH="1" flipV="1">
              <a:off x="4843" y="2846"/>
              <a:ext cx="49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3" name="Line 94"/>
            <p:cNvSpPr>
              <a:spLocks noChangeShapeType="1"/>
            </p:cNvSpPr>
            <p:nvPr/>
          </p:nvSpPr>
          <p:spPr bwMode="auto">
            <a:xfrm flipH="1" flipV="1">
              <a:off x="4818" y="2828"/>
              <a:ext cx="638" cy="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4" name="Line 95"/>
            <p:cNvSpPr>
              <a:spLocks noChangeShapeType="1"/>
            </p:cNvSpPr>
            <p:nvPr/>
          </p:nvSpPr>
          <p:spPr bwMode="auto">
            <a:xfrm flipH="1">
              <a:off x="4818" y="2233"/>
              <a:ext cx="375" cy="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395" name="Line 96"/>
            <p:cNvSpPr>
              <a:spLocks noChangeShapeType="1"/>
            </p:cNvSpPr>
            <p:nvPr/>
          </p:nvSpPr>
          <p:spPr bwMode="auto">
            <a:xfrm flipH="1">
              <a:off x="4835" y="2459"/>
              <a:ext cx="602" cy="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4396" name="Group 100"/>
            <p:cNvGrpSpPr>
              <a:grpSpLocks/>
            </p:cNvGrpSpPr>
            <p:nvPr/>
          </p:nvGrpSpPr>
          <p:grpSpPr bwMode="auto">
            <a:xfrm>
              <a:off x="5269" y="2759"/>
              <a:ext cx="316" cy="303"/>
              <a:chOff x="3464" y="1275"/>
              <a:chExt cx="395" cy="329"/>
            </a:xfrm>
          </p:grpSpPr>
          <p:pic>
            <p:nvPicPr>
              <p:cNvPr id="14407" name="Picture 101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8" name="Object 12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39" name="Clip" r:id="rId13" imgW="1305000" imgH="1085760" progId="MS_ClipArt_Gallery.2">
                      <p:embed/>
                    </p:oleObj>
                  </mc:Choice>
                  <mc:Fallback>
                    <p:oleObj name="Clip" r:id="rId13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397" name="Group 103"/>
            <p:cNvGrpSpPr>
              <a:grpSpLocks/>
            </p:cNvGrpSpPr>
            <p:nvPr/>
          </p:nvGrpSpPr>
          <p:grpSpPr bwMode="auto">
            <a:xfrm>
              <a:off x="5166" y="3081"/>
              <a:ext cx="316" cy="303"/>
              <a:chOff x="3464" y="1275"/>
              <a:chExt cx="395" cy="329"/>
            </a:xfrm>
          </p:grpSpPr>
          <p:pic>
            <p:nvPicPr>
              <p:cNvPr id="14406" name="Picture 104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7" name="Object 11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40" name="Clip" r:id="rId14" imgW="1305000" imgH="1085760" progId="MS_ClipArt_Gallery.2">
                      <p:embed/>
                    </p:oleObj>
                  </mc:Choice>
                  <mc:Fallback>
                    <p:oleObj name="Clip" r:id="rId14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398" name="Group 106"/>
            <p:cNvGrpSpPr>
              <a:grpSpLocks/>
            </p:cNvGrpSpPr>
            <p:nvPr/>
          </p:nvGrpSpPr>
          <p:grpSpPr bwMode="auto">
            <a:xfrm>
              <a:off x="5262" y="2375"/>
              <a:ext cx="316" cy="303"/>
              <a:chOff x="3464" y="1275"/>
              <a:chExt cx="395" cy="329"/>
            </a:xfrm>
          </p:grpSpPr>
          <p:pic>
            <p:nvPicPr>
              <p:cNvPr id="14405" name="Picture 107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6" name="Object 10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41" name="Clip" r:id="rId15" imgW="1305000" imgH="1085760" progId="MS_ClipArt_Gallery.2">
                      <p:embed/>
                    </p:oleObj>
                  </mc:Choice>
                  <mc:Fallback>
                    <p:oleObj name="Clip" r:id="rId15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399" name="Group 109"/>
            <p:cNvGrpSpPr>
              <a:grpSpLocks/>
            </p:cNvGrpSpPr>
            <p:nvPr/>
          </p:nvGrpSpPr>
          <p:grpSpPr bwMode="auto">
            <a:xfrm>
              <a:off x="5026" y="2130"/>
              <a:ext cx="316" cy="303"/>
              <a:chOff x="3464" y="1275"/>
              <a:chExt cx="395" cy="329"/>
            </a:xfrm>
          </p:grpSpPr>
          <p:pic>
            <p:nvPicPr>
              <p:cNvPr id="14404" name="Picture 110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5" name="Object 9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42" name="Clip" r:id="rId16" imgW="1305000" imgH="1085760" progId="MS_ClipArt_Gallery.2">
                      <p:embed/>
                    </p:oleObj>
                  </mc:Choice>
                  <mc:Fallback>
                    <p:oleObj name="Clip" r:id="rId16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400" name="Group 97"/>
            <p:cNvGrpSpPr>
              <a:grpSpLocks/>
            </p:cNvGrpSpPr>
            <p:nvPr/>
          </p:nvGrpSpPr>
          <p:grpSpPr bwMode="auto">
            <a:xfrm>
              <a:off x="4720" y="3134"/>
              <a:ext cx="316" cy="303"/>
              <a:chOff x="3464" y="1275"/>
              <a:chExt cx="395" cy="329"/>
            </a:xfrm>
          </p:grpSpPr>
          <p:pic>
            <p:nvPicPr>
              <p:cNvPr id="14403" name="Picture 98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4" name="Object 8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43" name="Clip" r:id="rId17" imgW="1305000" imgH="1085760" progId="MS_ClipArt_Gallery.2">
                      <p:embed/>
                    </p:oleObj>
                  </mc:Choice>
                  <mc:Fallback>
                    <p:oleObj name="Clip" r:id="rId17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401" name="Group 112"/>
            <p:cNvGrpSpPr>
              <a:grpSpLocks/>
            </p:cNvGrpSpPr>
            <p:nvPr/>
          </p:nvGrpSpPr>
          <p:grpSpPr bwMode="auto">
            <a:xfrm>
              <a:off x="4564" y="2655"/>
              <a:ext cx="535" cy="443"/>
              <a:chOff x="3464" y="1275"/>
              <a:chExt cx="395" cy="329"/>
            </a:xfrm>
          </p:grpSpPr>
          <p:pic>
            <p:nvPicPr>
              <p:cNvPr id="14402" name="Picture 113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4343" name="Object 7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44" name="Clip" r:id="rId18" imgW="1305000" imgH="1085760" progId="MS_ClipArt_Gallery.2">
                      <p:embed/>
                    </p:oleObj>
                  </mc:Choice>
                  <mc:Fallback>
                    <p:oleObj name="Clip" r:id="rId18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8" name="Group 123"/>
          <p:cNvGrpSpPr>
            <a:grpSpLocks/>
          </p:cNvGrpSpPr>
          <p:nvPr/>
        </p:nvGrpSpPr>
        <p:grpSpPr bwMode="auto">
          <a:xfrm>
            <a:off x="5867400" y="1235075"/>
            <a:ext cx="3025775" cy="1425575"/>
            <a:chOff x="3696" y="778"/>
            <a:chExt cx="1906" cy="898"/>
          </a:xfrm>
        </p:grpSpPr>
        <p:grpSp>
          <p:nvGrpSpPr>
            <p:cNvPr id="14379" name="Group 121"/>
            <p:cNvGrpSpPr>
              <a:grpSpLocks/>
            </p:cNvGrpSpPr>
            <p:nvPr/>
          </p:nvGrpSpPr>
          <p:grpSpPr bwMode="auto">
            <a:xfrm>
              <a:off x="3696" y="1085"/>
              <a:ext cx="1416" cy="591"/>
              <a:chOff x="3696" y="1085"/>
              <a:chExt cx="1416" cy="591"/>
            </a:xfrm>
          </p:grpSpPr>
          <p:grpSp>
            <p:nvGrpSpPr>
              <p:cNvPr id="14381" name="Group 44"/>
              <p:cNvGrpSpPr>
                <a:grpSpLocks/>
              </p:cNvGrpSpPr>
              <p:nvPr/>
            </p:nvGrpSpPr>
            <p:grpSpPr bwMode="auto">
              <a:xfrm>
                <a:off x="3696" y="1373"/>
                <a:ext cx="316" cy="303"/>
                <a:chOff x="3464" y="1275"/>
                <a:chExt cx="395" cy="329"/>
              </a:xfrm>
            </p:grpSpPr>
            <p:pic>
              <p:nvPicPr>
                <p:cNvPr id="14390" name="Picture 4" descr="kw_skype_logo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64" y="1427"/>
                  <a:ext cx="395" cy="1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aphicFrame>
              <p:nvGraphicFramePr>
                <p:cNvPr id="14342" name="Object 6"/>
                <p:cNvGraphicFramePr>
                  <a:graphicFrameLocks noChangeAspect="1"/>
                </p:cNvGraphicFramePr>
                <p:nvPr/>
              </p:nvGraphicFramePr>
              <p:xfrm>
                <a:off x="3523" y="1275"/>
                <a:ext cx="280" cy="20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145" name="Clip" r:id="rId19" imgW="1305000" imgH="1085760" progId="MS_ClipArt_Gallery.2">
                        <p:embed/>
                      </p:oleObj>
                    </mc:Choice>
                    <mc:Fallback>
                      <p:oleObj name="Clip" r:id="rId19" imgW="1305000" imgH="1085760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23" y="1275"/>
                              <a:ext cx="280" cy="20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4382" name="Group 48"/>
              <p:cNvGrpSpPr>
                <a:grpSpLocks/>
              </p:cNvGrpSpPr>
              <p:nvPr/>
            </p:nvGrpSpPr>
            <p:grpSpPr bwMode="auto">
              <a:xfrm>
                <a:off x="4219" y="1085"/>
                <a:ext cx="316" cy="303"/>
                <a:chOff x="3464" y="1275"/>
                <a:chExt cx="395" cy="329"/>
              </a:xfrm>
            </p:grpSpPr>
            <p:pic>
              <p:nvPicPr>
                <p:cNvPr id="14389" name="Picture 49" descr="kw_skype_logo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64" y="1427"/>
                  <a:ext cx="395" cy="1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aphicFrame>
              <p:nvGraphicFramePr>
                <p:cNvPr id="14341" name="Object 5"/>
                <p:cNvGraphicFramePr>
                  <a:graphicFrameLocks noChangeAspect="1"/>
                </p:cNvGraphicFramePr>
                <p:nvPr/>
              </p:nvGraphicFramePr>
              <p:xfrm>
                <a:off x="3523" y="1275"/>
                <a:ext cx="280" cy="20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146" name="Clip" r:id="rId20" imgW="1305000" imgH="1085760" progId="MS_ClipArt_Gallery.2">
                        <p:embed/>
                      </p:oleObj>
                    </mc:Choice>
                    <mc:Fallback>
                      <p:oleObj name="Clip" r:id="rId20" imgW="1305000" imgH="1085760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23" y="1275"/>
                              <a:ext cx="280" cy="20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4383" name="Group 51"/>
              <p:cNvGrpSpPr>
                <a:grpSpLocks/>
              </p:cNvGrpSpPr>
              <p:nvPr/>
            </p:nvGrpSpPr>
            <p:grpSpPr bwMode="auto">
              <a:xfrm>
                <a:off x="3888" y="1146"/>
                <a:ext cx="316" cy="303"/>
                <a:chOff x="3464" y="1275"/>
                <a:chExt cx="395" cy="329"/>
              </a:xfrm>
            </p:grpSpPr>
            <p:pic>
              <p:nvPicPr>
                <p:cNvPr id="14388" name="Picture 52" descr="kw_skype_logo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64" y="1427"/>
                  <a:ext cx="395" cy="1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aphicFrame>
              <p:nvGraphicFramePr>
                <p:cNvPr id="14340" name="Object 4"/>
                <p:cNvGraphicFramePr>
                  <a:graphicFrameLocks noChangeAspect="1"/>
                </p:cNvGraphicFramePr>
                <p:nvPr/>
              </p:nvGraphicFramePr>
              <p:xfrm>
                <a:off x="3523" y="1275"/>
                <a:ext cx="280" cy="20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147" name="Clip" r:id="rId21" imgW="1305000" imgH="1085760" progId="MS_ClipArt_Gallery.2">
                        <p:embed/>
                      </p:oleObj>
                    </mc:Choice>
                    <mc:Fallback>
                      <p:oleObj name="Clip" r:id="rId21" imgW="1305000" imgH="1085760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23" y="1275"/>
                              <a:ext cx="280" cy="20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4384" name="Group 54"/>
              <p:cNvGrpSpPr>
                <a:grpSpLocks/>
              </p:cNvGrpSpPr>
              <p:nvPr/>
            </p:nvGrpSpPr>
            <p:grpSpPr bwMode="auto">
              <a:xfrm>
                <a:off x="4796" y="1373"/>
                <a:ext cx="316" cy="303"/>
                <a:chOff x="3464" y="1275"/>
                <a:chExt cx="395" cy="329"/>
              </a:xfrm>
            </p:grpSpPr>
            <p:pic>
              <p:nvPicPr>
                <p:cNvPr id="14387" name="Picture 55" descr="kw_skype_logo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64" y="1427"/>
                  <a:ext cx="395" cy="1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aphicFrame>
              <p:nvGraphicFramePr>
                <p:cNvPr id="14339" name="Object 3"/>
                <p:cNvGraphicFramePr>
                  <a:graphicFrameLocks noChangeAspect="1"/>
                </p:cNvGraphicFramePr>
                <p:nvPr/>
              </p:nvGraphicFramePr>
              <p:xfrm>
                <a:off x="3523" y="1275"/>
                <a:ext cx="280" cy="20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148" name="Clip" r:id="rId22" imgW="1305000" imgH="1085760" progId="MS_ClipArt_Gallery.2">
                        <p:embed/>
                      </p:oleObj>
                    </mc:Choice>
                    <mc:Fallback>
                      <p:oleObj name="Clip" r:id="rId22" imgW="1305000" imgH="1085760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23" y="1275"/>
                              <a:ext cx="280" cy="20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4385" name="Group 57"/>
              <p:cNvGrpSpPr>
                <a:grpSpLocks/>
              </p:cNvGrpSpPr>
              <p:nvPr/>
            </p:nvGrpSpPr>
            <p:grpSpPr bwMode="auto">
              <a:xfrm>
                <a:off x="4560" y="1128"/>
                <a:ext cx="316" cy="303"/>
                <a:chOff x="3464" y="1275"/>
                <a:chExt cx="395" cy="329"/>
              </a:xfrm>
            </p:grpSpPr>
            <p:pic>
              <p:nvPicPr>
                <p:cNvPr id="14386" name="Picture 58" descr="kw_skype_logo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64" y="1427"/>
                  <a:ext cx="395" cy="1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aphicFrame>
              <p:nvGraphicFramePr>
                <p:cNvPr id="14338" name="Object 2"/>
                <p:cNvGraphicFramePr>
                  <a:graphicFrameLocks noChangeAspect="1"/>
                </p:cNvGraphicFramePr>
                <p:nvPr/>
              </p:nvGraphicFramePr>
              <p:xfrm>
                <a:off x="3523" y="1275"/>
                <a:ext cx="280" cy="20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149" name="Clip" r:id="rId23" imgW="1305000" imgH="1085760" progId="MS_ClipArt_Gallery.2">
                        <p:embed/>
                      </p:oleObj>
                    </mc:Choice>
                    <mc:Fallback>
                      <p:oleObj name="Clip" r:id="rId23" imgW="1305000" imgH="1085760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523" y="1275"/>
                              <a:ext cx="280" cy="20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4380" name="Text Box 118"/>
            <p:cNvSpPr txBox="1">
              <a:spLocks noChangeArrowheads="1"/>
            </p:cNvSpPr>
            <p:nvPr/>
          </p:nvSpPr>
          <p:spPr bwMode="auto">
            <a:xfrm>
              <a:off x="4115" y="778"/>
              <a:ext cx="1487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/>
              <a:r>
                <a:rPr lang="en-US" sz="2000"/>
                <a:t>Skype clients (SC)</a:t>
              </a:r>
            </a:p>
          </p:txBody>
        </p:sp>
      </p:grpSp>
      <p:sp>
        <p:nvSpPr>
          <p:cNvPr id="254071" name="Text Box 119"/>
          <p:cNvSpPr txBox="1">
            <a:spLocks noChangeArrowheads="1"/>
          </p:cNvSpPr>
          <p:nvPr/>
        </p:nvSpPr>
        <p:spPr bwMode="auto">
          <a:xfrm>
            <a:off x="7242175" y="2746375"/>
            <a:ext cx="1522413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en-US" sz="2000"/>
              <a:t>Supernode </a:t>
            </a:r>
          </a:p>
          <a:p>
            <a:pPr marL="342900" indent="-342900"/>
            <a:r>
              <a:rPr lang="en-US" sz="2000"/>
              <a:t>(SN)</a:t>
            </a:r>
          </a:p>
        </p:txBody>
      </p:sp>
      <p:grpSp>
        <p:nvGrpSpPr>
          <p:cNvPr id="25" name="Group 127"/>
          <p:cNvGrpSpPr>
            <a:grpSpLocks/>
          </p:cNvGrpSpPr>
          <p:nvPr/>
        </p:nvGrpSpPr>
        <p:grpSpPr bwMode="auto">
          <a:xfrm>
            <a:off x="4189413" y="1677988"/>
            <a:ext cx="1574800" cy="1476375"/>
            <a:chOff x="2639" y="1057"/>
            <a:chExt cx="992" cy="930"/>
          </a:xfrm>
        </p:grpSpPr>
        <p:grpSp>
          <p:nvGrpSpPr>
            <p:cNvPr id="14369" name="Group 6"/>
            <p:cNvGrpSpPr>
              <a:grpSpLocks/>
            </p:cNvGrpSpPr>
            <p:nvPr/>
          </p:nvGrpSpPr>
          <p:grpSpPr bwMode="auto">
            <a:xfrm>
              <a:off x="2974" y="1057"/>
              <a:ext cx="269" cy="547"/>
              <a:chOff x="4180" y="783"/>
              <a:chExt cx="150" cy="307"/>
            </a:xfrm>
          </p:grpSpPr>
          <p:sp>
            <p:nvSpPr>
              <p:cNvPr id="14371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2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3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4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5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6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7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378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14370" name="Text Box 120"/>
            <p:cNvSpPr txBox="1">
              <a:spLocks noChangeArrowheads="1"/>
            </p:cNvSpPr>
            <p:nvPr/>
          </p:nvSpPr>
          <p:spPr bwMode="auto">
            <a:xfrm>
              <a:off x="2639" y="1603"/>
              <a:ext cx="992" cy="38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>
                <a:lnSpc>
                  <a:spcPct val="75000"/>
                </a:lnSpc>
              </a:pPr>
              <a:r>
                <a:rPr lang="en-US" sz="2000"/>
                <a:t>Skype </a:t>
              </a:r>
            </a:p>
            <a:p>
              <a:pPr marL="342900" indent="-342900">
                <a:lnSpc>
                  <a:spcPct val="75000"/>
                </a:lnSpc>
              </a:pPr>
              <a:r>
                <a:rPr lang="en-US" sz="2000"/>
                <a:t>login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5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067" grpId="0" animBg="1"/>
      <p:bldP spid="254068" grpId="0" animBg="1"/>
      <p:bldP spid="25406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9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en-US" smtClean="0">
              <a:latin typeface="Times New Roman" pitchFamily="18" charset="0"/>
            </a:endParaRPr>
          </a:p>
        </p:txBody>
      </p:sp>
      <p:sp>
        <p:nvSpPr>
          <p:cNvPr id="15380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019155-5623-4FFD-813E-A90134A7A46C}" type="slidenum">
              <a:rPr lang="en-US" smtClean="0"/>
              <a:pPr/>
              <a:t>104</a:t>
            </a:fld>
            <a:endParaRPr lang="en-US" smtClean="0"/>
          </a:p>
        </p:txBody>
      </p:sp>
      <p:sp>
        <p:nvSpPr>
          <p:cNvPr id="153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Pares como intermediários (</a:t>
            </a:r>
            <a:r>
              <a:rPr lang="pt-BR" i="1" smtClean="0"/>
              <a:t>relays</a:t>
            </a:r>
            <a:r>
              <a:rPr lang="pt-BR" smtClean="0"/>
              <a:t>)</a:t>
            </a:r>
          </a:p>
        </p:txBody>
      </p:sp>
      <p:sp>
        <p:nvSpPr>
          <p:cNvPr id="153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3997325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400" smtClean="0"/>
              <a:t>Problema quando tanto Alice como Bob estão atrás de “NATs”.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O NAT impede que um par externo inicie uma chamada com um par interno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Solução:</a:t>
            </a:r>
          </a:p>
          <a:p>
            <a:pPr lvl="1">
              <a:lnSpc>
                <a:spcPct val="90000"/>
              </a:lnSpc>
            </a:pPr>
            <a:r>
              <a:rPr lang="pt-BR" sz="1600" smtClean="0"/>
              <a:t>Intermediário é escolhido, usando os SNs de Alice e de Bob.</a:t>
            </a:r>
          </a:p>
          <a:p>
            <a:pPr lvl="1">
              <a:lnSpc>
                <a:spcPct val="90000"/>
              </a:lnSpc>
            </a:pPr>
            <a:r>
              <a:rPr lang="pt-BR" sz="1600" smtClean="0"/>
              <a:t>Cada par inicia sessão com o intermediário</a:t>
            </a:r>
          </a:p>
          <a:p>
            <a:pPr lvl="1">
              <a:lnSpc>
                <a:spcPct val="90000"/>
              </a:lnSpc>
            </a:pPr>
            <a:r>
              <a:rPr lang="pt-BR" sz="1600" smtClean="0"/>
              <a:t>Pares podem se comunicar através de NATs através do intermediário</a:t>
            </a:r>
          </a:p>
        </p:txBody>
      </p:sp>
      <p:grpSp>
        <p:nvGrpSpPr>
          <p:cNvPr id="15383" name="Group 4"/>
          <p:cNvGrpSpPr>
            <a:grpSpLocks/>
          </p:cNvGrpSpPr>
          <p:nvPr/>
        </p:nvGrpSpPr>
        <p:grpSpPr bwMode="auto">
          <a:xfrm>
            <a:off x="4751388" y="1722438"/>
            <a:ext cx="4129087" cy="3814762"/>
            <a:chOff x="2993" y="1085"/>
            <a:chExt cx="2601" cy="2403"/>
          </a:xfrm>
        </p:grpSpPr>
        <p:sp>
          <p:nvSpPr>
            <p:cNvPr id="15384" name="Line 5"/>
            <p:cNvSpPr>
              <a:spLocks noChangeShapeType="1"/>
            </p:cNvSpPr>
            <p:nvPr/>
          </p:nvSpPr>
          <p:spPr bwMode="auto">
            <a:xfrm>
              <a:off x="3941" y="1599"/>
              <a:ext cx="401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5" name="Line 6"/>
            <p:cNvSpPr>
              <a:spLocks noChangeShapeType="1"/>
            </p:cNvSpPr>
            <p:nvPr/>
          </p:nvSpPr>
          <p:spPr bwMode="auto">
            <a:xfrm>
              <a:off x="4063" y="1232"/>
              <a:ext cx="314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6" name="Line 7"/>
            <p:cNvSpPr>
              <a:spLocks noChangeShapeType="1"/>
            </p:cNvSpPr>
            <p:nvPr/>
          </p:nvSpPr>
          <p:spPr bwMode="auto">
            <a:xfrm flipH="1">
              <a:off x="4352" y="1127"/>
              <a:ext cx="9" cy="6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87" name="Line 8"/>
            <p:cNvSpPr>
              <a:spLocks noChangeShapeType="1"/>
            </p:cNvSpPr>
            <p:nvPr/>
          </p:nvSpPr>
          <p:spPr bwMode="auto">
            <a:xfrm flipH="1">
              <a:off x="4369" y="1457"/>
              <a:ext cx="602" cy="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5388" name="Group 9"/>
            <p:cNvGrpSpPr>
              <a:grpSpLocks/>
            </p:cNvGrpSpPr>
            <p:nvPr/>
          </p:nvGrpSpPr>
          <p:grpSpPr bwMode="auto">
            <a:xfrm>
              <a:off x="4098" y="1653"/>
              <a:ext cx="535" cy="443"/>
              <a:chOff x="3464" y="1275"/>
              <a:chExt cx="395" cy="329"/>
            </a:xfrm>
          </p:grpSpPr>
          <p:pic>
            <p:nvPicPr>
              <p:cNvPr id="15439" name="Picture 10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8" name="Object 18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2" name="Clip" r:id="rId5" imgW="1305000" imgH="1085760" progId="MS_ClipArt_Gallery.2">
                      <p:embed/>
                    </p:oleObj>
                  </mc:Choice>
                  <mc:Fallback>
                    <p:oleObj name="Clip" r:id="rId5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5389" name="Line 12"/>
            <p:cNvSpPr>
              <a:spLocks noChangeShapeType="1"/>
            </p:cNvSpPr>
            <p:nvPr/>
          </p:nvSpPr>
          <p:spPr bwMode="auto">
            <a:xfrm flipV="1">
              <a:off x="3622" y="2775"/>
              <a:ext cx="61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0" name="Line 13"/>
            <p:cNvSpPr>
              <a:spLocks noChangeShapeType="1"/>
            </p:cNvSpPr>
            <p:nvPr/>
          </p:nvSpPr>
          <p:spPr bwMode="auto">
            <a:xfrm>
              <a:off x="3405" y="2181"/>
              <a:ext cx="313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1" name="Line 14"/>
            <p:cNvSpPr>
              <a:spLocks noChangeShapeType="1"/>
            </p:cNvSpPr>
            <p:nvPr/>
          </p:nvSpPr>
          <p:spPr bwMode="auto">
            <a:xfrm>
              <a:off x="3265" y="2556"/>
              <a:ext cx="428" cy="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2" name="Line 15"/>
            <p:cNvSpPr>
              <a:spLocks noChangeShapeType="1"/>
            </p:cNvSpPr>
            <p:nvPr/>
          </p:nvSpPr>
          <p:spPr bwMode="auto">
            <a:xfrm flipV="1">
              <a:off x="3117" y="2784"/>
              <a:ext cx="576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393" name="Line 16"/>
            <p:cNvSpPr>
              <a:spLocks noChangeShapeType="1"/>
            </p:cNvSpPr>
            <p:nvPr/>
          </p:nvSpPr>
          <p:spPr bwMode="auto">
            <a:xfrm flipV="1">
              <a:off x="3238" y="2818"/>
              <a:ext cx="472" cy="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5394" name="Group 17"/>
            <p:cNvGrpSpPr>
              <a:grpSpLocks/>
            </p:cNvGrpSpPr>
            <p:nvPr/>
          </p:nvGrpSpPr>
          <p:grpSpPr bwMode="auto">
            <a:xfrm>
              <a:off x="3125" y="3091"/>
              <a:ext cx="316" cy="303"/>
              <a:chOff x="3464" y="1275"/>
              <a:chExt cx="395" cy="329"/>
            </a:xfrm>
          </p:grpSpPr>
          <p:pic>
            <p:nvPicPr>
              <p:cNvPr id="15438" name="Picture 18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7" name="Object 17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3" name="Clip" r:id="rId7" imgW="1305000" imgH="1085760" progId="MS_ClipArt_Gallery.2">
                      <p:embed/>
                    </p:oleObj>
                  </mc:Choice>
                  <mc:Fallback>
                    <p:oleObj name="Clip" r:id="rId7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395" name="Group 20"/>
            <p:cNvGrpSpPr>
              <a:grpSpLocks/>
            </p:cNvGrpSpPr>
            <p:nvPr/>
          </p:nvGrpSpPr>
          <p:grpSpPr bwMode="auto">
            <a:xfrm>
              <a:off x="2993" y="2768"/>
              <a:ext cx="316" cy="303"/>
              <a:chOff x="3464" y="1275"/>
              <a:chExt cx="395" cy="329"/>
            </a:xfrm>
          </p:grpSpPr>
          <p:pic>
            <p:nvPicPr>
              <p:cNvPr id="15437" name="Picture 21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6" name="Object 16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4" name="Clip" r:id="rId8" imgW="1305000" imgH="1085760" progId="MS_ClipArt_Gallery.2">
                      <p:embed/>
                    </p:oleObj>
                  </mc:Choice>
                  <mc:Fallback>
                    <p:oleObj name="Clip" r:id="rId8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396" name="Group 23"/>
            <p:cNvGrpSpPr>
              <a:grpSpLocks/>
            </p:cNvGrpSpPr>
            <p:nvPr/>
          </p:nvGrpSpPr>
          <p:grpSpPr bwMode="auto">
            <a:xfrm>
              <a:off x="3509" y="3185"/>
              <a:ext cx="316" cy="303"/>
              <a:chOff x="3464" y="1275"/>
              <a:chExt cx="395" cy="329"/>
            </a:xfrm>
          </p:grpSpPr>
          <p:pic>
            <p:nvPicPr>
              <p:cNvPr id="15436" name="Picture 24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5" name="Object 15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5" name="Clip" r:id="rId9" imgW="1305000" imgH="1085760" progId="MS_ClipArt_Gallery.2">
                      <p:embed/>
                    </p:oleObj>
                  </mc:Choice>
                  <mc:Fallback>
                    <p:oleObj name="Clip" r:id="rId9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397" name="Group 26"/>
            <p:cNvGrpSpPr>
              <a:grpSpLocks/>
            </p:cNvGrpSpPr>
            <p:nvPr/>
          </p:nvGrpSpPr>
          <p:grpSpPr bwMode="auto">
            <a:xfrm>
              <a:off x="3264" y="2174"/>
              <a:ext cx="316" cy="303"/>
              <a:chOff x="3464" y="1275"/>
              <a:chExt cx="395" cy="329"/>
            </a:xfrm>
          </p:grpSpPr>
          <p:pic>
            <p:nvPicPr>
              <p:cNvPr id="15435" name="Picture 27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4" name="Object 14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6" name="Clip" r:id="rId10" imgW="1305000" imgH="1085760" progId="MS_ClipArt_Gallery.2">
                      <p:embed/>
                    </p:oleObj>
                  </mc:Choice>
                  <mc:Fallback>
                    <p:oleObj name="Clip" r:id="rId10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398" name="Group 29"/>
            <p:cNvGrpSpPr>
              <a:grpSpLocks/>
            </p:cNvGrpSpPr>
            <p:nvPr/>
          </p:nvGrpSpPr>
          <p:grpSpPr bwMode="auto">
            <a:xfrm>
              <a:off x="3019" y="2408"/>
              <a:ext cx="316" cy="303"/>
              <a:chOff x="3464" y="1275"/>
              <a:chExt cx="395" cy="329"/>
            </a:xfrm>
          </p:grpSpPr>
          <p:pic>
            <p:nvPicPr>
              <p:cNvPr id="15434" name="Picture 30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3" name="Object 13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7" name="Clip" r:id="rId11" imgW="1305000" imgH="1085760" progId="MS_ClipArt_Gallery.2">
                      <p:embed/>
                    </p:oleObj>
                  </mc:Choice>
                  <mc:Fallback>
                    <p:oleObj name="Clip" r:id="rId11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399" name="Group 32"/>
            <p:cNvGrpSpPr>
              <a:grpSpLocks/>
            </p:cNvGrpSpPr>
            <p:nvPr/>
          </p:nvGrpSpPr>
          <p:grpSpPr bwMode="auto">
            <a:xfrm>
              <a:off x="3439" y="2610"/>
              <a:ext cx="535" cy="443"/>
              <a:chOff x="3464" y="1275"/>
              <a:chExt cx="395" cy="329"/>
            </a:xfrm>
          </p:grpSpPr>
          <p:pic>
            <p:nvPicPr>
              <p:cNvPr id="15433" name="Picture 33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2" name="Object 12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8" name="Clip" r:id="rId12" imgW="1305000" imgH="1085760" progId="MS_ClipArt_Gallery.2">
                      <p:embed/>
                    </p:oleObj>
                  </mc:Choice>
                  <mc:Fallback>
                    <p:oleObj name="Clip" r:id="rId12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5400" name="Line 35"/>
            <p:cNvSpPr>
              <a:spLocks noChangeShapeType="1"/>
            </p:cNvSpPr>
            <p:nvPr/>
          </p:nvSpPr>
          <p:spPr bwMode="auto">
            <a:xfrm flipH="1">
              <a:off x="3736" y="1903"/>
              <a:ext cx="637" cy="8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1" name="Line 36"/>
            <p:cNvSpPr>
              <a:spLocks noChangeShapeType="1"/>
            </p:cNvSpPr>
            <p:nvPr/>
          </p:nvSpPr>
          <p:spPr bwMode="auto">
            <a:xfrm>
              <a:off x="4399" y="1807"/>
              <a:ext cx="436" cy="9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2" name="Line 37"/>
            <p:cNvSpPr>
              <a:spLocks noChangeShapeType="1"/>
            </p:cNvSpPr>
            <p:nvPr/>
          </p:nvSpPr>
          <p:spPr bwMode="auto">
            <a:xfrm flipV="1">
              <a:off x="3788" y="2731"/>
              <a:ext cx="107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3" name="Line 38"/>
            <p:cNvSpPr>
              <a:spLocks noChangeShapeType="1"/>
            </p:cNvSpPr>
            <p:nvPr/>
          </p:nvSpPr>
          <p:spPr bwMode="auto">
            <a:xfrm flipH="1" flipV="1">
              <a:off x="4817" y="2828"/>
              <a:ext cx="53" cy="3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4" name="Line 39"/>
            <p:cNvSpPr>
              <a:spLocks noChangeShapeType="1"/>
            </p:cNvSpPr>
            <p:nvPr/>
          </p:nvSpPr>
          <p:spPr bwMode="auto">
            <a:xfrm flipH="1" flipV="1">
              <a:off x="4852" y="2846"/>
              <a:ext cx="49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5" name="Line 40"/>
            <p:cNvSpPr>
              <a:spLocks noChangeShapeType="1"/>
            </p:cNvSpPr>
            <p:nvPr/>
          </p:nvSpPr>
          <p:spPr bwMode="auto">
            <a:xfrm flipH="1" flipV="1">
              <a:off x="4827" y="2828"/>
              <a:ext cx="638" cy="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6" name="Line 41"/>
            <p:cNvSpPr>
              <a:spLocks noChangeShapeType="1"/>
            </p:cNvSpPr>
            <p:nvPr/>
          </p:nvSpPr>
          <p:spPr bwMode="auto">
            <a:xfrm flipH="1">
              <a:off x="4827" y="2233"/>
              <a:ext cx="375" cy="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07" name="Line 42"/>
            <p:cNvSpPr>
              <a:spLocks noChangeShapeType="1"/>
            </p:cNvSpPr>
            <p:nvPr/>
          </p:nvSpPr>
          <p:spPr bwMode="auto">
            <a:xfrm flipH="1">
              <a:off x="4844" y="2459"/>
              <a:ext cx="602" cy="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5408" name="Group 43"/>
            <p:cNvGrpSpPr>
              <a:grpSpLocks/>
            </p:cNvGrpSpPr>
            <p:nvPr/>
          </p:nvGrpSpPr>
          <p:grpSpPr bwMode="auto">
            <a:xfrm>
              <a:off x="5278" y="2759"/>
              <a:ext cx="316" cy="303"/>
              <a:chOff x="3464" y="1275"/>
              <a:chExt cx="395" cy="329"/>
            </a:xfrm>
          </p:grpSpPr>
          <p:pic>
            <p:nvPicPr>
              <p:cNvPr id="15432" name="Picture 44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1" name="Object 11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39" name="Clip" r:id="rId13" imgW="1305000" imgH="1085760" progId="MS_ClipArt_Gallery.2">
                      <p:embed/>
                    </p:oleObj>
                  </mc:Choice>
                  <mc:Fallback>
                    <p:oleObj name="Clip" r:id="rId13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409" name="Group 46"/>
            <p:cNvGrpSpPr>
              <a:grpSpLocks/>
            </p:cNvGrpSpPr>
            <p:nvPr/>
          </p:nvGrpSpPr>
          <p:grpSpPr bwMode="auto">
            <a:xfrm>
              <a:off x="5175" y="3081"/>
              <a:ext cx="316" cy="303"/>
              <a:chOff x="3464" y="1275"/>
              <a:chExt cx="395" cy="329"/>
            </a:xfrm>
          </p:grpSpPr>
          <p:pic>
            <p:nvPicPr>
              <p:cNvPr id="15431" name="Picture 47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70" name="Object 10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0" name="Clip" r:id="rId14" imgW="1305000" imgH="1085760" progId="MS_ClipArt_Gallery.2">
                      <p:embed/>
                    </p:oleObj>
                  </mc:Choice>
                  <mc:Fallback>
                    <p:oleObj name="Clip" r:id="rId14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410" name="Group 49"/>
            <p:cNvGrpSpPr>
              <a:grpSpLocks/>
            </p:cNvGrpSpPr>
            <p:nvPr/>
          </p:nvGrpSpPr>
          <p:grpSpPr bwMode="auto">
            <a:xfrm>
              <a:off x="5271" y="2375"/>
              <a:ext cx="316" cy="303"/>
              <a:chOff x="3464" y="1275"/>
              <a:chExt cx="395" cy="329"/>
            </a:xfrm>
          </p:grpSpPr>
          <p:pic>
            <p:nvPicPr>
              <p:cNvPr id="15430" name="Picture 50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9" name="Object 9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1" name="Clip" r:id="rId15" imgW="1305000" imgH="1085760" progId="MS_ClipArt_Gallery.2">
                      <p:embed/>
                    </p:oleObj>
                  </mc:Choice>
                  <mc:Fallback>
                    <p:oleObj name="Clip" r:id="rId15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411" name="Group 52"/>
            <p:cNvGrpSpPr>
              <a:grpSpLocks/>
            </p:cNvGrpSpPr>
            <p:nvPr/>
          </p:nvGrpSpPr>
          <p:grpSpPr bwMode="auto">
            <a:xfrm>
              <a:off x="5035" y="2130"/>
              <a:ext cx="316" cy="303"/>
              <a:chOff x="3464" y="1275"/>
              <a:chExt cx="395" cy="329"/>
            </a:xfrm>
          </p:grpSpPr>
          <p:pic>
            <p:nvPicPr>
              <p:cNvPr id="15429" name="Picture 53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8" name="Object 8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2" name="Clip" r:id="rId16" imgW="1305000" imgH="1085760" progId="MS_ClipArt_Gallery.2">
                      <p:embed/>
                    </p:oleObj>
                  </mc:Choice>
                  <mc:Fallback>
                    <p:oleObj name="Clip" r:id="rId16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412" name="Group 55"/>
            <p:cNvGrpSpPr>
              <a:grpSpLocks/>
            </p:cNvGrpSpPr>
            <p:nvPr/>
          </p:nvGrpSpPr>
          <p:grpSpPr bwMode="auto">
            <a:xfrm>
              <a:off x="4729" y="3134"/>
              <a:ext cx="316" cy="303"/>
              <a:chOff x="3464" y="1275"/>
              <a:chExt cx="395" cy="329"/>
            </a:xfrm>
          </p:grpSpPr>
          <p:pic>
            <p:nvPicPr>
              <p:cNvPr id="15428" name="Picture 56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7" name="Object 7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3" name="Clip" r:id="rId17" imgW="1305000" imgH="1085760" progId="MS_ClipArt_Gallery.2">
                      <p:embed/>
                    </p:oleObj>
                  </mc:Choice>
                  <mc:Fallback>
                    <p:oleObj name="Clip" r:id="rId17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413" name="Group 58"/>
            <p:cNvGrpSpPr>
              <a:grpSpLocks/>
            </p:cNvGrpSpPr>
            <p:nvPr/>
          </p:nvGrpSpPr>
          <p:grpSpPr bwMode="auto">
            <a:xfrm>
              <a:off x="4573" y="2655"/>
              <a:ext cx="535" cy="443"/>
              <a:chOff x="3464" y="1275"/>
              <a:chExt cx="395" cy="329"/>
            </a:xfrm>
          </p:grpSpPr>
          <p:pic>
            <p:nvPicPr>
              <p:cNvPr id="15427" name="Picture 59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6" name="Object 6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4" name="Clip" r:id="rId18" imgW="1305000" imgH="1085760" progId="MS_ClipArt_Gallery.2">
                      <p:embed/>
                    </p:oleObj>
                  </mc:Choice>
                  <mc:Fallback>
                    <p:oleObj name="Clip" r:id="rId18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414" name="Group 61"/>
            <p:cNvGrpSpPr>
              <a:grpSpLocks/>
            </p:cNvGrpSpPr>
            <p:nvPr/>
          </p:nvGrpSpPr>
          <p:grpSpPr bwMode="auto">
            <a:xfrm>
              <a:off x="3696" y="1373"/>
              <a:ext cx="316" cy="303"/>
              <a:chOff x="3464" y="1275"/>
              <a:chExt cx="395" cy="329"/>
            </a:xfrm>
          </p:grpSpPr>
          <p:pic>
            <p:nvPicPr>
              <p:cNvPr id="15426" name="Picture 62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5" name="Object 5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5" name="Clip" r:id="rId19" imgW="1305000" imgH="1085760" progId="MS_ClipArt_Gallery.2">
                      <p:embed/>
                    </p:oleObj>
                  </mc:Choice>
                  <mc:Fallback>
                    <p:oleObj name="Clip" r:id="rId19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415" name="Group 64"/>
            <p:cNvGrpSpPr>
              <a:grpSpLocks/>
            </p:cNvGrpSpPr>
            <p:nvPr/>
          </p:nvGrpSpPr>
          <p:grpSpPr bwMode="auto">
            <a:xfrm>
              <a:off x="4219" y="1085"/>
              <a:ext cx="316" cy="303"/>
              <a:chOff x="3464" y="1275"/>
              <a:chExt cx="395" cy="329"/>
            </a:xfrm>
          </p:grpSpPr>
          <p:pic>
            <p:nvPicPr>
              <p:cNvPr id="15425" name="Picture 65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4" name="Object 4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6" name="Clip" r:id="rId20" imgW="1305000" imgH="1085760" progId="MS_ClipArt_Gallery.2">
                      <p:embed/>
                    </p:oleObj>
                  </mc:Choice>
                  <mc:Fallback>
                    <p:oleObj name="Clip" r:id="rId20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416" name="Group 67"/>
            <p:cNvGrpSpPr>
              <a:grpSpLocks/>
            </p:cNvGrpSpPr>
            <p:nvPr/>
          </p:nvGrpSpPr>
          <p:grpSpPr bwMode="auto">
            <a:xfrm>
              <a:off x="3888" y="1146"/>
              <a:ext cx="316" cy="303"/>
              <a:chOff x="3464" y="1275"/>
              <a:chExt cx="395" cy="329"/>
            </a:xfrm>
          </p:grpSpPr>
          <p:pic>
            <p:nvPicPr>
              <p:cNvPr id="15424" name="Picture 68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3" name="Object 3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7" name="Clip" r:id="rId21" imgW="1305000" imgH="1085760" progId="MS_ClipArt_Gallery.2">
                      <p:embed/>
                    </p:oleObj>
                  </mc:Choice>
                  <mc:Fallback>
                    <p:oleObj name="Clip" r:id="rId21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417" name="Group 70"/>
            <p:cNvGrpSpPr>
              <a:grpSpLocks/>
            </p:cNvGrpSpPr>
            <p:nvPr/>
          </p:nvGrpSpPr>
          <p:grpSpPr bwMode="auto">
            <a:xfrm>
              <a:off x="4796" y="1373"/>
              <a:ext cx="316" cy="303"/>
              <a:chOff x="3464" y="1275"/>
              <a:chExt cx="395" cy="329"/>
            </a:xfrm>
          </p:grpSpPr>
          <p:pic>
            <p:nvPicPr>
              <p:cNvPr id="15423" name="Picture 71" descr="kw_skype_logo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64" y="1427"/>
                <a:ext cx="395" cy="1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5362" name="Object 2"/>
              <p:cNvGraphicFramePr>
                <a:graphicFrameLocks noChangeAspect="1"/>
              </p:cNvGraphicFramePr>
              <p:nvPr/>
            </p:nvGraphicFramePr>
            <p:xfrm>
              <a:off x="3523" y="1275"/>
              <a:ext cx="280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8" name="Clip" r:id="rId22" imgW="1305000" imgH="1085760" progId="MS_ClipArt_Gallery.2">
                      <p:embed/>
                    </p:oleObj>
                  </mc:Choice>
                  <mc:Fallback>
                    <p:oleObj name="Clip" r:id="rId22" imgW="1305000" imgH="10857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3" y="1275"/>
                            <a:ext cx="280" cy="2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5418" name="Freeform 73"/>
            <p:cNvSpPr>
              <a:spLocks/>
            </p:cNvSpPr>
            <p:nvPr/>
          </p:nvSpPr>
          <p:spPr bwMode="auto">
            <a:xfrm>
              <a:off x="3693" y="1228"/>
              <a:ext cx="1597" cy="2008"/>
            </a:xfrm>
            <a:custGeom>
              <a:avLst/>
              <a:gdLst>
                <a:gd name="T0" fmla="*/ 737 w 1597"/>
                <a:gd name="T1" fmla="*/ 0 h 2008"/>
                <a:gd name="T2" fmla="*/ 1474 w 1597"/>
                <a:gd name="T3" fmla="*/ 983 h 2008"/>
                <a:gd name="T4" fmla="*/ 0 w 1597"/>
                <a:gd name="T5" fmla="*/ 2008 h 2008"/>
                <a:gd name="T6" fmla="*/ 0 60000 65536"/>
                <a:gd name="T7" fmla="*/ 0 60000 65536"/>
                <a:gd name="T8" fmla="*/ 0 60000 65536"/>
                <a:gd name="T9" fmla="*/ 0 w 1597"/>
                <a:gd name="T10" fmla="*/ 0 h 2008"/>
                <a:gd name="T11" fmla="*/ 1597 w 1597"/>
                <a:gd name="T12" fmla="*/ 2008 h 2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7" h="2008">
                  <a:moveTo>
                    <a:pt x="737" y="0"/>
                  </a:moveTo>
                  <a:cubicBezTo>
                    <a:pt x="1167" y="324"/>
                    <a:pt x="1597" y="648"/>
                    <a:pt x="1474" y="983"/>
                  </a:cubicBezTo>
                  <a:cubicBezTo>
                    <a:pt x="1351" y="1318"/>
                    <a:pt x="675" y="1663"/>
                    <a:pt x="0" y="2008"/>
                  </a:cubicBez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19" name="Freeform 74"/>
            <p:cNvSpPr>
              <a:spLocks/>
            </p:cNvSpPr>
            <p:nvPr/>
          </p:nvSpPr>
          <p:spPr bwMode="auto">
            <a:xfrm>
              <a:off x="3685" y="1203"/>
              <a:ext cx="1615" cy="2075"/>
            </a:xfrm>
            <a:custGeom>
              <a:avLst/>
              <a:gdLst>
                <a:gd name="T0" fmla="*/ 745 w 1615"/>
                <a:gd name="T1" fmla="*/ 0 h 2075"/>
                <a:gd name="T2" fmla="*/ 1491 w 1615"/>
                <a:gd name="T3" fmla="*/ 1016 h 2075"/>
                <a:gd name="T4" fmla="*/ 0 w 1615"/>
                <a:gd name="T5" fmla="*/ 2075 h 2075"/>
                <a:gd name="T6" fmla="*/ 0 60000 65536"/>
                <a:gd name="T7" fmla="*/ 0 60000 65536"/>
                <a:gd name="T8" fmla="*/ 0 60000 65536"/>
                <a:gd name="T9" fmla="*/ 0 w 1615"/>
                <a:gd name="T10" fmla="*/ 0 h 2075"/>
                <a:gd name="T11" fmla="*/ 1615 w 1615"/>
                <a:gd name="T12" fmla="*/ 2075 h 20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15" h="2075">
                  <a:moveTo>
                    <a:pt x="745" y="0"/>
                  </a:moveTo>
                  <a:cubicBezTo>
                    <a:pt x="1180" y="335"/>
                    <a:pt x="1615" y="670"/>
                    <a:pt x="1491" y="1016"/>
                  </a:cubicBezTo>
                  <a:cubicBezTo>
                    <a:pt x="1367" y="1362"/>
                    <a:pt x="250" y="1899"/>
                    <a:pt x="0" y="2075"/>
                  </a:cubicBez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0" name="Freeform 75"/>
            <p:cNvSpPr>
              <a:spLocks/>
            </p:cNvSpPr>
            <p:nvPr/>
          </p:nvSpPr>
          <p:spPr bwMode="auto">
            <a:xfrm>
              <a:off x="3693" y="1203"/>
              <a:ext cx="1600" cy="2058"/>
            </a:xfrm>
            <a:custGeom>
              <a:avLst/>
              <a:gdLst>
                <a:gd name="T0" fmla="*/ 754 w 1600"/>
                <a:gd name="T1" fmla="*/ 0 h 2058"/>
                <a:gd name="T2" fmla="*/ 1474 w 1600"/>
                <a:gd name="T3" fmla="*/ 982 h 2058"/>
                <a:gd name="T4" fmla="*/ 0 w 1600"/>
                <a:gd name="T5" fmla="*/ 2058 h 2058"/>
                <a:gd name="T6" fmla="*/ 0 60000 65536"/>
                <a:gd name="T7" fmla="*/ 0 60000 65536"/>
                <a:gd name="T8" fmla="*/ 0 60000 65536"/>
                <a:gd name="T9" fmla="*/ 0 w 1600"/>
                <a:gd name="T10" fmla="*/ 0 h 2058"/>
                <a:gd name="T11" fmla="*/ 1600 w 1600"/>
                <a:gd name="T12" fmla="*/ 2058 h 20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00" h="2058">
                  <a:moveTo>
                    <a:pt x="754" y="0"/>
                  </a:moveTo>
                  <a:cubicBezTo>
                    <a:pt x="1177" y="319"/>
                    <a:pt x="1600" y="639"/>
                    <a:pt x="1474" y="982"/>
                  </a:cubicBezTo>
                  <a:cubicBezTo>
                    <a:pt x="1348" y="1325"/>
                    <a:pt x="674" y="1691"/>
                    <a:pt x="0" y="2058"/>
                  </a:cubicBez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1" name="Line 76"/>
            <p:cNvSpPr>
              <a:spLocks noChangeShapeType="1"/>
            </p:cNvSpPr>
            <p:nvPr/>
          </p:nvSpPr>
          <p:spPr bwMode="auto">
            <a:xfrm flipH="1">
              <a:off x="3736" y="1516"/>
              <a:ext cx="127" cy="1169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422" name="Freeform 77"/>
            <p:cNvSpPr>
              <a:spLocks/>
            </p:cNvSpPr>
            <p:nvPr/>
          </p:nvSpPr>
          <p:spPr bwMode="auto">
            <a:xfrm>
              <a:off x="3719" y="1203"/>
              <a:ext cx="1577" cy="2067"/>
            </a:xfrm>
            <a:custGeom>
              <a:avLst/>
              <a:gdLst>
                <a:gd name="T0" fmla="*/ 720 w 1577"/>
                <a:gd name="T1" fmla="*/ 0 h 2067"/>
                <a:gd name="T2" fmla="*/ 1457 w 1577"/>
                <a:gd name="T3" fmla="*/ 999 h 2067"/>
                <a:gd name="T4" fmla="*/ 0 w 1577"/>
                <a:gd name="T5" fmla="*/ 2067 h 2067"/>
                <a:gd name="T6" fmla="*/ 0 60000 65536"/>
                <a:gd name="T7" fmla="*/ 0 60000 65536"/>
                <a:gd name="T8" fmla="*/ 0 60000 65536"/>
                <a:gd name="T9" fmla="*/ 0 w 1577"/>
                <a:gd name="T10" fmla="*/ 0 h 2067"/>
                <a:gd name="T11" fmla="*/ 1577 w 1577"/>
                <a:gd name="T12" fmla="*/ 2067 h 20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7" h="2067">
                  <a:moveTo>
                    <a:pt x="720" y="0"/>
                  </a:moveTo>
                  <a:cubicBezTo>
                    <a:pt x="1148" y="327"/>
                    <a:pt x="1577" y="655"/>
                    <a:pt x="1457" y="999"/>
                  </a:cubicBezTo>
                  <a:cubicBezTo>
                    <a:pt x="1337" y="1343"/>
                    <a:pt x="249" y="1892"/>
                    <a:pt x="0" y="2067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3344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val="216075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096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78DF2-DD24-4F90-9199-F2AB7B4060A4}" type="slidenum">
              <a:rPr lang="en-US" smtClean="0"/>
              <a:pPr/>
              <a:t>106</a:t>
            </a:fld>
            <a:endParaRPr lang="en-US" smtClean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7650"/>
            <a:ext cx="7772400" cy="857250"/>
          </a:xfrm>
        </p:spPr>
        <p:txBody>
          <a:bodyPr/>
          <a:lstStyle/>
          <a:p>
            <a:r>
              <a:rPr lang="pt-BR" smtClean="0"/>
              <a:t>Programação com sockets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2295525"/>
            <a:ext cx="3962400" cy="36957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API Sockets </a:t>
            </a:r>
            <a:endParaRPr lang="pt-BR" sz="2400" smtClean="0"/>
          </a:p>
          <a:p>
            <a:r>
              <a:rPr lang="pt-BR" sz="2000" smtClean="0"/>
              <a:t>apareceu no BSD4.1 UNIX em 1981</a:t>
            </a:r>
          </a:p>
          <a:p>
            <a:r>
              <a:rPr lang="pt-BR" sz="2000" smtClean="0"/>
              <a:t>são explicitamente criados, usados e liberados por </a:t>
            </a:r>
            <a:r>
              <a:rPr lang="pt-BR" sz="2000" err="1" smtClean="0"/>
              <a:t>apls</a:t>
            </a:r>
            <a:endParaRPr lang="pt-BR" sz="2000" smtClean="0"/>
          </a:p>
          <a:p>
            <a:r>
              <a:rPr lang="pt-BR" sz="2000" smtClean="0"/>
              <a:t>paradigma cliente/servidor</a:t>
            </a:r>
          </a:p>
          <a:p>
            <a:r>
              <a:rPr lang="pt-BR" sz="2000" smtClean="0"/>
              <a:t>dois tipos de serviço de transporte via API Sockets</a:t>
            </a:r>
          </a:p>
          <a:p>
            <a:pPr lvl="1"/>
            <a:r>
              <a:rPr lang="pt-BR" sz="1800" err="1" smtClean="0"/>
              <a:t>datagrama</a:t>
            </a:r>
            <a:r>
              <a:rPr lang="pt-BR" sz="1800" smtClean="0"/>
              <a:t> não confiável </a:t>
            </a:r>
          </a:p>
          <a:p>
            <a:pPr lvl="1"/>
            <a:r>
              <a:rPr lang="pt-BR" sz="1800" smtClean="0"/>
              <a:t>fluxo de bytes, confiável</a:t>
            </a:r>
          </a:p>
        </p:txBody>
      </p:sp>
      <p:grpSp>
        <p:nvGrpSpPr>
          <p:cNvPr id="40966" name="Group 11"/>
          <p:cNvGrpSpPr>
            <a:grpSpLocks/>
          </p:cNvGrpSpPr>
          <p:nvPr/>
        </p:nvGrpSpPr>
        <p:grpSpPr bwMode="auto">
          <a:xfrm>
            <a:off x="5149850" y="2025650"/>
            <a:ext cx="3394075" cy="4543425"/>
            <a:chOff x="3244" y="1458"/>
            <a:chExt cx="2138" cy="2862"/>
          </a:xfrm>
        </p:grpSpPr>
        <p:sp>
          <p:nvSpPr>
            <p:cNvPr id="40968" name="Text Box 4"/>
            <p:cNvSpPr txBox="1">
              <a:spLocks noChangeArrowheads="1"/>
            </p:cNvSpPr>
            <p:nvPr/>
          </p:nvSpPr>
          <p:spPr bwMode="auto">
            <a:xfrm>
              <a:off x="3244" y="1728"/>
              <a:ext cx="2078" cy="2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pt-BR" sz="2000">
                  <a:latin typeface="+mj-lt"/>
                </a:rPr>
                <a:t>uma interface (uma “porta”), </a:t>
              </a:r>
              <a:r>
                <a:rPr lang="pt-BR" sz="2000">
                  <a:solidFill>
                    <a:srgbClr val="FF0000"/>
                  </a:solidFill>
                  <a:latin typeface="+mj-lt"/>
                </a:rPr>
                <a:t>local ao hospedeiro, criada por e pertencente à aplicação, e controlado pelo SO</a:t>
              </a:r>
              <a:r>
                <a:rPr lang="pt-BR" sz="2000">
                  <a:latin typeface="+mj-lt"/>
                </a:rPr>
                <a:t>, através da qual um processo de aplicação pode </a:t>
              </a:r>
              <a:r>
                <a:rPr lang="pt-BR" sz="2000">
                  <a:solidFill>
                    <a:srgbClr val="FF0000"/>
                  </a:solidFill>
                  <a:latin typeface="+mj-lt"/>
                </a:rPr>
                <a:t>tanto enviar como receber </a:t>
              </a:r>
              <a:r>
                <a:rPr lang="pt-BR" sz="2000">
                  <a:latin typeface="+mj-lt"/>
                </a:rPr>
                <a:t>mensagens para/de outro processo de aplicação </a:t>
              </a:r>
            </a:p>
            <a:p>
              <a:r>
                <a:rPr lang="pt-BR" sz="2000">
                  <a:latin typeface="+mj-lt"/>
                </a:rPr>
                <a:t>(remoto ou local)</a:t>
              </a:r>
              <a:endParaRPr lang="en-US" sz="2000">
                <a:latin typeface="+mj-lt"/>
              </a:endParaRPr>
            </a:p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0969" name="Rectangle 5"/>
            <p:cNvSpPr>
              <a:spLocks noChangeArrowheads="1"/>
            </p:cNvSpPr>
            <p:nvPr/>
          </p:nvSpPr>
          <p:spPr bwMode="auto">
            <a:xfrm>
              <a:off x="3244" y="1602"/>
              <a:ext cx="2138" cy="247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40970" name="Group 8"/>
            <p:cNvGrpSpPr>
              <a:grpSpLocks/>
            </p:cNvGrpSpPr>
            <p:nvPr/>
          </p:nvGrpSpPr>
          <p:grpSpPr bwMode="auto">
            <a:xfrm>
              <a:off x="3410" y="1458"/>
              <a:ext cx="708" cy="288"/>
              <a:chOff x="134" y="3906"/>
              <a:chExt cx="708" cy="288"/>
            </a:xfrm>
          </p:grpSpPr>
          <p:sp>
            <p:nvSpPr>
              <p:cNvPr id="40971" name="Rectangle 7"/>
              <p:cNvSpPr>
                <a:spLocks noChangeArrowheads="1"/>
              </p:cNvSpPr>
              <p:nvPr/>
            </p:nvSpPr>
            <p:spPr bwMode="auto">
              <a:xfrm>
                <a:off x="138" y="3924"/>
                <a:ext cx="678" cy="25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40972" name="Text Box 6"/>
              <p:cNvSpPr txBox="1">
                <a:spLocks noChangeArrowheads="1"/>
              </p:cNvSpPr>
              <p:nvPr/>
            </p:nvSpPr>
            <p:spPr bwMode="auto">
              <a:xfrm>
                <a:off x="134" y="3906"/>
                <a:ext cx="70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  <a:latin typeface="+mj-lt"/>
                  </a:rPr>
                  <a:t>socket</a:t>
                </a:r>
                <a:endParaRPr lang="en-US" sz="2400">
                  <a:latin typeface="+mj-lt"/>
                </a:endParaRPr>
              </a:p>
            </p:txBody>
          </p:sp>
        </p:grpSp>
      </p:grp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619125" y="1276350"/>
            <a:ext cx="81629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400" u="sng">
                <a:solidFill>
                  <a:srgbClr val="FF0000"/>
                </a:solidFill>
                <a:latin typeface="+mj-lt"/>
              </a:rPr>
              <a:t>Meta:</a:t>
            </a:r>
            <a:r>
              <a:rPr lang="pt-BR" sz="2400">
                <a:latin typeface="+mj-lt"/>
              </a:rPr>
              <a:t> aprender a construir aplicações cliente/servidor que se comunicam usando sockets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597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16389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F48298B-223D-414C-9CA0-5C7F20793F21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163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96288" cy="1143000"/>
          </a:xfrm>
        </p:spPr>
        <p:txBody>
          <a:bodyPr/>
          <a:lstStyle/>
          <a:p>
            <a:r>
              <a:rPr lang="pt-BR" sz="3600" smtClean="0"/>
              <a:t>Programação com sockets usando TCP</a:t>
            </a:r>
          </a:p>
        </p:txBody>
      </p:sp>
      <p:sp>
        <p:nvSpPr>
          <p:cNvPr id="163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419225"/>
            <a:ext cx="7970838" cy="15335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Socket:</a:t>
            </a:r>
            <a:r>
              <a:rPr lang="pt-BR" sz="2400" smtClean="0"/>
              <a:t> uma porta entre o processo de aplicação e um protocolo de transporte fim-a-fim (UDP ou TCP)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Serviço TCP:</a:t>
            </a:r>
            <a:r>
              <a:rPr lang="pt-BR" sz="2400" smtClean="0"/>
              <a:t> transferência confiável de </a:t>
            </a:r>
            <a:r>
              <a:rPr lang="pt-BR" sz="2400" smtClean="0">
                <a:solidFill>
                  <a:schemeClr val="accent2"/>
                </a:solidFill>
              </a:rPr>
              <a:t>bytes</a:t>
            </a:r>
            <a:r>
              <a:rPr lang="pt-BR" sz="2400" smtClean="0"/>
              <a:t> de um processo para outro</a:t>
            </a:r>
          </a:p>
        </p:txBody>
      </p:sp>
      <p:graphicFrame>
        <p:nvGraphicFramePr>
          <p:cNvPr id="16386" name="Object 2048"/>
          <p:cNvGraphicFramePr>
            <a:graphicFrameLocks noChangeAspect="1"/>
          </p:cNvGraphicFramePr>
          <p:nvPr/>
        </p:nvGraphicFramePr>
        <p:xfrm>
          <a:off x="2073275" y="3513138"/>
          <a:ext cx="11239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6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275" y="3513138"/>
                        <a:ext cx="1123950" cy="892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2" name="Group 14"/>
          <p:cNvGrpSpPr>
            <a:grpSpLocks/>
          </p:cNvGrpSpPr>
          <p:nvPr/>
        </p:nvGrpSpPr>
        <p:grpSpPr bwMode="auto">
          <a:xfrm>
            <a:off x="2127250" y="3854450"/>
            <a:ext cx="1122363" cy="1584325"/>
            <a:chOff x="656" y="2260"/>
            <a:chExt cx="707" cy="998"/>
          </a:xfrm>
        </p:grpSpPr>
        <p:sp>
          <p:nvSpPr>
            <p:cNvPr id="16415" name="Rectangle 6"/>
            <p:cNvSpPr>
              <a:spLocks noChangeArrowheads="1"/>
            </p:cNvSpPr>
            <p:nvPr/>
          </p:nvSpPr>
          <p:spPr bwMode="auto">
            <a:xfrm>
              <a:off x="678" y="2280"/>
              <a:ext cx="642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6416" name="Text Box 4"/>
            <p:cNvSpPr txBox="1">
              <a:spLocks noChangeArrowheads="1"/>
            </p:cNvSpPr>
            <p:nvPr/>
          </p:nvSpPr>
          <p:spPr bwMode="auto">
            <a:xfrm>
              <a:off x="656" y="2260"/>
              <a:ext cx="7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/>
                <a:t>processo</a:t>
              </a:r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16417" name="Group 11"/>
            <p:cNvGrpSpPr>
              <a:grpSpLocks/>
            </p:cNvGrpSpPr>
            <p:nvPr/>
          </p:nvGrpSpPr>
          <p:grpSpPr bwMode="auto">
            <a:xfrm>
              <a:off x="656" y="2628"/>
              <a:ext cx="702" cy="630"/>
              <a:chOff x="644" y="2610"/>
              <a:chExt cx="702" cy="630"/>
            </a:xfrm>
          </p:grpSpPr>
          <p:sp>
            <p:nvSpPr>
              <p:cNvPr id="16421" name="Text Box 5"/>
              <p:cNvSpPr txBox="1">
                <a:spLocks noChangeArrowheads="1"/>
              </p:cNvSpPr>
              <p:nvPr/>
            </p:nvSpPr>
            <p:spPr bwMode="auto">
              <a:xfrm>
                <a:off x="644" y="2658"/>
                <a:ext cx="702" cy="5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/>
                  <a:t>TCP com</a:t>
                </a:r>
              </a:p>
              <a:p>
                <a:r>
                  <a:rPr lang="en-US"/>
                  <a:t>buffers,</a:t>
                </a:r>
              </a:p>
              <a:p>
                <a:r>
                  <a:rPr lang="en-US"/>
                  <a:t>variáveis</a:t>
                </a:r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16422" name="Rectangle 7"/>
              <p:cNvSpPr>
                <a:spLocks noChangeArrowheads="1"/>
              </p:cNvSpPr>
              <p:nvPr/>
            </p:nvSpPr>
            <p:spPr bwMode="auto">
              <a:xfrm>
                <a:off x="672" y="2610"/>
                <a:ext cx="642" cy="6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6418" name="Group 13"/>
            <p:cNvGrpSpPr>
              <a:grpSpLocks/>
            </p:cNvGrpSpPr>
            <p:nvPr/>
          </p:nvGrpSpPr>
          <p:grpSpPr bwMode="auto">
            <a:xfrm>
              <a:off x="741" y="2500"/>
              <a:ext cx="561" cy="231"/>
              <a:chOff x="897" y="3736"/>
              <a:chExt cx="561" cy="231"/>
            </a:xfrm>
          </p:grpSpPr>
          <p:sp>
            <p:nvSpPr>
              <p:cNvPr id="16419" name="Rectangle 10"/>
              <p:cNvSpPr>
                <a:spLocks noChangeArrowheads="1"/>
              </p:cNvSpPr>
              <p:nvPr/>
            </p:nvSpPr>
            <p:spPr bwMode="auto">
              <a:xfrm>
                <a:off x="924" y="3774"/>
                <a:ext cx="492" cy="15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420" name="Text Box 12"/>
              <p:cNvSpPr txBox="1">
                <a:spLocks noChangeArrowheads="1"/>
              </p:cNvSpPr>
              <p:nvPr/>
            </p:nvSpPr>
            <p:spPr bwMode="auto">
              <a:xfrm>
                <a:off x="897" y="3736"/>
                <a:ext cx="56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socket</a:t>
                </a:r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6393" name="Text Box 15"/>
          <p:cNvSpPr txBox="1">
            <a:spLocks noChangeArrowheads="1"/>
          </p:cNvSpPr>
          <p:nvPr/>
        </p:nvSpPr>
        <p:spPr bwMode="auto">
          <a:xfrm>
            <a:off x="133350" y="3681413"/>
            <a:ext cx="18145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en-US" sz="1600"/>
              <a:t>controlado pelo</a:t>
            </a:r>
            <a:br>
              <a:rPr lang="en-US" sz="1600"/>
            </a:br>
            <a:r>
              <a:rPr lang="en-US" sz="1600"/>
              <a:t>desenvolvedor de</a:t>
            </a:r>
          </a:p>
          <a:p>
            <a:pPr algn="r"/>
            <a:r>
              <a:rPr lang="en-US" sz="1600"/>
              <a:t>aplicação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6394" name="Text Box 16"/>
          <p:cNvSpPr txBox="1">
            <a:spLocks noChangeArrowheads="1"/>
          </p:cNvSpPr>
          <p:nvPr/>
        </p:nvSpPr>
        <p:spPr bwMode="auto">
          <a:xfrm>
            <a:off x="571500" y="4548188"/>
            <a:ext cx="13477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en-US" sz="1600"/>
              <a:t>controlado</a:t>
            </a:r>
            <a:br>
              <a:rPr lang="en-US" sz="1600"/>
            </a:br>
            <a:r>
              <a:rPr lang="en-US" sz="1600"/>
              <a:t>pelo sistema</a:t>
            </a:r>
            <a:br>
              <a:rPr lang="en-US" sz="1600"/>
            </a:br>
            <a:r>
              <a:rPr lang="en-US" sz="1600"/>
              <a:t>operacional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6395" name="Line 17"/>
          <p:cNvSpPr>
            <a:spLocks noChangeShapeType="1"/>
          </p:cNvSpPr>
          <p:nvPr/>
        </p:nvSpPr>
        <p:spPr bwMode="auto">
          <a:xfrm flipV="1">
            <a:off x="1943100" y="3895725"/>
            <a:ext cx="0" cy="48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396" name="Line 18"/>
          <p:cNvSpPr>
            <a:spLocks noChangeShapeType="1"/>
          </p:cNvSpPr>
          <p:nvPr/>
        </p:nvSpPr>
        <p:spPr bwMode="auto">
          <a:xfrm flipH="1" flipV="1">
            <a:off x="1933575" y="4476750"/>
            <a:ext cx="0" cy="1000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397" name="Text Box 20"/>
          <p:cNvSpPr txBox="1">
            <a:spLocks noChangeArrowheads="1"/>
          </p:cNvSpPr>
          <p:nvPr/>
        </p:nvSpPr>
        <p:spPr bwMode="auto">
          <a:xfrm>
            <a:off x="1962150" y="5600700"/>
            <a:ext cx="1431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/>
              <a:t>estação ou</a:t>
            </a:r>
          </a:p>
          <a:p>
            <a:r>
              <a:rPr lang="en-US" sz="2000"/>
              <a:t>servidor</a:t>
            </a:r>
            <a:endParaRPr lang="en-US" sz="2400">
              <a:latin typeface="Times New Roman" pitchFamily="18" charset="0"/>
            </a:endParaRPr>
          </a:p>
        </p:txBody>
      </p:sp>
      <p:graphicFrame>
        <p:nvGraphicFramePr>
          <p:cNvPr id="16387" name="Object 2049"/>
          <p:cNvGraphicFramePr>
            <a:graphicFrameLocks noChangeAspect="1"/>
          </p:cNvGraphicFramePr>
          <p:nvPr/>
        </p:nvGraphicFramePr>
        <p:xfrm>
          <a:off x="5730875" y="3408363"/>
          <a:ext cx="112395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7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3408363"/>
                        <a:ext cx="1123950" cy="892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8" name="Group 24"/>
          <p:cNvGrpSpPr>
            <a:grpSpLocks/>
          </p:cNvGrpSpPr>
          <p:nvPr/>
        </p:nvGrpSpPr>
        <p:grpSpPr bwMode="auto">
          <a:xfrm>
            <a:off x="5784850" y="3749675"/>
            <a:ext cx="1122363" cy="1584325"/>
            <a:chOff x="656" y="2260"/>
            <a:chExt cx="707" cy="998"/>
          </a:xfrm>
        </p:grpSpPr>
        <p:sp>
          <p:nvSpPr>
            <p:cNvPr id="16407" name="Rectangle 25"/>
            <p:cNvSpPr>
              <a:spLocks noChangeArrowheads="1"/>
            </p:cNvSpPr>
            <p:nvPr/>
          </p:nvSpPr>
          <p:spPr bwMode="auto">
            <a:xfrm>
              <a:off x="678" y="2280"/>
              <a:ext cx="642" cy="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240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16408" name="Text Box 26"/>
            <p:cNvSpPr txBox="1">
              <a:spLocks noChangeArrowheads="1"/>
            </p:cNvSpPr>
            <p:nvPr/>
          </p:nvSpPr>
          <p:spPr bwMode="auto">
            <a:xfrm>
              <a:off x="656" y="2260"/>
              <a:ext cx="7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/>
                <a:t>processo</a:t>
              </a:r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16409" name="Group 27"/>
            <p:cNvGrpSpPr>
              <a:grpSpLocks/>
            </p:cNvGrpSpPr>
            <p:nvPr/>
          </p:nvGrpSpPr>
          <p:grpSpPr bwMode="auto">
            <a:xfrm>
              <a:off x="656" y="2628"/>
              <a:ext cx="702" cy="630"/>
              <a:chOff x="644" y="2610"/>
              <a:chExt cx="702" cy="630"/>
            </a:xfrm>
          </p:grpSpPr>
          <p:sp>
            <p:nvSpPr>
              <p:cNvPr id="16413" name="Text Box 28"/>
              <p:cNvSpPr txBox="1">
                <a:spLocks noChangeArrowheads="1"/>
              </p:cNvSpPr>
              <p:nvPr/>
            </p:nvSpPr>
            <p:spPr bwMode="auto">
              <a:xfrm>
                <a:off x="644" y="2658"/>
                <a:ext cx="702" cy="5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/>
                  <a:t>TCP com</a:t>
                </a:r>
              </a:p>
              <a:p>
                <a:r>
                  <a:rPr lang="en-US"/>
                  <a:t>buffers,</a:t>
                </a:r>
              </a:p>
              <a:p>
                <a:r>
                  <a:rPr lang="en-US"/>
                  <a:t>variáveis</a:t>
                </a:r>
              </a:p>
            </p:txBody>
          </p:sp>
          <p:sp>
            <p:nvSpPr>
              <p:cNvPr id="16414" name="Rectangle 29"/>
              <p:cNvSpPr>
                <a:spLocks noChangeArrowheads="1"/>
              </p:cNvSpPr>
              <p:nvPr/>
            </p:nvSpPr>
            <p:spPr bwMode="auto">
              <a:xfrm>
                <a:off x="672" y="2610"/>
                <a:ext cx="642" cy="63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6410" name="Group 30"/>
            <p:cNvGrpSpPr>
              <a:grpSpLocks/>
            </p:cNvGrpSpPr>
            <p:nvPr/>
          </p:nvGrpSpPr>
          <p:grpSpPr bwMode="auto">
            <a:xfrm>
              <a:off x="741" y="2500"/>
              <a:ext cx="561" cy="231"/>
              <a:chOff x="897" y="3736"/>
              <a:chExt cx="561" cy="231"/>
            </a:xfrm>
          </p:grpSpPr>
          <p:sp>
            <p:nvSpPr>
              <p:cNvPr id="16411" name="Rectangle 31"/>
              <p:cNvSpPr>
                <a:spLocks noChangeArrowheads="1"/>
              </p:cNvSpPr>
              <p:nvPr/>
            </p:nvSpPr>
            <p:spPr bwMode="auto">
              <a:xfrm>
                <a:off x="924" y="3774"/>
                <a:ext cx="492" cy="15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412" name="Text Box 32"/>
              <p:cNvSpPr txBox="1">
                <a:spLocks noChangeArrowheads="1"/>
              </p:cNvSpPr>
              <p:nvPr/>
            </p:nvSpPr>
            <p:spPr bwMode="auto">
              <a:xfrm>
                <a:off x="897" y="3736"/>
                <a:ext cx="56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socket</a:t>
                </a:r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6399" name="Text Box 33"/>
          <p:cNvSpPr txBox="1">
            <a:spLocks noChangeArrowheads="1"/>
          </p:cNvSpPr>
          <p:nvPr/>
        </p:nvSpPr>
        <p:spPr bwMode="auto">
          <a:xfrm>
            <a:off x="7118350" y="3519488"/>
            <a:ext cx="18145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/>
              <a:t>controlado pelo</a:t>
            </a:r>
            <a:br>
              <a:rPr lang="en-US" sz="1600"/>
            </a:br>
            <a:r>
              <a:rPr lang="en-US" sz="1600"/>
              <a:t>desenvolvedor de</a:t>
            </a:r>
          </a:p>
          <a:p>
            <a:pPr algn="l"/>
            <a:r>
              <a:rPr lang="en-US" sz="1600"/>
              <a:t>aplicação</a:t>
            </a:r>
          </a:p>
        </p:txBody>
      </p:sp>
      <p:sp>
        <p:nvSpPr>
          <p:cNvPr id="16400" name="Text Box 34"/>
          <p:cNvSpPr txBox="1">
            <a:spLocks noChangeArrowheads="1"/>
          </p:cNvSpPr>
          <p:nvPr/>
        </p:nvSpPr>
        <p:spPr bwMode="auto">
          <a:xfrm>
            <a:off x="7123113" y="4433888"/>
            <a:ext cx="13477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/>
              <a:t>controlado</a:t>
            </a:r>
            <a:br>
              <a:rPr lang="en-US" sz="1600"/>
            </a:br>
            <a:r>
              <a:rPr lang="en-US" sz="1600"/>
              <a:t>pelo sistema</a:t>
            </a:r>
            <a:br>
              <a:rPr lang="en-US" sz="1600"/>
            </a:br>
            <a:r>
              <a:rPr lang="en-US" sz="1600"/>
              <a:t>operacional</a:t>
            </a:r>
          </a:p>
        </p:txBody>
      </p:sp>
      <p:sp>
        <p:nvSpPr>
          <p:cNvPr id="16401" name="Line 35"/>
          <p:cNvSpPr>
            <a:spLocks noChangeShapeType="1"/>
          </p:cNvSpPr>
          <p:nvPr/>
        </p:nvSpPr>
        <p:spPr bwMode="auto">
          <a:xfrm flipV="1">
            <a:off x="7029450" y="3762375"/>
            <a:ext cx="0" cy="485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402" name="Line 36"/>
          <p:cNvSpPr>
            <a:spLocks noChangeShapeType="1"/>
          </p:cNvSpPr>
          <p:nvPr/>
        </p:nvSpPr>
        <p:spPr bwMode="auto">
          <a:xfrm flipH="1" flipV="1">
            <a:off x="7019925" y="4343400"/>
            <a:ext cx="0" cy="1000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403" name="Text Box 37"/>
          <p:cNvSpPr txBox="1">
            <a:spLocks noChangeArrowheads="1"/>
          </p:cNvSpPr>
          <p:nvPr/>
        </p:nvSpPr>
        <p:spPr bwMode="auto">
          <a:xfrm>
            <a:off x="5618163" y="5495925"/>
            <a:ext cx="1431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/>
              <a:t>estação ou</a:t>
            </a:r>
          </a:p>
          <a:p>
            <a:r>
              <a:rPr lang="en-US" sz="2000"/>
              <a:t>servidor</a:t>
            </a:r>
          </a:p>
        </p:txBody>
      </p:sp>
      <p:sp>
        <p:nvSpPr>
          <p:cNvPr id="16404" name="Freeform 39"/>
          <p:cNvSpPr>
            <a:spLocks/>
          </p:cNvSpPr>
          <p:nvPr/>
        </p:nvSpPr>
        <p:spPr bwMode="auto">
          <a:xfrm>
            <a:off x="3597275" y="4229100"/>
            <a:ext cx="1798638" cy="167481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6405" name="Text Box 40"/>
          <p:cNvSpPr txBox="1">
            <a:spLocks noChangeArrowheads="1"/>
          </p:cNvSpPr>
          <p:nvPr/>
        </p:nvSpPr>
        <p:spPr bwMode="auto">
          <a:xfrm>
            <a:off x="3935413" y="4838700"/>
            <a:ext cx="1162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/>
              <a:t>internet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6406" name="Line 41"/>
          <p:cNvSpPr>
            <a:spLocks noChangeShapeType="1"/>
          </p:cNvSpPr>
          <p:nvPr/>
        </p:nvSpPr>
        <p:spPr bwMode="auto">
          <a:xfrm flipH="1">
            <a:off x="3228975" y="4733925"/>
            <a:ext cx="2533650" cy="95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198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FA816B-51D6-4295-96CD-3297CF4FD48F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0050" y="1352550"/>
            <a:ext cx="4057650" cy="5075238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Cliente deve contactar servidor</a:t>
            </a:r>
            <a:endParaRPr lang="pt-BR" sz="2400" smtClean="0"/>
          </a:p>
          <a:p>
            <a:pPr>
              <a:lnSpc>
                <a:spcPct val="90000"/>
              </a:lnSpc>
            </a:pPr>
            <a:r>
              <a:rPr lang="pt-BR" sz="2000" smtClean="0"/>
              <a:t>processo servidor deve antes estar em execução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servidor deve antes ter criado socket (porta) que aguarda contato do cliente</a:t>
            </a:r>
            <a:endParaRPr lang="pt-BR" sz="2400" smtClean="0"/>
          </a:p>
          <a:p>
            <a:pPr>
              <a:lnSpc>
                <a:spcPct val="90000"/>
              </a:lnSpc>
              <a:spcBef>
                <a:spcPct val="50000"/>
              </a:spcBef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Cliente contacta servidor para:</a:t>
            </a:r>
            <a:endParaRPr lang="pt-BR" sz="2400" smtClean="0"/>
          </a:p>
          <a:p>
            <a:pPr>
              <a:lnSpc>
                <a:spcPct val="90000"/>
              </a:lnSpc>
            </a:pPr>
            <a:r>
              <a:rPr lang="pt-BR" sz="2000" smtClean="0"/>
              <a:t>criar socket TCP local ao cliente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especificar endereço IP, número de porta do processo servidor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Quando </a:t>
            </a:r>
            <a:r>
              <a:rPr lang="pt-BR" sz="2000" smtClean="0">
                <a:solidFill>
                  <a:srgbClr val="FF0000"/>
                </a:solidFill>
              </a:rPr>
              <a:t>cliente cria socket</a:t>
            </a:r>
            <a:r>
              <a:rPr lang="pt-BR" sz="2000" smtClean="0"/>
              <a:t>: TCP cliente cria conexão com TCP do servidor</a:t>
            </a:r>
          </a:p>
        </p:txBody>
      </p:sp>
      <p:sp>
        <p:nvSpPr>
          <p:cNvPr id="4198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32300" y="1377950"/>
            <a:ext cx="4648200" cy="3000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dirty="0" smtClean="0"/>
              <a:t>Quando contatado pelo cliente, </a:t>
            </a:r>
            <a:r>
              <a:rPr lang="pt-BR" sz="2000" dirty="0" smtClean="0">
                <a:solidFill>
                  <a:srgbClr val="FF0000"/>
                </a:solidFill>
              </a:rPr>
              <a:t>o TCP do</a:t>
            </a:r>
            <a:r>
              <a:rPr lang="pt-BR" sz="2000" dirty="0" smtClean="0"/>
              <a:t> </a:t>
            </a:r>
            <a:r>
              <a:rPr lang="pt-BR" sz="2000" dirty="0" smtClean="0">
                <a:solidFill>
                  <a:srgbClr val="FF0000"/>
                </a:solidFill>
              </a:rPr>
              <a:t>servidor cria socket novo</a:t>
            </a:r>
            <a:r>
              <a:rPr lang="pt-BR" sz="2000" dirty="0" smtClean="0"/>
              <a:t> para que o processo servidor possa se comunicar com o cliente</a:t>
            </a:r>
          </a:p>
          <a:p>
            <a:pPr lvl="1">
              <a:lnSpc>
                <a:spcPct val="90000"/>
              </a:lnSpc>
            </a:pPr>
            <a:r>
              <a:rPr lang="pt-BR" sz="2000" dirty="0" smtClean="0"/>
              <a:t>permite que o servidor converse com múltiplos clientes</a:t>
            </a:r>
          </a:p>
          <a:p>
            <a:pPr lvl="1">
              <a:lnSpc>
                <a:spcPct val="90000"/>
              </a:lnSpc>
            </a:pPr>
            <a:r>
              <a:rPr lang="pt-BR" sz="2000" dirty="0" smtClean="0"/>
              <a:t>Endereço IP e porta origem são usados para distinguir os clientes </a:t>
            </a:r>
            <a:r>
              <a:rPr lang="pt-BR" sz="2000" dirty="0" smtClean="0">
                <a:solidFill>
                  <a:schemeClr val="accent2"/>
                </a:solidFill>
              </a:rPr>
              <a:t>(mais no cap. 3)</a:t>
            </a:r>
          </a:p>
        </p:txBody>
      </p:sp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4706938" y="4984750"/>
            <a:ext cx="3994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 i="1">
                <a:solidFill>
                  <a:schemeClr val="accent2"/>
                </a:solidFill>
                <a:latin typeface="+mj-lt"/>
              </a:rPr>
              <a:t>TCP 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provê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transferência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 </a:t>
            </a:r>
            <a:br>
              <a:rPr lang="en-US" sz="2000" i="1">
                <a:solidFill>
                  <a:schemeClr val="accent2"/>
                </a:solidFill>
                <a:latin typeface="+mj-lt"/>
              </a:rPr>
            </a:br>
            <a:r>
              <a:rPr lang="en-US" sz="2000" i="1" err="1">
                <a:solidFill>
                  <a:schemeClr val="accent2"/>
                </a:solidFill>
                <a:latin typeface="+mj-lt"/>
              </a:rPr>
              <a:t>confiável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, 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ordenada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 de bytes </a:t>
            </a:r>
          </a:p>
          <a:p>
            <a:r>
              <a:rPr lang="en-US" sz="2000" i="1">
                <a:solidFill>
                  <a:schemeClr val="accent2"/>
                </a:solidFill>
                <a:latin typeface="+mj-lt"/>
              </a:rPr>
              <a:t>(“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tubo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”) entre 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cliente</a:t>
            </a:r>
            <a:r>
              <a:rPr lang="en-US" sz="2000" i="1">
                <a:solidFill>
                  <a:schemeClr val="accent2"/>
                </a:solidFill>
                <a:latin typeface="+mj-lt"/>
              </a:rPr>
              <a:t> e </a:t>
            </a:r>
            <a:r>
              <a:rPr lang="en-US" sz="2000" i="1" err="1">
                <a:solidFill>
                  <a:schemeClr val="accent2"/>
                </a:solidFill>
                <a:latin typeface="+mj-lt"/>
              </a:rPr>
              <a:t>servidor</a:t>
            </a:r>
            <a:endParaRPr lang="en-US" sz="2000" i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1991" name="Rectangle 6"/>
          <p:cNvSpPr>
            <a:spLocks noChangeArrowheads="1"/>
          </p:cNvSpPr>
          <p:nvPr/>
        </p:nvSpPr>
        <p:spPr bwMode="auto">
          <a:xfrm>
            <a:off x="4667250" y="4800600"/>
            <a:ext cx="4133850" cy="141922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grpSp>
        <p:nvGrpSpPr>
          <p:cNvPr id="41992" name="Group 17"/>
          <p:cNvGrpSpPr>
            <a:grpSpLocks/>
          </p:cNvGrpSpPr>
          <p:nvPr/>
        </p:nvGrpSpPr>
        <p:grpSpPr bwMode="auto">
          <a:xfrm>
            <a:off x="4830763" y="4556125"/>
            <a:ext cx="3343275" cy="396875"/>
            <a:chOff x="0" y="4070"/>
            <a:chExt cx="2106" cy="250"/>
          </a:xfrm>
        </p:grpSpPr>
        <p:sp>
          <p:nvSpPr>
            <p:cNvPr id="41994" name="Rectangle 9"/>
            <p:cNvSpPr>
              <a:spLocks noChangeArrowheads="1"/>
            </p:cNvSpPr>
            <p:nvPr/>
          </p:nvSpPr>
          <p:spPr bwMode="auto">
            <a:xfrm>
              <a:off x="0" y="4167"/>
              <a:ext cx="2102" cy="1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1995" name="Text Box 7"/>
            <p:cNvSpPr txBox="1">
              <a:spLocks noChangeArrowheads="1"/>
            </p:cNvSpPr>
            <p:nvPr/>
          </p:nvSpPr>
          <p:spPr bwMode="auto">
            <a:xfrm>
              <a:off x="0" y="4070"/>
              <a:ext cx="210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2000" err="1">
                  <a:solidFill>
                    <a:srgbClr val="FF0000"/>
                  </a:solidFill>
                  <a:latin typeface="+mj-lt"/>
                </a:rPr>
                <a:t>ponto</a:t>
              </a:r>
              <a:r>
                <a:rPr lang="en-US" sz="2000">
                  <a:solidFill>
                    <a:srgbClr val="FF0000"/>
                  </a:solidFill>
                  <a:latin typeface="+mj-lt"/>
                </a:rPr>
                <a:t> de vista da </a:t>
              </a:r>
              <a:r>
                <a:rPr lang="en-US" sz="2000" err="1">
                  <a:solidFill>
                    <a:srgbClr val="FF0000"/>
                  </a:solidFill>
                  <a:latin typeface="+mj-lt"/>
                </a:rPr>
                <a:t>aplicação</a:t>
              </a:r>
              <a:endParaRPr lang="en-US">
                <a:latin typeface="+mj-lt"/>
              </a:endParaRPr>
            </a:p>
          </p:txBody>
        </p:sp>
      </p:grpSp>
      <p:sp>
        <p:nvSpPr>
          <p:cNvPr id="41993" name="Rectangle 15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83563" cy="1143000"/>
          </a:xfrm>
          <a:noFill/>
        </p:spPr>
        <p:txBody>
          <a:bodyPr/>
          <a:lstStyle/>
          <a:p>
            <a:r>
              <a:rPr lang="pt-BR" sz="3600" smtClean="0"/>
              <a:t>Programação com sockets </a:t>
            </a:r>
            <a:r>
              <a:rPr lang="pt-BR" sz="3600" smtClean="0">
                <a:solidFill>
                  <a:srgbClr val="FF0000"/>
                </a:solidFill>
              </a:rPr>
              <a:t>usando TCP</a:t>
            </a:r>
          </a:p>
        </p:txBody>
      </p:sp>
    </p:spTree>
    <p:extLst>
      <p:ext uri="{BB962C8B-B14F-4D97-AF65-F5344CB8AC3E}">
        <p14:creationId xmlns:p14="http://schemas.microsoft.com/office/powerpoint/2010/main" val="413525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30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608129-6F9B-40AB-9117-90D1FAA3A91E}" type="slidenum">
              <a:rPr lang="en-US" smtClean="0"/>
              <a:pPr/>
              <a:t>109</a:t>
            </a:fld>
            <a:endParaRPr lang="en-US" smtClean="0"/>
          </a:p>
        </p:txBody>
      </p:sp>
      <p:sp>
        <p:nvSpPr>
          <p:cNvPr id="4301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Comunicação entre sockets</a:t>
            </a:r>
          </a:p>
        </p:txBody>
      </p:sp>
      <p:pic>
        <p:nvPicPr>
          <p:cNvPr id="43013" name="Picture 2052" descr="f022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52638" y="1781175"/>
            <a:ext cx="4733925" cy="4286250"/>
          </a:xfrm>
          <a:noFill/>
        </p:spPr>
      </p:pic>
    </p:spTree>
    <p:extLst>
      <p:ext uri="{BB962C8B-B14F-4D97-AF65-F5344CB8AC3E}">
        <p14:creationId xmlns:p14="http://schemas.microsoft.com/office/powerpoint/2010/main" val="101943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891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6A4F5F-82AA-4A94-9C77-EE6DCA3C3F74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891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Endereçamento de processos</a:t>
            </a:r>
            <a:endParaRPr lang="pt-BR" sz="4400" smtClean="0"/>
          </a:p>
        </p:txBody>
      </p:sp>
      <p:sp>
        <p:nvSpPr>
          <p:cNvPr id="38917" name="Rectangle 1027"/>
          <p:cNvSpPr>
            <a:spLocks noGrp="1" noChangeArrowheads="1"/>
          </p:cNvSpPr>
          <p:nvPr>
            <p:ph type="body" sz="half" idx="2"/>
          </p:nvPr>
        </p:nvSpPr>
        <p:spPr>
          <a:xfrm>
            <a:off x="661988" y="1233488"/>
            <a:ext cx="3921125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smtClean="0"/>
              <a:t>Para que um processo receba mensagens, ele deve possuir um </a:t>
            </a:r>
            <a:r>
              <a:rPr lang="pt-BR" sz="2000" smtClean="0">
                <a:solidFill>
                  <a:srgbClr val="FF0000"/>
                </a:solidFill>
              </a:rPr>
              <a:t>identificador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Cada hospedeiro possui um </a:t>
            </a:r>
            <a:r>
              <a:rPr lang="pt-BR" sz="2000" smtClean="0">
                <a:solidFill>
                  <a:srgbClr val="FF0000"/>
                </a:solidFill>
              </a:rPr>
              <a:t>endereço IP</a:t>
            </a:r>
            <a:r>
              <a:rPr lang="pt-BR" sz="2000" smtClean="0"/>
              <a:t> único de 32 bits</a:t>
            </a:r>
          </a:p>
          <a:p>
            <a:pPr>
              <a:lnSpc>
                <a:spcPct val="90000"/>
              </a:lnSpc>
            </a:pPr>
            <a:r>
              <a:rPr lang="pt-BR" sz="2000" smtClean="0">
                <a:solidFill>
                  <a:srgbClr val="FF0000"/>
                </a:solidFill>
              </a:rPr>
              <a:t>P:</a:t>
            </a:r>
            <a:r>
              <a:rPr lang="pt-BR" sz="2000" smtClean="0"/>
              <a:t> o endereço IP do hospedeiro no qual o processo está sendo executado é suficiente para identificar o processo?</a:t>
            </a:r>
          </a:p>
          <a:p>
            <a:pPr>
              <a:lnSpc>
                <a:spcPct val="90000"/>
              </a:lnSpc>
            </a:pPr>
            <a:r>
              <a:rPr lang="pt-BR" sz="2000" smtClean="0">
                <a:solidFill>
                  <a:srgbClr val="FF0000"/>
                </a:solidFill>
              </a:rPr>
              <a:t>Resposta:</a:t>
            </a:r>
            <a:r>
              <a:rPr lang="pt-BR" sz="2000" smtClean="0"/>
              <a:t> Não, muitos processos podem estar executando no mesmo hospedeiro </a:t>
            </a:r>
          </a:p>
        </p:txBody>
      </p:sp>
      <p:sp>
        <p:nvSpPr>
          <p:cNvPr id="38918" name="Rectangle 1028"/>
          <p:cNvSpPr>
            <a:spLocks noGrp="1" noChangeArrowheads="1"/>
          </p:cNvSpPr>
          <p:nvPr>
            <p:ph type="body" sz="half" idx="1"/>
          </p:nvPr>
        </p:nvSpPr>
        <p:spPr>
          <a:xfrm>
            <a:off x="4719638" y="1246188"/>
            <a:ext cx="38354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smtClean="0"/>
              <a:t>O identificador inclui tanto o </a:t>
            </a:r>
            <a:r>
              <a:rPr lang="pt-BR" sz="2000" smtClean="0">
                <a:solidFill>
                  <a:srgbClr val="FF0000"/>
                </a:solidFill>
              </a:rPr>
              <a:t>endereço IP </a:t>
            </a:r>
            <a:r>
              <a:rPr lang="pt-BR" sz="2000" smtClean="0"/>
              <a:t>quanto os </a:t>
            </a:r>
            <a:r>
              <a:rPr lang="pt-BR" sz="2000" smtClean="0">
                <a:solidFill>
                  <a:srgbClr val="FF0000"/>
                </a:solidFill>
              </a:rPr>
              <a:t>números das portas </a:t>
            </a:r>
            <a:r>
              <a:rPr lang="pt-BR" sz="2000" smtClean="0"/>
              <a:t>associadas com o processo no hospedeiro . 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Exemplo de números de portas:</a:t>
            </a:r>
          </a:p>
          <a:p>
            <a:pPr lvl="1">
              <a:lnSpc>
                <a:spcPct val="90000"/>
              </a:lnSpc>
            </a:pPr>
            <a:r>
              <a:rPr lang="pt-BR" sz="1800" smtClean="0"/>
              <a:t>Servidor HTTP: 80</a:t>
            </a:r>
          </a:p>
          <a:p>
            <a:pPr lvl="1">
              <a:lnSpc>
                <a:spcPct val="90000"/>
              </a:lnSpc>
            </a:pPr>
            <a:r>
              <a:rPr lang="pt-BR" sz="1800" smtClean="0"/>
              <a:t>Servidor de Correio: 25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Para enviar uma </a:t>
            </a:r>
            <a:r>
              <a:rPr lang="pt-BR" sz="2000" err="1" smtClean="0"/>
              <a:t>msg</a:t>
            </a:r>
            <a:r>
              <a:rPr lang="pt-BR" sz="2000" smtClean="0"/>
              <a:t> HTTP para o servidor Web gaia.cs.umass.edu</a:t>
            </a:r>
          </a:p>
          <a:p>
            <a:pPr lvl="1">
              <a:lnSpc>
                <a:spcPct val="90000"/>
              </a:lnSpc>
            </a:pPr>
            <a:r>
              <a:rPr lang="pt-BR" sz="1600" smtClean="0">
                <a:solidFill>
                  <a:srgbClr val="FF0000"/>
                </a:solidFill>
              </a:rPr>
              <a:t>Endereço IP: </a:t>
            </a:r>
            <a:r>
              <a:rPr lang="pt-BR" sz="1600" smtClean="0"/>
              <a:t>128.119.245.12</a:t>
            </a:r>
          </a:p>
          <a:p>
            <a:pPr lvl="1">
              <a:lnSpc>
                <a:spcPct val="90000"/>
              </a:lnSpc>
            </a:pPr>
            <a:r>
              <a:rPr lang="pt-BR" sz="1600" smtClean="0">
                <a:solidFill>
                  <a:srgbClr val="FF0000"/>
                </a:solidFill>
              </a:rPr>
              <a:t>Número da porta: </a:t>
            </a:r>
            <a:r>
              <a:rPr lang="pt-BR" sz="1600" smtClean="0"/>
              <a:t>80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Mais sobre isto posteriormente.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403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53C936-CA3B-45E2-B43A-6BDFDD4FA748}" type="slidenum">
              <a:rPr lang="en-US" smtClean="0"/>
              <a:pPr/>
              <a:t>110</a:t>
            </a:fld>
            <a:endParaRPr lang="en-US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Jargão para Fluxo (</a:t>
            </a:r>
            <a:r>
              <a:rPr lang="pt-BR" i="1" smtClean="0"/>
              <a:t>Stream</a:t>
            </a:r>
            <a:r>
              <a:rPr lang="pt-BR" smtClean="0"/>
              <a:t>)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000" smtClean="0"/>
              <a:t>Um </a:t>
            </a:r>
            <a:r>
              <a:rPr lang="pt-BR" sz="2000" smtClean="0">
                <a:solidFill>
                  <a:srgbClr val="FF0000"/>
                </a:solidFill>
              </a:rPr>
              <a:t>fluxo (</a:t>
            </a:r>
            <a:r>
              <a:rPr lang="pt-BR" sz="2000" i="1" smtClean="0">
                <a:solidFill>
                  <a:srgbClr val="FF0000"/>
                </a:solidFill>
              </a:rPr>
              <a:t>stream</a:t>
            </a:r>
            <a:r>
              <a:rPr lang="pt-BR" sz="2000" smtClean="0">
                <a:solidFill>
                  <a:srgbClr val="FF0000"/>
                </a:solidFill>
              </a:rPr>
              <a:t>)</a:t>
            </a:r>
            <a:r>
              <a:rPr lang="pt-BR" sz="2000" smtClean="0"/>
              <a:t> é uma seqüência de caracteres que fluem de ou para um processo.</a:t>
            </a:r>
          </a:p>
          <a:p>
            <a:r>
              <a:rPr lang="pt-BR" sz="2000" smtClean="0"/>
              <a:t>Um </a:t>
            </a:r>
            <a:r>
              <a:rPr lang="pt-BR" sz="2000" smtClean="0">
                <a:solidFill>
                  <a:srgbClr val="FF0000"/>
                </a:solidFill>
              </a:rPr>
              <a:t>fluxo de entrada</a:t>
            </a:r>
            <a:r>
              <a:rPr lang="pt-BR" sz="2000" smtClean="0"/>
              <a:t> é conectado a alguma fonte de entrada para o processo, por exemplo, teclado ou </a:t>
            </a:r>
            <a:r>
              <a:rPr lang="pt-BR" sz="2000" i="1" smtClean="0"/>
              <a:t>socket</a:t>
            </a:r>
            <a:r>
              <a:rPr lang="pt-BR" sz="2000" smtClean="0"/>
              <a:t>.</a:t>
            </a:r>
          </a:p>
          <a:p>
            <a:r>
              <a:rPr lang="pt-BR" sz="2000" smtClean="0"/>
              <a:t>Um </a:t>
            </a:r>
            <a:r>
              <a:rPr lang="pt-BR" sz="2000" smtClean="0">
                <a:solidFill>
                  <a:srgbClr val="FF0000"/>
                </a:solidFill>
              </a:rPr>
              <a:t>fluxo de saída</a:t>
            </a:r>
            <a:r>
              <a:rPr lang="pt-BR" sz="2000" smtClean="0"/>
              <a:t> é conectado a uma fonte de saída, por exemplo, um monitor ou um </a:t>
            </a:r>
            <a:r>
              <a:rPr lang="pt-BR" sz="2000" i="1" smtClean="0"/>
              <a:t>socket</a:t>
            </a:r>
            <a:r>
              <a:rPr lang="pt-BR" sz="20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63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17412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20FFC2-2704-406F-85E6-3997F3AAD3D4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5313" cy="1143000"/>
          </a:xfrm>
        </p:spPr>
        <p:txBody>
          <a:bodyPr/>
          <a:lstStyle/>
          <a:p>
            <a:r>
              <a:rPr lang="pt-BR" sz="3600" smtClean="0"/>
              <a:t>Programação com sockets usando TCP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1600200"/>
            <a:ext cx="4114800" cy="464820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Exemplo de apl. cliente-servidor:</a:t>
            </a:r>
          </a:p>
          <a:p>
            <a:pPr marL="457200" indent="-457200">
              <a:lnSpc>
                <a:spcPct val="90000"/>
              </a:lnSpc>
              <a:buFont typeface="ZapfDingbats" pitchFamily="82" charset="0"/>
              <a:buAutoNum type="arabicPeriod"/>
            </a:pPr>
            <a:r>
              <a:rPr lang="pt-BR" sz="2000" smtClean="0"/>
              <a:t>cliente lê linha da entrada padrão (fluxo </a:t>
            </a:r>
            <a:r>
              <a:rPr lang="pt-BR" sz="2000" b="1" smtClean="0">
                <a:latin typeface="Courier New" pitchFamily="49" charset="0"/>
              </a:rPr>
              <a:t>doUsuário</a:t>
            </a:r>
            <a:r>
              <a:rPr lang="pt-BR" sz="2000" smtClean="0"/>
              <a:t>), envia para servidor via socket (fluxo </a:t>
            </a:r>
            <a:r>
              <a:rPr lang="pt-BR" sz="2000" b="1" smtClean="0">
                <a:latin typeface="Courier New" pitchFamily="49" charset="0"/>
              </a:rPr>
              <a:t>paraServidor</a:t>
            </a:r>
            <a:r>
              <a:rPr lang="pt-BR" sz="2000" smtClean="0"/>
              <a:t>)</a:t>
            </a:r>
          </a:p>
          <a:p>
            <a:pPr marL="457200" indent="-457200">
              <a:lnSpc>
                <a:spcPct val="90000"/>
              </a:lnSpc>
              <a:buFont typeface="ZapfDingbats" pitchFamily="82" charset="0"/>
              <a:buAutoNum type="arabicPeriod"/>
            </a:pPr>
            <a:r>
              <a:rPr lang="pt-BR" sz="2000" smtClean="0"/>
              <a:t>servidor lê linha do socket</a:t>
            </a:r>
          </a:p>
          <a:p>
            <a:pPr marL="457200" indent="-457200">
              <a:lnSpc>
                <a:spcPct val="90000"/>
              </a:lnSpc>
              <a:buFont typeface="ZapfDingbats" pitchFamily="82" charset="0"/>
              <a:buAutoNum type="arabicPeriod"/>
            </a:pPr>
            <a:r>
              <a:rPr lang="pt-BR" sz="2000" smtClean="0"/>
              <a:t>servidor converte linha para letras maiúsculas, devolve para o cliente</a:t>
            </a:r>
          </a:p>
          <a:p>
            <a:pPr marL="457200" indent="-457200">
              <a:lnSpc>
                <a:spcPct val="90000"/>
              </a:lnSpc>
              <a:buFont typeface="ZapfDingbats" pitchFamily="82" charset="0"/>
              <a:buAutoNum type="arabicPeriod"/>
            </a:pPr>
            <a:r>
              <a:rPr lang="pt-BR" sz="2000" smtClean="0"/>
              <a:t>cliente lê linha modificada do socket (fluxo </a:t>
            </a:r>
            <a:r>
              <a:rPr lang="pt-BR" sz="2000" b="1" smtClean="0">
                <a:latin typeface="Courier New" pitchFamily="49" charset="0"/>
              </a:rPr>
              <a:t>doServidor</a:t>
            </a:r>
            <a:r>
              <a:rPr lang="pt-BR" sz="2000" smtClean="0"/>
              <a:t>), imprime-a</a:t>
            </a:r>
          </a:p>
        </p:txBody>
      </p:sp>
      <p:graphicFrame>
        <p:nvGraphicFramePr>
          <p:cNvPr id="17410" name="Object 0"/>
          <p:cNvGraphicFramePr>
            <a:graphicFrameLocks noChangeAspect="1"/>
          </p:cNvGraphicFramePr>
          <p:nvPr/>
        </p:nvGraphicFramePr>
        <p:xfrm>
          <a:off x="5059363" y="1397000"/>
          <a:ext cx="3670300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6" r:id="rId4" imgW="4992624" imgH="5675376" progId="Visio.Drawing.5">
                  <p:embed/>
                </p:oleObj>
              </mc:Choice>
              <mc:Fallback>
                <p:oleObj r:id="rId4" imgW="4992624" imgH="5675376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1397000"/>
                        <a:ext cx="3670300" cy="479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22"/>
          <p:cNvSpPr txBox="1">
            <a:spLocks noChangeArrowheads="1"/>
          </p:cNvSpPr>
          <p:nvPr/>
        </p:nvSpPr>
        <p:spPr bwMode="auto">
          <a:xfrm>
            <a:off x="7132638" y="2806700"/>
            <a:ext cx="2011362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1600">
                <a:solidFill>
                  <a:srgbClr val="FF0000"/>
                </a:solidFill>
              </a:rPr>
              <a:t>Fluxo de entrada: </a:t>
            </a:r>
          </a:p>
          <a:p>
            <a:pPr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1600"/>
              <a:t>Seqüência de bytes recebidos pelo processo</a:t>
            </a:r>
            <a:endParaRPr lang="pt-BR" sz="1600">
              <a:latin typeface="Times New Roman" pitchFamily="18" charset="0"/>
            </a:endParaRPr>
          </a:p>
        </p:txBody>
      </p:sp>
      <p:sp>
        <p:nvSpPr>
          <p:cNvPr id="17416" name="Text Box 23"/>
          <p:cNvSpPr txBox="1">
            <a:spLocks noChangeArrowheads="1"/>
          </p:cNvSpPr>
          <p:nvPr/>
        </p:nvSpPr>
        <p:spPr bwMode="auto">
          <a:xfrm>
            <a:off x="4556125" y="3362325"/>
            <a:ext cx="21844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en-US" sz="1600">
                <a:solidFill>
                  <a:srgbClr val="FF0000"/>
                </a:solidFill>
              </a:rPr>
              <a:t>Fluxo de saída: </a:t>
            </a:r>
          </a:p>
          <a:p>
            <a:pPr algn="l"/>
            <a:r>
              <a:rPr lang="pt-BR" sz="1600"/>
              <a:t>Seqüência de bytes transmitidos pelo processo</a:t>
            </a:r>
            <a:endParaRPr lang="en-US" sz="1600"/>
          </a:p>
        </p:txBody>
      </p:sp>
      <p:sp>
        <p:nvSpPr>
          <p:cNvPr id="17417" name="Line 24"/>
          <p:cNvSpPr>
            <a:spLocks noChangeShapeType="1"/>
          </p:cNvSpPr>
          <p:nvPr/>
        </p:nvSpPr>
        <p:spPr bwMode="auto">
          <a:xfrm>
            <a:off x="6162675" y="4108450"/>
            <a:ext cx="450850" cy="2508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pt-BR"/>
          </a:p>
        </p:txBody>
      </p:sp>
      <p:sp>
        <p:nvSpPr>
          <p:cNvPr id="17418" name="Line 25"/>
          <p:cNvSpPr>
            <a:spLocks noChangeShapeType="1"/>
          </p:cNvSpPr>
          <p:nvPr/>
        </p:nvSpPr>
        <p:spPr bwMode="auto">
          <a:xfrm flipH="1" flipV="1">
            <a:off x="6840538" y="3144838"/>
            <a:ext cx="301625" cy="2635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pt-BR"/>
          </a:p>
        </p:txBody>
      </p:sp>
      <p:sp>
        <p:nvSpPr>
          <p:cNvPr id="17419" name="Line 26"/>
          <p:cNvSpPr>
            <a:spLocks noChangeShapeType="1"/>
          </p:cNvSpPr>
          <p:nvPr/>
        </p:nvSpPr>
        <p:spPr bwMode="auto">
          <a:xfrm>
            <a:off x="7132638" y="3386138"/>
            <a:ext cx="173037" cy="6746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pt-BR"/>
          </a:p>
        </p:txBody>
      </p:sp>
      <p:sp>
        <p:nvSpPr>
          <p:cNvPr id="17420" name="Text Box 27"/>
          <p:cNvSpPr txBox="1">
            <a:spLocks noChangeArrowheads="1"/>
          </p:cNvSpPr>
          <p:nvPr/>
        </p:nvSpPr>
        <p:spPr bwMode="auto">
          <a:xfrm>
            <a:off x="5305425" y="2608263"/>
            <a:ext cx="126841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en-US" sz="2000">
                <a:solidFill>
                  <a:schemeClr val="accent2"/>
                </a:solidFill>
              </a:rPr>
              <a:t>Processo cliente</a:t>
            </a:r>
            <a:endParaRPr lang="en-US" sz="200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7421" name="Text Box 28"/>
          <p:cNvSpPr txBox="1">
            <a:spLocks noChangeArrowheads="1"/>
          </p:cNvSpPr>
          <p:nvPr/>
        </p:nvSpPr>
        <p:spPr bwMode="auto">
          <a:xfrm>
            <a:off x="6342063" y="5076825"/>
            <a:ext cx="1541462" cy="64135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Socket cliente TCP </a:t>
            </a:r>
          </a:p>
        </p:txBody>
      </p:sp>
    </p:spTree>
    <p:extLst>
      <p:ext uri="{BB962C8B-B14F-4D97-AF65-F5344CB8AC3E}">
        <p14:creationId xmlns:p14="http://schemas.microsoft.com/office/powerpoint/2010/main" val="32523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5059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82F631-642F-42D0-A4C7-FF3C8E73B547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8" y="228600"/>
            <a:ext cx="8945562" cy="1143000"/>
          </a:xfrm>
        </p:spPr>
        <p:txBody>
          <a:bodyPr/>
          <a:lstStyle/>
          <a:p>
            <a:r>
              <a:rPr lang="pt-BR" sz="3200" smtClean="0"/>
              <a:t>Interações cliente/servidor usando o TCP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1282700" y="3217863"/>
            <a:ext cx="2185988" cy="927100"/>
            <a:chOff x="827" y="2027"/>
            <a:chExt cx="1377" cy="584"/>
          </a:xfrm>
        </p:grpSpPr>
        <p:sp>
          <p:nvSpPr>
            <p:cNvPr id="45095" name="Text Box 5"/>
            <p:cNvSpPr txBox="1">
              <a:spLocks noChangeArrowheads="1"/>
            </p:cNvSpPr>
            <p:nvPr/>
          </p:nvSpPr>
          <p:spPr bwMode="auto">
            <a:xfrm>
              <a:off x="827" y="2027"/>
              <a:ext cx="117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aguarda chegada de </a:t>
              </a:r>
            </a:p>
            <a:p>
              <a:pPr algn="l"/>
              <a:r>
                <a:rPr lang="pt-BR" sz="1400">
                  <a:latin typeface="Arial" charset="0"/>
                </a:rPr>
                <a:t>pedido de conexão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45096" name="Text Box 6"/>
            <p:cNvSpPr txBox="1">
              <a:spLocks noChangeArrowheads="1"/>
            </p:cNvSpPr>
            <p:nvPr/>
          </p:nvSpPr>
          <p:spPr bwMode="auto">
            <a:xfrm>
              <a:off x="828" y="2285"/>
              <a:ext cx="137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socketConexão =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socketRecepção.accept()</a:t>
              </a:r>
              <a:endParaRPr lang="pt-BR" sz="2400">
                <a:latin typeface="Times New Roman" pitchFamily="18" charset="0"/>
              </a:endParaRP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241425" y="1881188"/>
            <a:ext cx="1697038" cy="1414462"/>
            <a:chOff x="782" y="1185"/>
            <a:chExt cx="1069" cy="891"/>
          </a:xfrm>
        </p:grpSpPr>
        <p:grpSp>
          <p:nvGrpSpPr>
            <p:cNvPr id="45091" name="Group 8"/>
            <p:cNvGrpSpPr>
              <a:grpSpLocks/>
            </p:cNvGrpSpPr>
            <p:nvPr/>
          </p:nvGrpSpPr>
          <p:grpSpPr bwMode="auto">
            <a:xfrm>
              <a:off x="782" y="1185"/>
              <a:ext cx="1069" cy="712"/>
              <a:chOff x="290" y="1209"/>
              <a:chExt cx="1069" cy="712"/>
            </a:xfrm>
          </p:grpSpPr>
          <p:sp>
            <p:nvSpPr>
              <p:cNvPr id="45093" name="Text Box 3"/>
              <p:cNvSpPr txBox="1">
                <a:spLocks noChangeArrowheads="1"/>
              </p:cNvSpPr>
              <p:nvPr/>
            </p:nvSpPr>
            <p:spPr bwMode="auto">
              <a:xfrm>
                <a:off x="329" y="1209"/>
                <a:ext cx="891" cy="4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cria socket,</a:t>
                </a:r>
              </a:p>
              <a:p>
                <a:pPr algn="l"/>
                <a:r>
                  <a:rPr lang="pt-BR" sz="1400">
                    <a:latin typeface="Arial" charset="0"/>
                  </a:rPr>
                  <a:t>porta=</a:t>
                </a:r>
                <a:r>
                  <a:rPr lang="pt-BR" sz="1400" b="1">
                    <a:latin typeface="Courier New" pitchFamily="49" charset="0"/>
                  </a:rPr>
                  <a:t>x</a:t>
                </a:r>
                <a:r>
                  <a:rPr lang="pt-BR" sz="1400">
                    <a:latin typeface="Arial" charset="0"/>
                  </a:rPr>
                  <a:t>, para</a:t>
                </a:r>
              </a:p>
              <a:p>
                <a:pPr algn="l"/>
                <a:r>
                  <a:rPr lang="pt-BR" sz="1400">
                    <a:latin typeface="Arial" charset="0"/>
                  </a:rPr>
                  <a:t>receber pedido:</a:t>
                </a: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45094" name="Text Box 4"/>
              <p:cNvSpPr txBox="1">
                <a:spLocks noChangeArrowheads="1"/>
              </p:cNvSpPr>
              <p:nvPr/>
            </p:nvSpPr>
            <p:spPr bwMode="auto">
              <a:xfrm>
                <a:off x="290" y="1595"/>
                <a:ext cx="1069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r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socketRecepção = </a:t>
                </a:r>
              </a:p>
              <a:p>
                <a:pPr algn="r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ServerSocket ()</a:t>
                </a:r>
              </a:p>
            </p:txBody>
          </p:sp>
        </p:grpSp>
        <p:sp>
          <p:nvSpPr>
            <p:cNvPr id="45092" name="Line 12"/>
            <p:cNvSpPr>
              <a:spLocks noChangeShapeType="1"/>
            </p:cNvSpPr>
            <p:nvPr/>
          </p:nvSpPr>
          <p:spPr bwMode="auto">
            <a:xfrm>
              <a:off x="1284" y="1872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5186363" y="3109913"/>
            <a:ext cx="3016250" cy="919162"/>
            <a:chOff x="3267" y="1959"/>
            <a:chExt cx="1900" cy="579"/>
          </a:xfrm>
        </p:grpSpPr>
        <p:sp>
          <p:nvSpPr>
            <p:cNvPr id="45089" name="Text Box 21"/>
            <p:cNvSpPr txBox="1">
              <a:spLocks noChangeArrowheads="1"/>
            </p:cNvSpPr>
            <p:nvPr/>
          </p:nvSpPr>
          <p:spPr bwMode="auto">
            <a:xfrm>
              <a:off x="3267" y="1959"/>
              <a:ext cx="19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cria socket,</a:t>
              </a:r>
            </a:p>
            <a:p>
              <a:pPr algn="l"/>
              <a:r>
                <a:rPr lang="pt-BR" sz="1400">
                  <a:latin typeface="Arial" charset="0"/>
                </a:rPr>
                <a:t>abre conexão a </a:t>
              </a:r>
              <a:r>
                <a:rPr lang="pt-BR" sz="1400" b="1">
                  <a:latin typeface="Courier New" pitchFamily="49" charset="0"/>
                </a:rPr>
                <a:t>nomeHosp</a:t>
              </a:r>
              <a:r>
                <a:rPr lang="pt-BR" sz="1400">
                  <a:latin typeface="Arial" charset="0"/>
                </a:rPr>
                <a:t>, porta=</a:t>
              </a:r>
              <a:r>
                <a:rPr lang="pt-BR" sz="1400" b="1">
                  <a:latin typeface="Courier New" pitchFamily="49" charset="0"/>
                </a:rPr>
                <a:t>x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45090" name="Text Box 22"/>
            <p:cNvSpPr txBox="1">
              <a:spLocks noChangeArrowheads="1"/>
            </p:cNvSpPr>
            <p:nvPr/>
          </p:nvSpPr>
          <p:spPr bwMode="auto">
            <a:xfrm>
              <a:off x="3283" y="2212"/>
              <a:ext cx="914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r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socketCliente = </a:t>
              </a:r>
            </a:p>
            <a:p>
              <a:pPr algn="r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Socket()</a:t>
              </a:r>
              <a:endParaRPr lang="pt-BR" sz="2400">
                <a:latin typeface="Times New Roman" pitchFamily="18" charset="0"/>
              </a:endParaRPr>
            </a:p>
          </p:txBody>
        </p:sp>
      </p:grp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1276350" y="3124200"/>
            <a:ext cx="5362575" cy="3352800"/>
            <a:chOff x="804" y="1968"/>
            <a:chExt cx="3378" cy="2112"/>
          </a:xfrm>
        </p:grpSpPr>
        <p:sp>
          <p:nvSpPr>
            <p:cNvPr id="45082" name="Text Box 10"/>
            <p:cNvSpPr txBox="1">
              <a:spLocks noChangeArrowheads="1"/>
            </p:cNvSpPr>
            <p:nvPr/>
          </p:nvSpPr>
          <p:spPr bwMode="auto">
            <a:xfrm>
              <a:off x="839" y="3641"/>
              <a:ext cx="88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fecha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socketConexão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45083" name="Line 16"/>
            <p:cNvSpPr>
              <a:spLocks noChangeShapeType="1"/>
            </p:cNvSpPr>
            <p:nvPr/>
          </p:nvSpPr>
          <p:spPr bwMode="auto">
            <a:xfrm>
              <a:off x="1290" y="3564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5084" name="Freeform 17"/>
            <p:cNvSpPr>
              <a:spLocks/>
            </p:cNvSpPr>
            <p:nvPr/>
          </p:nvSpPr>
          <p:spPr bwMode="auto">
            <a:xfrm>
              <a:off x="804" y="1968"/>
              <a:ext cx="492" cy="2112"/>
            </a:xfrm>
            <a:custGeom>
              <a:avLst/>
              <a:gdLst>
                <a:gd name="T0" fmla="*/ 492 w 492"/>
                <a:gd name="T1" fmla="*/ 1968 h 2112"/>
                <a:gd name="T2" fmla="*/ 492 w 492"/>
                <a:gd name="T3" fmla="*/ 2112 h 2112"/>
                <a:gd name="T4" fmla="*/ 0 w 492"/>
                <a:gd name="T5" fmla="*/ 2112 h 2112"/>
                <a:gd name="T6" fmla="*/ 0 w 492"/>
                <a:gd name="T7" fmla="*/ 0 h 2112"/>
                <a:gd name="T8" fmla="*/ 402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grpSp>
          <p:nvGrpSpPr>
            <p:cNvPr id="45085" name="Group 46"/>
            <p:cNvGrpSpPr>
              <a:grpSpLocks/>
            </p:cNvGrpSpPr>
            <p:nvPr/>
          </p:nvGrpSpPr>
          <p:grpSpPr bwMode="auto">
            <a:xfrm>
              <a:off x="3365" y="3377"/>
              <a:ext cx="817" cy="692"/>
              <a:chOff x="3365" y="3377"/>
              <a:chExt cx="817" cy="692"/>
            </a:xfrm>
          </p:grpSpPr>
          <p:sp>
            <p:nvSpPr>
              <p:cNvPr id="45086" name="Text Box 26"/>
              <p:cNvSpPr txBox="1">
                <a:spLocks noChangeArrowheads="1"/>
              </p:cNvSpPr>
              <p:nvPr/>
            </p:nvSpPr>
            <p:spPr bwMode="auto">
              <a:xfrm>
                <a:off x="3365" y="3377"/>
                <a:ext cx="817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lê resposta de</a:t>
                </a:r>
              </a:p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socketCliente</a:t>
                </a:r>
              </a:p>
            </p:txBody>
          </p:sp>
          <p:sp>
            <p:nvSpPr>
              <p:cNvPr id="45087" name="Text Box 27"/>
              <p:cNvSpPr txBox="1">
                <a:spLocks noChangeArrowheads="1"/>
              </p:cNvSpPr>
              <p:nvPr/>
            </p:nvSpPr>
            <p:spPr bwMode="auto">
              <a:xfrm>
                <a:off x="3389" y="3743"/>
                <a:ext cx="787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fecha</a:t>
                </a:r>
              </a:p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socketCliente</a:t>
                </a:r>
              </a:p>
            </p:txBody>
          </p:sp>
          <p:sp>
            <p:nvSpPr>
              <p:cNvPr id="45088" name="Line 31"/>
              <p:cNvSpPr>
                <a:spLocks noChangeShapeType="1"/>
              </p:cNvSpPr>
              <p:nvPr/>
            </p:nvSpPr>
            <p:spPr bwMode="auto">
              <a:xfrm>
                <a:off x="3816" y="3690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</p:grpSp>
      </p:grpSp>
      <p:sp>
        <p:nvSpPr>
          <p:cNvPr id="45065" name="Text Box 33"/>
          <p:cNvSpPr txBox="1">
            <a:spLocks noChangeArrowheads="1"/>
          </p:cNvSpPr>
          <p:nvPr/>
        </p:nvSpPr>
        <p:spPr bwMode="auto">
          <a:xfrm>
            <a:off x="254000" y="1314450"/>
            <a:ext cx="4065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/>
              <a:t>Servidor </a:t>
            </a:r>
            <a:r>
              <a:rPr lang="pt-BR"/>
              <a:t>(executa em </a:t>
            </a:r>
            <a:r>
              <a:rPr lang="pt-BR" b="1">
                <a:latin typeface="Courier New" pitchFamily="49" charset="0"/>
              </a:rPr>
              <a:t>nomeHosp</a:t>
            </a:r>
            <a:r>
              <a:rPr lang="pt-BR"/>
              <a:t>)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85026" name="Text Box 34"/>
          <p:cNvSpPr txBox="1">
            <a:spLocks noChangeArrowheads="1"/>
          </p:cNvSpPr>
          <p:nvPr/>
        </p:nvSpPr>
        <p:spPr bwMode="auto">
          <a:xfrm>
            <a:off x="5173663" y="1333500"/>
            <a:ext cx="1174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/>
              <a:t>Cliente</a:t>
            </a:r>
            <a:endParaRPr lang="pt-BR" sz="2400">
              <a:latin typeface="Times New Roman" pitchFamily="18" charset="0"/>
            </a:endParaRPr>
          </a:p>
        </p:txBody>
      </p:sp>
      <p:grpSp>
        <p:nvGrpSpPr>
          <p:cNvPr id="8" name="Group 51"/>
          <p:cNvGrpSpPr>
            <a:grpSpLocks/>
          </p:cNvGrpSpPr>
          <p:nvPr/>
        </p:nvGrpSpPr>
        <p:grpSpPr bwMode="auto">
          <a:xfrm>
            <a:off x="2933700" y="4010025"/>
            <a:ext cx="4200525" cy="1371600"/>
            <a:chOff x="1848" y="2526"/>
            <a:chExt cx="2646" cy="864"/>
          </a:xfrm>
        </p:grpSpPr>
        <p:sp>
          <p:nvSpPr>
            <p:cNvPr id="45077" name="Line 30"/>
            <p:cNvSpPr>
              <a:spLocks noChangeShapeType="1"/>
            </p:cNvSpPr>
            <p:nvPr/>
          </p:nvSpPr>
          <p:spPr bwMode="auto">
            <a:xfrm flipH="1">
              <a:off x="3792" y="2964"/>
              <a:ext cx="6" cy="42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grpSp>
          <p:nvGrpSpPr>
            <p:cNvPr id="45078" name="Group 50"/>
            <p:cNvGrpSpPr>
              <a:grpSpLocks/>
            </p:cNvGrpSpPr>
            <p:nvPr/>
          </p:nvGrpSpPr>
          <p:grpSpPr bwMode="auto">
            <a:xfrm>
              <a:off x="1848" y="2526"/>
              <a:ext cx="2646" cy="475"/>
              <a:chOff x="1848" y="2526"/>
              <a:chExt cx="2646" cy="475"/>
            </a:xfrm>
          </p:grpSpPr>
          <p:sp>
            <p:nvSpPr>
              <p:cNvPr id="45079" name="Text Box 25"/>
              <p:cNvSpPr txBox="1">
                <a:spLocks noChangeArrowheads="1"/>
              </p:cNvSpPr>
              <p:nvPr/>
            </p:nvSpPr>
            <p:spPr bwMode="auto">
              <a:xfrm>
                <a:off x="3335" y="2675"/>
                <a:ext cx="1159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Envia pedido usando</a:t>
                </a:r>
              </a:p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socketCliente</a:t>
                </a:r>
              </a:p>
            </p:txBody>
          </p:sp>
          <p:sp>
            <p:nvSpPr>
              <p:cNvPr id="45080" name="Line 29"/>
              <p:cNvSpPr>
                <a:spLocks noChangeShapeType="1"/>
              </p:cNvSpPr>
              <p:nvPr/>
            </p:nvSpPr>
            <p:spPr bwMode="auto">
              <a:xfrm>
                <a:off x="3792" y="2526"/>
                <a:ext cx="0" cy="20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45081" name="Line 38"/>
              <p:cNvSpPr>
                <a:spLocks noChangeShapeType="1"/>
              </p:cNvSpPr>
              <p:nvPr/>
            </p:nvSpPr>
            <p:spPr bwMode="auto">
              <a:xfrm flipH="1">
                <a:off x="1848" y="2790"/>
                <a:ext cx="1518" cy="11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</p:grpSp>
      </p:grpSp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1303338" y="4105275"/>
            <a:ext cx="4097337" cy="1487488"/>
            <a:chOff x="821" y="2586"/>
            <a:chExt cx="2581" cy="937"/>
          </a:xfrm>
        </p:grpSpPr>
        <p:sp>
          <p:nvSpPr>
            <p:cNvPr id="45072" name="Text Box 7"/>
            <p:cNvSpPr txBox="1">
              <a:spLocks noChangeArrowheads="1"/>
            </p:cNvSpPr>
            <p:nvPr/>
          </p:nvSpPr>
          <p:spPr bwMode="auto">
            <a:xfrm>
              <a:off x="821" y="2789"/>
              <a:ext cx="88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lê pedido de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socketConexão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45073" name="Text Box 9"/>
            <p:cNvSpPr txBox="1">
              <a:spLocks noChangeArrowheads="1"/>
            </p:cNvSpPr>
            <p:nvPr/>
          </p:nvSpPr>
          <p:spPr bwMode="auto">
            <a:xfrm>
              <a:off x="851" y="3197"/>
              <a:ext cx="114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escreve resposta </a:t>
              </a:r>
            </a:p>
            <a:p>
              <a:pPr algn="l"/>
              <a:r>
                <a:rPr lang="pt-BR" sz="1400">
                  <a:latin typeface="Arial" charset="0"/>
                </a:rPr>
                <a:t>para </a:t>
              </a:r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socketConexão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45074" name="Line 13"/>
            <p:cNvSpPr>
              <a:spLocks noChangeShapeType="1"/>
            </p:cNvSpPr>
            <p:nvPr/>
          </p:nvSpPr>
          <p:spPr bwMode="auto">
            <a:xfrm>
              <a:off x="1278" y="2586"/>
              <a:ext cx="0" cy="24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5075" name="Line 15"/>
            <p:cNvSpPr>
              <a:spLocks noChangeShapeType="1"/>
            </p:cNvSpPr>
            <p:nvPr/>
          </p:nvSpPr>
          <p:spPr bwMode="auto">
            <a:xfrm flipH="1">
              <a:off x="1284" y="3090"/>
              <a:ext cx="6" cy="15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5076" name="Line 39"/>
            <p:cNvSpPr>
              <a:spLocks noChangeShapeType="1"/>
            </p:cNvSpPr>
            <p:nvPr/>
          </p:nvSpPr>
          <p:spPr bwMode="auto">
            <a:xfrm>
              <a:off x="1866" y="3306"/>
              <a:ext cx="1536" cy="1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3074988" y="3057525"/>
            <a:ext cx="2139950" cy="641350"/>
            <a:chOff x="1842" y="1916"/>
            <a:chExt cx="1386" cy="404"/>
          </a:xfrm>
        </p:grpSpPr>
        <p:sp>
          <p:nvSpPr>
            <p:cNvPr id="45070" name="Line 36"/>
            <p:cNvSpPr>
              <a:spLocks noChangeShapeType="1"/>
            </p:cNvSpPr>
            <p:nvPr/>
          </p:nvSpPr>
          <p:spPr bwMode="auto">
            <a:xfrm>
              <a:off x="1842" y="2130"/>
              <a:ext cx="13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45071" name="Text Box 40"/>
            <p:cNvSpPr txBox="1">
              <a:spLocks noChangeArrowheads="1"/>
            </p:cNvSpPr>
            <p:nvPr/>
          </p:nvSpPr>
          <p:spPr bwMode="auto">
            <a:xfrm>
              <a:off x="1857" y="1916"/>
              <a:ext cx="1305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pt-BR">
                  <a:solidFill>
                    <a:srgbClr val="FF0000"/>
                  </a:solidFill>
                </a:rPr>
                <a:t>TCP </a:t>
              </a:r>
            </a:p>
            <a:p>
              <a:r>
                <a:rPr lang="pt-BR">
                  <a:solidFill>
                    <a:srgbClr val="FF0000"/>
                  </a:solidFill>
                </a:rPr>
                <a:t>setup da conexão</a:t>
              </a:r>
              <a:endParaRPr lang="pt-BR" sz="24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68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26" grpId="0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6083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56F2C5-830B-4AA3-B014-DD62D56DF30A}" type="slidenum">
              <a:rPr lang="en-US" smtClean="0"/>
              <a:pPr/>
              <a:t>113</a:t>
            </a:fld>
            <a:endParaRPr lang="en-US" smtClean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cliente Java (TCP)</a:t>
            </a:r>
            <a:endParaRPr lang="pt-BR" smtClean="0"/>
          </a:p>
        </p:txBody>
      </p:sp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2185988" y="1502439"/>
            <a:ext cx="6887463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800">
                <a:latin typeface="Arial" charset="0"/>
              </a:rPr>
              <a:t>import java.io.*; </a:t>
            </a:r>
          </a:p>
          <a:p>
            <a:pPr algn="l"/>
            <a:r>
              <a:rPr lang="en-US" sz="1800">
                <a:latin typeface="Arial" charset="0"/>
              </a:rPr>
              <a:t>import java.net.*; </a:t>
            </a:r>
          </a:p>
          <a:p>
            <a:pPr algn="l"/>
            <a:r>
              <a:rPr lang="en-US" sz="1800">
                <a:latin typeface="Arial" charset="0"/>
              </a:rPr>
              <a:t>class </a:t>
            </a:r>
            <a:r>
              <a:rPr lang="en-US" sz="1800" err="1">
                <a:latin typeface="Arial" charset="0"/>
              </a:rPr>
              <a:t>ClienteTCP</a:t>
            </a:r>
            <a:r>
              <a:rPr lang="en-US" sz="1800">
                <a:latin typeface="Arial" charset="0"/>
              </a:rPr>
              <a:t> {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public static void main(String </a:t>
            </a:r>
            <a:r>
              <a:rPr lang="en-US" sz="1800" err="1">
                <a:latin typeface="Arial" charset="0"/>
              </a:rPr>
              <a:t>argv</a:t>
            </a:r>
            <a:r>
              <a:rPr lang="en-US" sz="1800">
                <a:latin typeface="Arial" charset="0"/>
              </a:rPr>
              <a:t>[]) throws Exception </a:t>
            </a:r>
          </a:p>
          <a:p>
            <a:pPr algn="l"/>
            <a:r>
              <a:rPr lang="en-US" sz="1800">
                <a:latin typeface="Arial" charset="0"/>
              </a:rPr>
              <a:t>    { </a:t>
            </a:r>
          </a:p>
          <a:p>
            <a:pPr algn="l"/>
            <a:r>
              <a:rPr lang="en-US" sz="1800">
                <a:latin typeface="Arial" charset="0"/>
              </a:rPr>
              <a:t>        String </a:t>
            </a:r>
            <a:r>
              <a:rPr lang="en-US" sz="1800" err="1">
                <a:latin typeface="Arial" charset="0"/>
              </a:rPr>
              <a:t>frase</a:t>
            </a:r>
            <a:r>
              <a:rPr lang="en-US" sz="1800">
                <a:latin typeface="Arial" charset="0"/>
              </a:rPr>
              <a:t>; </a:t>
            </a:r>
          </a:p>
          <a:p>
            <a:pPr algn="l"/>
            <a:r>
              <a:rPr lang="en-US" sz="1800">
                <a:latin typeface="Arial" charset="0"/>
              </a:rPr>
              <a:t>        String </a:t>
            </a:r>
            <a:r>
              <a:rPr lang="en-US" sz="1800" err="1">
                <a:latin typeface="Arial" charset="0"/>
              </a:rPr>
              <a:t>fraseModificada</a:t>
            </a:r>
            <a:r>
              <a:rPr lang="en-US" sz="1800">
                <a:latin typeface="Arial" charset="0"/>
              </a:rPr>
              <a:t>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BufferedReader</a:t>
            </a:r>
            <a:r>
              <a:rPr lang="en-US" sz="1800">
                <a:latin typeface="Arial" charset="0"/>
              </a:rPr>
              <a:t> </a:t>
            </a:r>
            <a:r>
              <a:rPr lang="en-US" sz="1800" err="1">
                <a:latin typeface="Arial" charset="0"/>
              </a:rPr>
              <a:t>doUsuario</a:t>
            </a:r>
            <a:r>
              <a:rPr lang="en-US" sz="1800">
                <a:latin typeface="Arial" charset="0"/>
              </a:rPr>
              <a:t> = </a:t>
            </a:r>
          </a:p>
          <a:p>
            <a:pPr algn="l"/>
            <a:r>
              <a:rPr lang="en-US" sz="1800">
                <a:latin typeface="Arial" charset="0"/>
              </a:rPr>
              <a:t>          new </a:t>
            </a:r>
            <a:r>
              <a:rPr lang="en-US" sz="1800" err="1">
                <a:latin typeface="Arial" charset="0"/>
              </a:rPr>
              <a:t>BufferedReader</a:t>
            </a:r>
            <a:r>
              <a:rPr lang="en-US" sz="1800">
                <a:latin typeface="Arial" charset="0"/>
              </a:rPr>
              <a:t>(new </a:t>
            </a:r>
            <a:r>
              <a:rPr lang="en-US" sz="1800" err="1">
                <a:latin typeface="Arial" charset="0"/>
              </a:rPr>
              <a:t>InputStreamReader</a:t>
            </a:r>
            <a:r>
              <a:rPr lang="en-US" sz="1800">
                <a:latin typeface="Arial" charset="0"/>
              </a:rPr>
              <a:t>(System.in));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Socket </a:t>
            </a:r>
            <a:r>
              <a:rPr lang="en-US" sz="1800" err="1">
                <a:latin typeface="Arial" charset="0"/>
              </a:rPr>
              <a:t>socketCliente</a:t>
            </a:r>
            <a:r>
              <a:rPr lang="en-US" sz="1800">
                <a:latin typeface="Arial" charset="0"/>
              </a:rPr>
              <a:t> = new Socket(”</a:t>
            </a:r>
            <a:r>
              <a:rPr lang="en-US" sz="1800" err="1">
                <a:latin typeface="Arial" charset="0"/>
              </a:rPr>
              <a:t>nomeHosp</a:t>
            </a:r>
            <a:r>
              <a:rPr lang="en-US" sz="1800">
                <a:latin typeface="Arial" charset="0"/>
              </a:rPr>
              <a:t>", 6789);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DataOutputStream</a:t>
            </a:r>
            <a:r>
              <a:rPr lang="en-US" sz="1800">
                <a:latin typeface="Arial" charset="0"/>
              </a:rPr>
              <a:t> </a:t>
            </a:r>
            <a:r>
              <a:rPr lang="en-US" sz="1800" err="1">
                <a:latin typeface="Arial" charset="0"/>
              </a:rPr>
              <a:t>paraServidor</a:t>
            </a:r>
            <a:r>
              <a:rPr lang="en-US" sz="1800">
                <a:latin typeface="Arial" charset="0"/>
              </a:rPr>
              <a:t> = </a:t>
            </a:r>
          </a:p>
          <a:p>
            <a:pPr algn="l"/>
            <a:r>
              <a:rPr lang="en-US" sz="1800">
                <a:latin typeface="Arial" charset="0"/>
              </a:rPr>
              <a:t>          new </a:t>
            </a:r>
            <a:r>
              <a:rPr lang="en-US" sz="1800" err="1">
                <a:latin typeface="Arial" charset="0"/>
              </a:rPr>
              <a:t>DataOutputStream</a:t>
            </a:r>
            <a:r>
              <a:rPr lang="en-US" sz="1800">
                <a:latin typeface="Arial" charset="0"/>
              </a:rPr>
              <a:t>(</a:t>
            </a:r>
            <a:r>
              <a:rPr lang="en-US" sz="1800" err="1">
                <a:latin typeface="Arial" charset="0"/>
              </a:rPr>
              <a:t>socketCliente.getOutputStream</a:t>
            </a:r>
            <a:r>
              <a:rPr lang="en-US" sz="1800">
                <a:latin typeface="Arial" charset="0"/>
              </a:rPr>
              <a:t>());</a:t>
            </a:r>
            <a:r>
              <a:rPr lang="en-US" sz="1800"/>
              <a:t> </a:t>
            </a:r>
          </a:p>
          <a:p>
            <a:pPr algn="l"/>
            <a:endParaRPr lang="en-US" sz="1800"/>
          </a:p>
          <a:p>
            <a:pPr algn="l"/>
            <a:r>
              <a:rPr lang="en-US" sz="1200">
                <a:latin typeface="Times New Roman" pitchFamily="18" charset="0"/>
              </a:rPr>
              <a:t>        </a:t>
            </a:r>
          </a:p>
        </p:txBody>
      </p:sp>
      <p:sp>
        <p:nvSpPr>
          <p:cNvPr id="46086" name="Text Box 4"/>
          <p:cNvSpPr txBox="1">
            <a:spLocks noChangeArrowheads="1"/>
          </p:cNvSpPr>
          <p:nvPr/>
        </p:nvSpPr>
        <p:spPr bwMode="auto">
          <a:xfrm>
            <a:off x="268288" y="3810000"/>
            <a:ext cx="1965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fluxo de entrada</a:t>
            </a:r>
            <a:endParaRPr lang="pt-BR"/>
          </a:p>
        </p:txBody>
      </p:sp>
      <p:sp>
        <p:nvSpPr>
          <p:cNvPr id="46087" name="Text Box 5"/>
          <p:cNvSpPr txBox="1">
            <a:spLocks noChangeArrowheads="1"/>
          </p:cNvSpPr>
          <p:nvPr/>
        </p:nvSpPr>
        <p:spPr bwMode="auto">
          <a:xfrm>
            <a:off x="-65088" y="4505325"/>
            <a:ext cx="230028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socket de cliente, 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conexão ao servidor</a:t>
            </a:r>
          </a:p>
        </p:txBody>
      </p:sp>
      <p:sp>
        <p:nvSpPr>
          <p:cNvPr id="46088" name="Text Box 6"/>
          <p:cNvSpPr txBox="1">
            <a:spLocks noChangeArrowheads="1"/>
          </p:cNvSpPr>
          <p:nvPr/>
        </p:nvSpPr>
        <p:spPr bwMode="auto">
          <a:xfrm>
            <a:off x="331788" y="5421313"/>
            <a:ext cx="1884362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fluxo de saída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ligado ao socket</a:t>
            </a:r>
            <a:endParaRPr lang="pt-BR"/>
          </a:p>
        </p:txBody>
      </p:sp>
      <p:sp>
        <p:nvSpPr>
          <p:cNvPr id="46089" name="Freeform 7"/>
          <p:cNvSpPr>
            <a:spLocks/>
          </p:cNvSpPr>
          <p:nvPr/>
        </p:nvSpPr>
        <p:spPr bwMode="auto">
          <a:xfrm>
            <a:off x="2081213" y="3890963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46090" name="Line 8"/>
          <p:cNvSpPr>
            <a:spLocks noChangeShapeType="1"/>
          </p:cNvSpPr>
          <p:nvPr/>
        </p:nvSpPr>
        <p:spPr bwMode="auto">
          <a:xfrm flipV="1">
            <a:off x="2214563" y="4152900"/>
            <a:ext cx="3619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6091" name="Freeform 9"/>
          <p:cNvSpPr>
            <a:spLocks/>
          </p:cNvSpPr>
          <p:nvPr/>
        </p:nvSpPr>
        <p:spPr bwMode="auto">
          <a:xfrm>
            <a:off x="2081213" y="4605338"/>
            <a:ext cx="123825" cy="7667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6092" name="Line 10"/>
          <p:cNvSpPr>
            <a:spLocks noChangeShapeType="1"/>
          </p:cNvSpPr>
          <p:nvPr/>
        </p:nvSpPr>
        <p:spPr bwMode="auto">
          <a:xfrm>
            <a:off x="2209800" y="4987925"/>
            <a:ext cx="423863" cy="3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6093" name="Freeform 11"/>
          <p:cNvSpPr>
            <a:spLocks/>
          </p:cNvSpPr>
          <p:nvPr/>
        </p:nvSpPr>
        <p:spPr bwMode="auto">
          <a:xfrm>
            <a:off x="2109788" y="5519738"/>
            <a:ext cx="123825" cy="8048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6094" name="Line 12"/>
          <p:cNvSpPr>
            <a:spLocks noChangeShapeType="1"/>
          </p:cNvSpPr>
          <p:nvPr/>
        </p:nvSpPr>
        <p:spPr bwMode="auto">
          <a:xfrm flipV="1">
            <a:off x="2238375" y="5619750"/>
            <a:ext cx="3619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86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710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90CD7F-75DE-428F-8732-DCA32BF107D2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cliente Java (TCP), cont.</a:t>
            </a:r>
          </a:p>
        </p:txBody>
      </p:sp>
      <p:sp>
        <p:nvSpPr>
          <p:cNvPr id="47109" name="Rectangle 3"/>
          <p:cNvSpPr>
            <a:spLocks noChangeArrowheads="1"/>
          </p:cNvSpPr>
          <p:nvPr/>
        </p:nvSpPr>
        <p:spPr bwMode="auto">
          <a:xfrm>
            <a:off x="2490788" y="1677808"/>
            <a:ext cx="6593472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>
                <a:latin typeface="Times New Roman" pitchFamily="18" charset="0"/>
              </a:rPr>
              <a:t>        </a:t>
            </a:r>
            <a:r>
              <a:rPr lang="en-US" sz="1800" err="1">
                <a:latin typeface="Arial" charset="0"/>
              </a:rPr>
              <a:t>BufferedReader</a:t>
            </a:r>
            <a:r>
              <a:rPr lang="en-US" sz="1800">
                <a:latin typeface="Arial" charset="0"/>
              </a:rPr>
              <a:t> </a:t>
            </a:r>
            <a:r>
              <a:rPr lang="en-US" sz="1800" err="1">
                <a:latin typeface="Arial" charset="0"/>
              </a:rPr>
              <a:t>doServidor</a:t>
            </a:r>
            <a:r>
              <a:rPr lang="en-US" sz="1800">
                <a:latin typeface="Arial" charset="0"/>
              </a:rPr>
              <a:t> = </a:t>
            </a:r>
          </a:p>
          <a:p>
            <a:pPr algn="l"/>
            <a:r>
              <a:rPr lang="en-US" sz="1800">
                <a:latin typeface="Arial" charset="0"/>
              </a:rPr>
              <a:t>          new </a:t>
            </a:r>
            <a:r>
              <a:rPr lang="en-US" sz="1800" err="1">
                <a:latin typeface="Arial" charset="0"/>
              </a:rPr>
              <a:t>BufferedReader</a:t>
            </a:r>
            <a:r>
              <a:rPr lang="en-US" sz="1800">
                <a:latin typeface="Arial" charset="0"/>
              </a:rPr>
              <a:t>(new</a:t>
            </a:r>
          </a:p>
          <a:p>
            <a:pPr algn="l"/>
            <a:r>
              <a:rPr lang="en-US" sz="1800">
                <a:latin typeface="Arial" charset="0"/>
              </a:rPr>
              <a:t>          </a:t>
            </a:r>
            <a:r>
              <a:rPr lang="en-US" sz="1800" err="1">
                <a:latin typeface="Arial" charset="0"/>
              </a:rPr>
              <a:t>InputStreamReader</a:t>
            </a:r>
            <a:r>
              <a:rPr lang="en-US" sz="1800">
                <a:latin typeface="Arial" charset="0"/>
              </a:rPr>
              <a:t>(</a:t>
            </a:r>
            <a:r>
              <a:rPr lang="en-US" sz="1800" err="1">
                <a:latin typeface="Arial" charset="0"/>
              </a:rPr>
              <a:t>socketCliente.getInputStream</a:t>
            </a:r>
            <a:r>
              <a:rPr lang="en-US" sz="1800">
                <a:latin typeface="Arial" charset="0"/>
              </a:rPr>
              <a:t>()));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frase</a:t>
            </a:r>
            <a:r>
              <a:rPr lang="en-US" sz="1800">
                <a:latin typeface="Arial" charset="0"/>
              </a:rPr>
              <a:t> = </a:t>
            </a:r>
            <a:r>
              <a:rPr lang="en-US" sz="1800" err="1">
                <a:latin typeface="Arial" charset="0"/>
              </a:rPr>
              <a:t>doUsuario.readLine</a:t>
            </a:r>
            <a:r>
              <a:rPr lang="en-US" sz="1800">
                <a:latin typeface="Arial" charset="0"/>
              </a:rPr>
              <a:t>();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paraServidor.writeBytes</a:t>
            </a:r>
            <a:r>
              <a:rPr lang="en-US" sz="1800">
                <a:latin typeface="Arial" charset="0"/>
              </a:rPr>
              <a:t>(</a:t>
            </a:r>
            <a:r>
              <a:rPr lang="en-US" sz="1800" err="1">
                <a:latin typeface="Arial" charset="0"/>
              </a:rPr>
              <a:t>frase</a:t>
            </a:r>
            <a:r>
              <a:rPr lang="en-US" sz="1800">
                <a:latin typeface="Arial" charset="0"/>
              </a:rPr>
              <a:t> + '\n');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fraseModificada</a:t>
            </a:r>
            <a:r>
              <a:rPr lang="en-US" sz="1800">
                <a:latin typeface="Arial" charset="0"/>
              </a:rPr>
              <a:t> = </a:t>
            </a:r>
            <a:r>
              <a:rPr lang="en-US" sz="1800" err="1">
                <a:latin typeface="Arial" charset="0"/>
              </a:rPr>
              <a:t>doServidor.readLine</a:t>
            </a:r>
            <a:r>
              <a:rPr lang="en-US" sz="1800">
                <a:latin typeface="Arial" charset="0"/>
              </a:rPr>
              <a:t>();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System.out.println</a:t>
            </a:r>
            <a:r>
              <a:rPr lang="en-US" sz="1200">
                <a:latin typeface="Arial" charset="0"/>
              </a:rPr>
              <a:t>(</a:t>
            </a:r>
            <a:r>
              <a:rPr lang="en-US" sz="1800">
                <a:latin typeface="Arial" charset="0"/>
              </a:rPr>
              <a:t>”Do </a:t>
            </a:r>
            <a:r>
              <a:rPr lang="en-US" sz="1800" err="1">
                <a:latin typeface="Arial" charset="0"/>
              </a:rPr>
              <a:t>Servidor</a:t>
            </a:r>
            <a:r>
              <a:rPr lang="en-US" sz="1800">
                <a:latin typeface="Arial" charset="0"/>
              </a:rPr>
              <a:t>: " + </a:t>
            </a:r>
            <a:r>
              <a:rPr lang="en-US" sz="1800" err="1">
                <a:latin typeface="Arial" charset="0"/>
              </a:rPr>
              <a:t>fraseModificada</a:t>
            </a:r>
            <a:r>
              <a:rPr lang="en-US" sz="1600">
                <a:latin typeface="Arial" charset="0"/>
              </a:rPr>
              <a:t>)</a:t>
            </a:r>
            <a:r>
              <a:rPr lang="en-US" sz="1800">
                <a:latin typeface="Arial" charset="0"/>
              </a:rPr>
              <a:t>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</a:t>
            </a:r>
            <a:r>
              <a:rPr lang="en-US" sz="1800" err="1">
                <a:latin typeface="Arial" charset="0"/>
              </a:rPr>
              <a:t>socketCliente.close</a:t>
            </a:r>
            <a:r>
              <a:rPr lang="en-US" sz="1800">
                <a:latin typeface="Arial" charset="0"/>
              </a:rPr>
              <a:t>(); </a:t>
            </a:r>
          </a:p>
          <a:p>
            <a:pPr algn="l"/>
            <a:r>
              <a:rPr lang="en-US">
                <a:latin typeface="Arial" charset="0"/>
              </a:rPr>
              <a:t>                   </a:t>
            </a:r>
          </a:p>
          <a:p>
            <a:pPr algn="l"/>
            <a:r>
              <a:rPr lang="en-US">
                <a:latin typeface="Arial" charset="0"/>
              </a:rPr>
              <a:t>    } </a:t>
            </a:r>
          </a:p>
          <a:p>
            <a:pPr algn="l"/>
            <a:r>
              <a:rPr lang="en-US">
                <a:latin typeface="Arial" charset="0"/>
              </a:rPr>
              <a:t>}</a:t>
            </a:r>
            <a:r>
              <a:rPr lang="en-US" sz="1600">
                <a:latin typeface="Arial" charset="0"/>
              </a:rPr>
              <a:t> </a:t>
            </a:r>
          </a:p>
        </p:txBody>
      </p:sp>
      <p:sp>
        <p:nvSpPr>
          <p:cNvPr id="47110" name="Text Box 4"/>
          <p:cNvSpPr txBox="1">
            <a:spLocks noChangeArrowheads="1"/>
          </p:cNvSpPr>
          <p:nvPr/>
        </p:nvSpPr>
        <p:spPr bwMode="auto">
          <a:xfrm>
            <a:off x="114300" y="1849438"/>
            <a:ext cx="239236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fluxo de entrada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ligado ao socket</a:t>
            </a:r>
            <a:endParaRPr lang="pt-BR"/>
          </a:p>
        </p:txBody>
      </p:sp>
      <p:sp>
        <p:nvSpPr>
          <p:cNvPr id="47111" name="Text Box 5"/>
          <p:cNvSpPr txBox="1">
            <a:spLocks noChangeArrowheads="1"/>
          </p:cNvSpPr>
          <p:nvPr/>
        </p:nvSpPr>
        <p:spPr bwMode="auto">
          <a:xfrm>
            <a:off x="1284288" y="3321050"/>
            <a:ext cx="13763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Envia linha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ao servidor</a:t>
            </a:r>
            <a:endParaRPr lang="pt-BR"/>
          </a:p>
        </p:txBody>
      </p:sp>
      <p:sp>
        <p:nvSpPr>
          <p:cNvPr id="47112" name="Text Box 6"/>
          <p:cNvSpPr txBox="1">
            <a:spLocks noChangeArrowheads="1"/>
          </p:cNvSpPr>
          <p:nvPr/>
        </p:nvSpPr>
        <p:spPr bwMode="auto">
          <a:xfrm>
            <a:off x="1255713" y="4110038"/>
            <a:ext cx="13938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Lê linha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do servidor</a:t>
            </a:r>
            <a:endParaRPr lang="pt-BR"/>
          </a:p>
        </p:txBody>
      </p:sp>
      <p:sp>
        <p:nvSpPr>
          <p:cNvPr id="47113" name="Freeform 7"/>
          <p:cNvSpPr>
            <a:spLocks/>
          </p:cNvSpPr>
          <p:nvPr/>
        </p:nvSpPr>
        <p:spPr bwMode="auto">
          <a:xfrm>
            <a:off x="2466975" y="1919288"/>
            <a:ext cx="114300" cy="79057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7114" name="Line 8"/>
          <p:cNvSpPr>
            <a:spLocks noChangeShapeType="1"/>
          </p:cNvSpPr>
          <p:nvPr/>
        </p:nvSpPr>
        <p:spPr bwMode="auto">
          <a:xfrm flipV="1">
            <a:off x="2581275" y="2324100"/>
            <a:ext cx="3429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7115" name="Freeform 9"/>
          <p:cNvSpPr>
            <a:spLocks/>
          </p:cNvSpPr>
          <p:nvPr/>
        </p:nvSpPr>
        <p:spPr bwMode="auto">
          <a:xfrm>
            <a:off x="2505075" y="3357563"/>
            <a:ext cx="123825" cy="5857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7116" name="Line 10"/>
          <p:cNvSpPr>
            <a:spLocks noChangeShapeType="1"/>
          </p:cNvSpPr>
          <p:nvPr/>
        </p:nvSpPr>
        <p:spPr bwMode="auto">
          <a:xfrm flipV="1">
            <a:off x="2633663" y="3667125"/>
            <a:ext cx="309562" cy="158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7117" name="Freeform 11"/>
          <p:cNvSpPr>
            <a:spLocks/>
          </p:cNvSpPr>
          <p:nvPr/>
        </p:nvSpPr>
        <p:spPr bwMode="auto">
          <a:xfrm>
            <a:off x="2524125" y="4186238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7118" name="Line 12"/>
          <p:cNvSpPr>
            <a:spLocks noChangeShapeType="1"/>
          </p:cNvSpPr>
          <p:nvPr/>
        </p:nvSpPr>
        <p:spPr bwMode="auto">
          <a:xfrm flipV="1">
            <a:off x="2662238" y="4295775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5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8131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B3675B-5616-49F1-B5E7-34B6FAB2166B}" type="slidenum">
              <a:rPr lang="en-US" smtClean="0"/>
              <a:pPr/>
              <a:t>115</a:t>
            </a:fld>
            <a:endParaRPr lang="en-US" smtClean="0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servidor Java (TCP)</a:t>
            </a:r>
          </a:p>
        </p:txBody>
      </p:sp>
      <p:sp>
        <p:nvSpPr>
          <p:cNvPr id="48133" name="Rectangle 3"/>
          <p:cNvSpPr>
            <a:spLocks noChangeArrowheads="1"/>
          </p:cNvSpPr>
          <p:nvPr/>
        </p:nvSpPr>
        <p:spPr bwMode="auto">
          <a:xfrm>
            <a:off x="2565400" y="1235075"/>
            <a:ext cx="6370638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 b="1">
                <a:latin typeface="Arial" charset="0"/>
              </a:rPr>
              <a:t>import java.io.*; </a:t>
            </a:r>
          </a:p>
          <a:p>
            <a:pPr algn="l"/>
            <a:r>
              <a:rPr lang="en-US" sz="1600" b="1">
                <a:latin typeface="Arial" charset="0"/>
              </a:rPr>
              <a:t>import java.net.*; </a:t>
            </a:r>
          </a:p>
          <a:p>
            <a:pPr algn="l"/>
            <a:endParaRPr lang="en-US" sz="1600" b="1">
              <a:latin typeface="Arial" charset="0"/>
            </a:endParaRPr>
          </a:p>
          <a:p>
            <a:pPr algn="l"/>
            <a:r>
              <a:rPr lang="en-US" sz="1600" b="1">
                <a:latin typeface="Arial" charset="0"/>
              </a:rPr>
              <a:t>class servidorTCP { </a:t>
            </a:r>
          </a:p>
          <a:p>
            <a:pPr algn="l"/>
            <a:endParaRPr lang="en-US" sz="1600" b="1">
              <a:latin typeface="Arial" charset="0"/>
            </a:endParaRPr>
          </a:p>
          <a:p>
            <a:pPr algn="l"/>
            <a:r>
              <a:rPr lang="en-US" sz="1600" b="1">
                <a:latin typeface="Arial" charset="0"/>
              </a:rPr>
              <a:t>  public static void main(String argv[]) throws Exception </a:t>
            </a:r>
          </a:p>
          <a:p>
            <a:pPr algn="l"/>
            <a:r>
              <a:rPr lang="en-US" sz="1600" b="1">
                <a:latin typeface="Arial" charset="0"/>
              </a:rPr>
              <a:t>    { </a:t>
            </a:r>
          </a:p>
          <a:p>
            <a:pPr algn="l"/>
            <a:r>
              <a:rPr lang="en-US" sz="1600" b="1">
                <a:latin typeface="Arial" charset="0"/>
              </a:rPr>
              <a:t>      String fraseCliente; </a:t>
            </a:r>
          </a:p>
          <a:p>
            <a:pPr algn="l"/>
            <a:r>
              <a:rPr lang="en-US" sz="1600" b="1">
                <a:latin typeface="Arial" charset="0"/>
              </a:rPr>
              <a:t>      String FraseMaiusculas; </a:t>
            </a:r>
          </a:p>
          <a:p>
            <a:pPr algn="l"/>
            <a:endParaRPr lang="en-US" sz="1600" b="1">
              <a:latin typeface="Arial" charset="0"/>
            </a:endParaRPr>
          </a:p>
          <a:p>
            <a:pPr algn="l"/>
            <a:r>
              <a:rPr lang="en-US" sz="1600" b="1">
                <a:latin typeface="Arial" charset="0"/>
              </a:rPr>
              <a:t>      ServerSocket socketRecepcao = new ServerSocket(6789);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while(true) {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  Socket socketConexao = socketRecepcao.accept(); </a:t>
            </a:r>
          </a:p>
          <a:p>
            <a:pPr algn="l"/>
            <a:endParaRPr lang="en-US" sz="1600" b="1">
              <a:latin typeface="Arial" charset="0"/>
            </a:endParaRPr>
          </a:p>
          <a:p>
            <a:pPr algn="l"/>
            <a:r>
              <a:rPr lang="en-US" sz="1600" b="1">
                <a:latin typeface="Arial" charset="0"/>
              </a:rPr>
              <a:t>           BufferedReader doCliente = </a:t>
            </a:r>
          </a:p>
          <a:p>
            <a:pPr algn="l"/>
            <a:r>
              <a:rPr lang="en-US" sz="1600" b="1">
                <a:latin typeface="Arial" charset="0"/>
              </a:rPr>
              <a:t>              new BufferedReader(new</a:t>
            </a:r>
          </a:p>
          <a:p>
            <a:pPr algn="l"/>
            <a:r>
              <a:rPr lang="en-US" sz="1600" b="1">
                <a:latin typeface="Arial" charset="0"/>
              </a:rPr>
              <a:t>              InputStreamReader(socketConexao.getInputStream()));</a:t>
            </a:r>
            <a:r>
              <a:rPr lang="en-US" sz="1600">
                <a:latin typeface="Arial" charset="0"/>
              </a:rPr>
              <a:t> </a:t>
            </a:r>
          </a:p>
          <a:p>
            <a:pPr algn="l"/>
            <a:endParaRPr lang="en-US" sz="1600">
              <a:latin typeface="Arial" charset="0"/>
            </a:endParaRPr>
          </a:p>
          <a:p>
            <a:pPr algn="l"/>
            <a:r>
              <a:rPr lang="en-US" sz="1600">
                <a:latin typeface="Arial" charset="0"/>
              </a:rPr>
              <a:t>           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48134" name="Text Box 4"/>
          <p:cNvSpPr txBox="1">
            <a:spLocks noChangeArrowheads="1"/>
          </p:cNvSpPr>
          <p:nvPr/>
        </p:nvSpPr>
        <p:spPr bwMode="auto">
          <a:xfrm>
            <a:off x="679450" y="3249613"/>
            <a:ext cx="169386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socket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para recepção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na porta 6789</a:t>
            </a:r>
            <a:endParaRPr lang="pt-BR"/>
          </a:p>
        </p:txBody>
      </p:sp>
      <p:sp>
        <p:nvSpPr>
          <p:cNvPr id="48135" name="Text Box 5"/>
          <p:cNvSpPr txBox="1">
            <a:spLocks noChangeArrowheads="1"/>
          </p:cNvSpPr>
          <p:nvPr/>
        </p:nvSpPr>
        <p:spPr bwMode="auto">
          <a:xfrm>
            <a:off x="206375" y="4260850"/>
            <a:ext cx="22161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Aguarda, no socket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para recepção, o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contato do cliente</a:t>
            </a:r>
            <a:endParaRPr lang="pt-BR"/>
          </a:p>
        </p:txBody>
      </p:sp>
      <p:sp>
        <p:nvSpPr>
          <p:cNvPr id="48136" name="Text Box 6"/>
          <p:cNvSpPr txBox="1">
            <a:spLocks noChangeArrowheads="1"/>
          </p:cNvSpPr>
          <p:nvPr/>
        </p:nvSpPr>
        <p:spPr bwMode="auto">
          <a:xfrm>
            <a:off x="635000" y="5278438"/>
            <a:ext cx="17668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fluxo de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entrada, ligado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ao socket</a:t>
            </a:r>
            <a:endParaRPr lang="pt-BR"/>
          </a:p>
        </p:txBody>
      </p:sp>
      <p:sp>
        <p:nvSpPr>
          <p:cNvPr id="48137" name="Freeform 7"/>
          <p:cNvSpPr>
            <a:spLocks/>
          </p:cNvSpPr>
          <p:nvPr/>
        </p:nvSpPr>
        <p:spPr bwMode="auto">
          <a:xfrm>
            <a:off x="2247900" y="330993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8138" name="Line 8"/>
          <p:cNvSpPr>
            <a:spLocks noChangeShapeType="1"/>
          </p:cNvSpPr>
          <p:nvPr/>
        </p:nvSpPr>
        <p:spPr bwMode="auto">
          <a:xfrm>
            <a:off x="2419350" y="384333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8139" name="Freeform 9"/>
          <p:cNvSpPr>
            <a:spLocks/>
          </p:cNvSpPr>
          <p:nvPr/>
        </p:nvSpPr>
        <p:spPr bwMode="auto">
          <a:xfrm>
            <a:off x="2314575" y="4348163"/>
            <a:ext cx="123825" cy="7667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8140" name="Line 10"/>
          <p:cNvSpPr>
            <a:spLocks noChangeShapeType="1"/>
          </p:cNvSpPr>
          <p:nvPr/>
        </p:nvSpPr>
        <p:spPr bwMode="auto">
          <a:xfrm>
            <a:off x="2452688" y="4787900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8141" name="Freeform 11"/>
          <p:cNvSpPr>
            <a:spLocks/>
          </p:cNvSpPr>
          <p:nvPr/>
        </p:nvSpPr>
        <p:spPr bwMode="auto">
          <a:xfrm>
            <a:off x="2286000" y="5386388"/>
            <a:ext cx="152400" cy="7381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8142" name="Line 12"/>
          <p:cNvSpPr>
            <a:spLocks noChangeShapeType="1"/>
          </p:cNvSpPr>
          <p:nvPr/>
        </p:nvSpPr>
        <p:spPr bwMode="auto">
          <a:xfrm flipV="1">
            <a:off x="2443163" y="5581650"/>
            <a:ext cx="6477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9155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6BED69-0293-470C-8CC5-50CAE35E989B}" type="slidenum">
              <a:rPr lang="en-US" smtClean="0"/>
              <a:pPr/>
              <a:t>116</a:t>
            </a:fld>
            <a:endParaRPr lang="en-US" smtClean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servidor Java (TCP), cont</a:t>
            </a:r>
          </a:p>
        </p:txBody>
      </p:sp>
      <p:sp>
        <p:nvSpPr>
          <p:cNvPr id="49157" name="Rectangle 3"/>
          <p:cNvSpPr>
            <a:spLocks noChangeArrowheads="1"/>
          </p:cNvSpPr>
          <p:nvPr/>
        </p:nvSpPr>
        <p:spPr bwMode="auto">
          <a:xfrm>
            <a:off x="1851025" y="1569918"/>
            <a:ext cx="7255512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endParaRPr lang="en-US" sz="1600">
              <a:latin typeface="Arial" charset="0"/>
            </a:endParaRPr>
          </a:p>
          <a:p>
            <a:pPr algn="l"/>
            <a:endParaRPr lang="en-US" sz="1600">
              <a:latin typeface="Arial" charset="0"/>
            </a:endParaRPr>
          </a:p>
          <a:p>
            <a:pPr algn="l"/>
            <a:r>
              <a:rPr lang="en-US">
                <a:latin typeface="Arial" charset="0"/>
              </a:rPr>
              <a:t>           </a:t>
            </a:r>
            <a:r>
              <a:rPr lang="en-US" sz="1800" err="1">
                <a:latin typeface="Arial" charset="0"/>
              </a:rPr>
              <a:t>DataOutputStream</a:t>
            </a:r>
            <a:r>
              <a:rPr lang="en-US" sz="1800">
                <a:latin typeface="Arial" charset="0"/>
              </a:rPr>
              <a:t>  </a:t>
            </a:r>
            <a:r>
              <a:rPr lang="en-US" sz="1800" err="1">
                <a:latin typeface="Arial" charset="0"/>
              </a:rPr>
              <a:t>paraCliente</a:t>
            </a:r>
            <a:r>
              <a:rPr lang="en-US" sz="1800">
                <a:latin typeface="Arial" charset="0"/>
              </a:rPr>
              <a:t> = </a:t>
            </a:r>
          </a:p>
          <a:p>
            <a:pPr algn="l"/>
            <a:r>
              <a:rPr lang="en-US" sz="1800">
                <a:latin typeface="Arial" charset="0"/>
              </a:rPr>
              <a:t>             new </a:t>
            </a:r>
            <a:r>
              <a:rPr lang="en-US" sz="1800" err="1">
                <a:latin typeface="Arial" charset="0"/>
              </a:rPr>
              <a:t>DataOutputStream</a:t>
            </a:r>
            <a:r>
              <a:rPr lang="en-US" sz="1800">
                <a:latin typeface="Arial" charset="0"/>
              </a:rPr>
              <a:t>(</a:t>
            </a:r>
            <a:r>
              <a:rPr lang="en-US" sz="1800" err="1">
                <a:latin typeface="Arial" charset="0"/>
              </a:rPr>
              <a:t>socketConexão.getOutputStream</a:t>
            </a:r>
            <a:r>
              <a:rPr lang="en-US" sz="1800">
                <a:latin typeface="Arial" charset="0"/>
              </a:rPr>
              <a:t>())</a:t>
            </a:r>
            <a:r>
              <a:rPr lang="en-US" sz="1200">
                <a:latin typeface="Arial" charset="0"/>
              </a:rPr>
              <a:t>;</a:t>
            </a:r>
            <a:r>
              <a:rPr lang="en-US" sz="1800">
                <a:latin typeface="Arial" charset="0"/>
              </a:rPr>
              <a:t>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   </a:t>
            </a:r>
            <a:r>
              <a:rPr lang="en-US" sz="1800" err="1">
                <a:latin typeface="Arial" charset="0"/>
              </a:rPr>
              <a:t>fraseCliente</a:t>
            </a:r>
            <a:r>
              <a:rPr lang="en-US" sz="1800">
                <a:latin typeface="Arial" charset="0"/>
              </a:rPr>
              <a:t>= </a:t>
            </a:r>
            <a:r>
              <a:rPr lang="en-US" sz="1800" err="1">
                <a:latin typeface="Arial" charset="0"/>
              </a:rPr>
              <a:t>doCliente.readLine</a:t>
            </a:r>
            <a:r>
              <a:rPr lang="en-US" sz="1800">
                <a:latin typeface="Arial" charset="0"/>
              </a:rPr>
              <a:t>();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   </a:t>
            </a:r>
            <a:r>
              <a:rPr lang="en-US" sz="1800" err="1">
                <a:latin typeface="Arial" charset="0"/>
              </a:rPr>
              <a:t>fraseEmMaiusculas</a:t>
            </a:r>
            <a:r>
              <a:rPr lang="en-US" sz="1800">
                <a:latin typeface="Arial" charset="0"/>
              </a:rPr>
              <a:t>= </a:t>
            </a:r>
            <a:r>
              <a:rPr lang="en-US" sz="1800" err="1">
                <a:latin typeface="Arial" charset="0"/>
              </a:rPr>
              <a:t>fraseCliente.toUpperCase</a:t>
            </a:r>
            <a:r>
              <a:rPr lang="en-US" sz="1800">
                <a:latin typeface="Arial" charset="0"/>
              </a:rPr>
              <a:t>() + '\n'; </a:t>
            </a:r>
          </a:p>
          <a:p>
            <a:pPr algn="l"/>
            <a:endParaRPr lang="en-US" sz="1800">
              <a:latin typeface="Arial" charset="0"/>
            </a:endParaRPr>
          </a:p>
          <a:p>
            <a:pPr algn="l"/>
            <a:r>
              <a:rPr lang="en-US" sz="1800">
                <a:latin typeface="Arial" charset="0"/>
              </a:rPr>
              <a:t>           </a:t>
            </a:r>
            <a:r>
              <a:rPr lang="en-US" sz="1800" err="1">
                <a:latin typeface="Arial" charset="0"/>
              </a:rPr>
              <a:t>paraCliente.writeBytes</a:t>
            </a:r>
            <a:r>
              <a:rPr lang="en-US" sz="1800">
                <a:latin typeface="Arial" charset="0"/>
              </a:rPr>
              <a:t>(</a:t>
            </a:r>
            <a:r>
              <a:rPr lang="en-US" sz="1800" err="1">
                <a:latin typeface="Arial" charset="0"/>
              </a:rPr>
              <a:t>fraseEmMaiusculas</a:t>
            </a:r>
            <a:r>
              <a:rPr lang="en-US" sz="1800">
                <a:latin typeface="Arial" charset="0"/>
              </a:rPr>
              <a:t>); </a:t>
            </a:r>
          </a:p>
          <a:p>
            <a:pPr algn="l"/>
            <a:r>
              <a:rPr lang="en-US" sz="1800">
                <a:latin typeface="Arial" charset="0"/>
              </a:rPr>
              <a:t>        } </a:t>
            </a:r>
          </a:p>
          <a:p>
            <a:pPr algn="l"/>
            <a:r>
              <a:rPr lang="en-US" sz="1800">
                <a:latin typeface="Arial" charset="0"/>
              </a:rPr>
              <a:t>    } </a:t>
            </a:r>
          </a:p>
          <a:p>
            <a:pPr algn="l"/>
            <a:r>
              <a:rPr lang="en-US" sz="1800">
                <a:latin typeface="Arial" charset="0"/>
              </a:rPr>
              <a:t>}</a:t>
            </a:r>
            <a:r>
              <a:rPr lang="en-US" sz="1800"/>
              <a:t> </a:t>
            </a:r>
          </a:p>
          <a:p>
            <a:pPr algn="l"/>
            <a:r>
              <a:rPr 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49158" name="Text Box 4"/>
          <p:cNvSpPr txBox="1">
            <a:spLocks noChangeArrowheads="1"/>
          </p:cNvSpPr>
          <p:nvPr/>
        </p:nvSpPr>
        <p:spPr bwMode="auto">
          <a:xfrm>
            <a:off x="1006475" y="2759075"/>
            <a:ext cx="12144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Lê linha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do socket</a:t>
            </a:r>
            <a:endParaRPr lang="pt-BR"/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127000" y="1735138"/>
            <a:ext cx="2093913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fluxo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de saída, ligado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ao socket</a:t>
            </a:r>
            <a:endParaRPr lang="pt-BR"/>
          </a:p>
        </p:txBody>
      </p:sp>
      <p:sp>
        <p:nvSpPr>
          <p:cNvPr id="49160" name="Freeform 7"/>
          <p:cNvSpPr>
            <a:spLocks/>
          </p:cNvSpPr>
          <p:nvPr/>
        </p:nvSpPr>
        <p:spPr bwMode="auto">
          <a:xfrm>
            <a:off x="2028825" y="2814638"/>
            <a:ext cx="161925" cy="5334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1" name="Line 8"/>
          <p:cNvSpPr>
            <a:spLocks noChangeShapeType="1"/>
          </p:cNvSpPr>
          <p:nvPr/>
        </p:nvSpPr>
        <p:spPr bwMode="auto">
          <a:xfrm flipV="1">
            <a:off x="2209800" y="3114675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2" name="Freeform 11"/>
          <p:cNvSpPr>
            <a:spLocks/>
          </p:cNvSpPr>
          <p:nvPr/>
        </p:nvSpPr>
        <p:spPr bwMode="auto">
          <a:xfrm>
            <a:off x="2057400" y="1795463"/>
            <a:ext cx="133350" cy="8143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3" name="Line 12"/>
          <p:cNvSpPr>
            <a:spLocks noChangeShapeType="1"/>
          </p:cNvSpPr>
          <p:nvPr/>
        </p:nvSpPr>
        <p:spPr bwMode="auto">
          <a:xfrm flipV="1">
            <a:off x="2214563" y="2486025"/>
            <a:ext cx="2857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4" name="Text Box 13"/>
          <p:cNvSpPr txBox="1">
            <a:spLocks noChangeArrowheads="1"/>
          </p:cNvSpPr>
          <p:nvPr/>
        </p:nvSpPr>
        <p:spPr bwMode="auto">
          <a:xfrm>
            <a:off x="584200" y="3902075"/>
            <a:ext cx="15890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Escreve linha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ao socket</a:t>
            </a:r>
            <a:endParaRPr lang="pt-BR"/>
          </a:p>
        </p:txBody>
      </p:sp>
      <p:sp>
        <p:nvSpPr>
          <p:cNvPr id="49165" name="Freeform 14"/>
          <p:cNvSpPr>
            <a:spLocks/>
          </p:cNvSpPr>
          <p:nvPr/>
        </p:nvSpPr>
        <p:spPr bwMode="auto">
          <a:xfrm>
            <a:off x="2009775" y="3957638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6" name="Line 15"/>
          <p:cNvSpPr>
            <a:spLocks noChangeShapeType="1"/>
          </p:cNvSpPr>
          <p:nvPr/>
        </p:nvSpPr>
        <p:spPr bwMode="auto">
          <a:xfrm flipV="1">
            <a:off x="2190750" y="4219575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7" name="Text Box 16"/>
          <p:cNvSpPr txBox="1">
            <a:spLocks noChangeArrowheads="1"/>
          </p:cNvSpPr>
          <p:nvPr/>
        </p:nvSpPr>
        <p:spPr bwMode="auto">
          <a:xfrm>
            <a:off x="3209925" y="4889500"/>
            <a:ext cx="28035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pt-BR">
                <a:solidFill>
                  <a:schemeClr val="accent2"/>
                </a:solidFill>
              </a:rPr>
              <a:t>Final do laço while,</a:t>
            </a:r>
          </a:p>
          <a:p>
            <a:pPr algn="l"/>
            <a:r>
              <a:rPr lang="pt-BR">
                <a:solidFill>
                  <a:schemeClr val="accent2"/>
                </a:solidFill>
              </a:rPr>
              <a:t>volta ao início e aguarda</a:t>
            </a:r>
          </a:p>
          <a:p>
            <a:pPr algn="l"/>
            <a:r>
              <a:rPr lang="pt-BR">
                <a:solidFill>
                  <a:schemeClr val="accent2"/>
                </a:solidFill>
              </a:rPr>
              <a:t>conexão de outro cliente</a:t>
            </a:r>
            <a:endParaRPr lang="pt-BR"/>
          </a:p>
        </p:txBody>
      </p:sp>
      <p:sp>
        <p:nvSpPr>
          <p:cNvPr id="49168" name="Freeform 17"/>
          <p:cNvSpPr>
            <a:spLocks/>
          </p:cNvSpPr>
          <p:nvPr/>
        </p:nvSpPr>
        <p:spPr bwMode="auto">
          <a:xfrm rot="10784139">
            <a:off x="3190875" y="4879975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49169" name="Line 18"/>
          <p:cNvSpPr>
            <a:spLocks noChangeShapeType="1"/>
          </p:cNvSpPr>
          <p:nvPr/>
        </p:nvSpPr>
        <p:spPr bwMode="auto">
          <a:xfrm flipH="1" flipV="1">
            <a:off x="2543175" y="4552950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39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</a:t>
            </a:r>
            <a:r>
              <a:rPr lang="pt-BR" smtClean="0"/>
              <a:t>cliente Python (TCP</a:t>
            </a:r>
            <a:r>
              <a:rPr lang="pt-BR"/>
              <a:t>)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705100" y="1651000"/>
            <a:ext cx="5894388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pt-BR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serverName</a:t>
            </a:r>
            <a:r>
              <a:rPr lang="en-US" altLang="pt-BR"/>
              <a:t> = </a:t>
            </a:r>
            <a:r>
              <a:rPr lang="en-US" altLang="en-US"/>
              <a:t>’</a:t>
            </a:r>
            <a:r>
              <a:rPr lang="en-US" altLang="ja-JP" err="1"/>
              <a:t>servername</a:t>
            </a:r>
            <a:r>
              <a:rPr lang="en-US" altLang="en-US"/>
              <a:t>’</a:t>
            </a:r>
            <a:endParaRPr lang="en-US" altLang="ja-JP"/>
          </a:p>
          <a:p>
            <a:pPr>
              <a:lnSpc>
                <a:spcPts val="2800"/>
              </a:lnSpc>
            </a:pPr>
            <a:r>
              <a:rPr lang="en-US" altLang="pt-BR" err="1"/>
              <a:t>serverPort</a:t>
            </a:r>
            <a:r>
              <a:rPr lang="en-US" altLang="pt-BR"/>
              <a:t> = 12000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clientSocket</a:t>
            </a:r>
            <a:r>
              <a:rPr lang="en-US" altLang="pt-BR"/>
              <a:t> = socket(AF_INET, SOCK_STREAM)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clientSocket.connect</a:t>
            </a:r>
            <a:r>
              <a:rPr lang="en-US" altLang="pt-BR"/>
              <a:t>((</a:t>
            </a:r>
            <a:r>
              <a:rPr lang="en-US" altLang="pt-BR" err="1"/>
              <a:t>serverName,serverPort</a:t>
            </a:r>
            <a:r>
              <a:rPr lang="en-US" altLang="pt-BR"/>
              <a:t>))</a:t>
            </a:r>
          </a:p>
          <a:p>
            <a:pPr>
              <a:lnSpc>
                <a:spcPts val="2800"/>
              </a:lnSpc>
            </a:pPr>
            <a:r>
              <a:rPr lang="en-US" altLang="pt-BR"/>
              <a:t>sentence = </a:t>
            </a:r>
            <a:r>
              <a:rPr lang="en-US" altLang="pt-BR" err="1"/>
              <a:t>raw_input</a:t>
            </a:r>
            <a:r>
              <a:rPr lang="en-US" altLang="pt-BR"/>
              <a:t>(</a:t>
            </a:r>
            <a:r>
              <a:rPr lang="en-US" altLang="en-US"/>
              <a:t>‘</a:t>
            </a:r>
            <a:r>
              <a:rPr lang="en-US" altLang="pt-BR"/>
              <a:t>Input lowercase sentence:</a:t>
            </a:r>
            <a:r>
              <a:rPr lang="en-US" altLang="en-US"/>
              <a:t>’</a:t>
            </a:r>
            <a:r>
              <a:rPr lang="en-US" altLang="pt-BR"/>
              <a:t>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clientSocket.send</a:t>
            </a:r>
            <a:r>
              <a:rPr lang="en-US" altLang="pt-BR"/>
              <a:t>(sentence)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modifiedSentence</a:t>
            </a:r>
            <a:r>
              <a:rPr lang="en-US" altLang="pt-BR"/>
              <a:t> = </a:t>
            </a:r>
            <a:r>
              <a:rPr lang="en-US" altLang="pt-BR" err="1"/>
              <a:t>clientSocket.recv</a:t>
            </a:r>
            <a:r>
              <a:rPr lang="en-US" altLang="pt-BR"/>
              <a:t>(1024)</a:t>
            </a:r>
          </a:p>
          <a:p>
            <a:pPr>
              <a:lnSpc>
                <a:spcPts val="2800"/>
              </a:lnSpc>
            </a:pPr>
            <a:r>
              <a:rPr lang="en-US" altLang="pt-BR"/>
              <a:t>print </a:t>
            </a:r>
            <a:r>
              <a:rPr lang="en-US" altLang="en-US"/>
              <a:t>‘</a:t>
            </a:r>
            <a:r>
              <a:rPr lang="en-US" altLang="pt-BR"/>
              <a:t>From Server:</a:t>
            </a:r>
            <a:r>
              <a:rPr lang="en-US" altLang="en-US"/>
              <a:t>’</a:t>
            </a:r>
            <a:r>
              <a:rPr lang="en-US" altLang="pt-BR"/>
              <a:t>, </a:t>
            </a:r>
            <a:r>
              <a:rPr lang="en-US" altLang="pt-BR" err="1"/>
              <a:t>modifiedSentence</a:t>
            </a:r>
            <a:endParaRPr lang="en-US" altLang="pt-BR"/>
          </a:p>
          <a:p>
            <a:pPr>
              <a:lnSpc>
                <a:spcPts val="2800"/>
              </a:lnSpc>
            </a:pPr>
            <a:r>
              <a:rPr lang="en-US" altLang="pt-BR" err="1"/>
              <a:t>clientSocket.close</a:t>
            </a:r>
            <a:r>
              <a:rPr lang="en-US" altLang="pt-BR"/>
              <a:t>()</a:t>
            </a:r>
          </a:p>
        </p:txBody>
      </p: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0" y="2670181"/>
            <a:ext cx="2778125" cy="738664"/>
            <a:chOff x="-811" y="2671324"/>
            <a:chExt cx="2778483" cy="737739"/>
          </a:xfrm>
        </p:grpSpPr>
        <p:sp>
          <p:nvSpPr>
            <p:cNvPr id="7" name="TextBox 31"/>
            <p:cNvSpPr txBox="1">
              <a:spLocks noChangeArrowheads="1"/>
            </p:cNvSpPr>
            <p:nvPr/>
          </p:nvSpPr>
          <p:spPr bwMode="auto">
            <a:xfrm>
              <a:off x="-811" y="2671324"/>
              <a:ext cx="2271818" cy="737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cria socket TCP socket para o servidor, porta remota 12000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8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5198012" y="3029246"/>
            <a:ext cx="2759600" cy="508000"/>
          </a:xfrm>
          <a:prstGeom prst="ellips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pt-BR" altLang="pt-BR" sz="2400">
              <a:latin typeface="Comic Sans MS" pitchFamily="66" charset="0"/>
            </a:endParaRPr>
          </a:p>
        </p:txBody>
      </p:sp>
      <p:grpSp>
        <p:nvGrpSpPr>
          <p:cNvPr id="10" name="Group 47"/>
          <p:cNvGrpSpPr>
            <a:grpSpLocks/>
          </p:cNvGrpSpPr>
          <p:nvPr/>
        </p:nvGrpSpPr>
        <p:grpSpPr bwMode="auto">
          <a:xfrm>
            <a:off x="0" y="4157660"/>
            <a:ext cx="2794000" cy="738664"/>
            <a:chOff x="-17288" y="2918148"/>
            <a:chExt cx="2794960" cy="736819"/>
          </a:xfrm>
        </p:grpSpPr>
        <p:sp>
          <p:nvSpPr>
            <p:cNvPr id="11" name="TextBox 31"/>
            <p:cNvSpPr txBox="1">
              <a:spLocks noChangeArrowheads="1"/>
            </p:cNvSpPr>
            <p:nvPr/>
          </p:nvSpPr>
          <p:spPr bwMode="auto">
            <a:xfrm>
              <a:off x="-17288" y="2918148"/>
              <a:ext cx="2271818" cy="736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não há necessidade de especificar nem o nome do servidor nem a porta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12" name="Straight Connector 32"/>
            <p:cNvCxnSpPr>
              <a:cxnSpLocks noChangeShapeType="1"/>
            </p:cNvCxnSpPr>
            <p:nvPr/>
          </p:nvCxnSpPr>
          <p:spPr bwMode="auto">
            <a:xfrm>
              <a:off x="2050143" y="31659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228600" y="1655788"/>
            <a:ext cx="2454518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1600"/>
              </a:lnSpc>
            </a:pPr>
            <a:r>
              <a:rPr lang="pt-BR" altLang="pt-BR" sz="1400" smtClean="0">
                <a:solidFill>
                  <a:srgbClr val="000099"/>
                </a:solidFill>
              </a:rPr>
              <a:t>inclui a biblioteca de sockets</a:t>
            </a:r>
          </a:p>
          <a:p>
            <a:pPr>
              <a:lnSpc>
                <a:spcPts val="1600"/>
              </a:lnSpc>
            </a:pPr>
            <a:r>
              <a:rPr lang="pt-BR" altLang="pt-BR" sz="1400" smtClean="0">
                <a:solidFill>
                  <a:srgbClr val="000099"/>
                </a:solidFill>
              </a:rPr>
              <a:t>do Python</a:t>
            </a:r>
          </a:p>
        </p:txBody>
      </p:sp>
      <p:cxnSp>
        <p:nvCxnSpPr>
          <p:cNvPr id="14" name="Straight Connector 10"/>
          <p:cNvCxnSpPr>
            <a:cxnSpLocks noChangeShapeType="1"/>
          </p:cNvCxnSpPr>
          <p:nvPr/>
        </p:nvCxnSpPr>
        <p:spPr bwMode="auto">
          <a:xfrm flipV="1">
            <a:off x="952433" y="1930362"/>
            <a:ext cx="1727267" cy="8118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380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Exemplo: </a:t>
            </a:r>
            <a:r>
              <a:rPr lang="pt-BR" smtClean="0"/>
              <a:t>servidor Python (TCP</a:t>
            </a:r>
            <a:r>
              <a:rPr lang="pt-BR"/>
              <a:t>)</a:t>
            </a: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2717800" y="1763544"/>
            <a:ext cx="5997575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pt-BR"/>
              <a:t> from socket import *</a:t>
            </a:r>
          </a:p>
          <a:p>
            <a:r>
              <a:rPr lang="en-US" altLang="pt-BR" err="1"/>
              <a:t>serverPort</a:t>
            </a:r>
            <a:r>
              <a:rPr lang="en-US" altLang="pt-BR"/>
              <a:t> = 12000</a:t>
            </a:r>
          </a:p>
          <a:p>
            <a:r>
              <a:rPr lang="en-US" altLang="pt-BR" err="1"/>
              <a:t>serverSocket</a:t>
            </a:r>
            <a:r>
              <a:rPr lang="en-US" altLang="pt-BR"/>
              <a:t> = socket(AF_INET,SOCK_STREAM)</a:t>
            </a:r>
          </a:p>
          <a:p>
            <a:r>
              <a:rPr lang="en-US" altLang="pt-BR" err="1"/>
              <a:t>serverSocket.bind</a:t>
            </a:r>
            <a:r>
              <a:rPr lang="en-US" altLang="pt-BR"/>
              <a:t>((</a:t>
            </a:r>
            <a:r>
              <a:rPr lang="en-US" altLang="en-US"/>
              <a:t>‘’</a:t>
            </a:r>
            <a:r>
              <a:rPr lang="en-US" altLang="pt-BR"/>
              <a:t>,</a:t>
            </a:r>
            <a:r>
              <a:rPr lang="en-US" altLang="pt-BR" err="1"/>
              <a:t>serverPort</a:t>
            </a:r>
            <a:r>
              <a:rPr lang="en-US" altLang="pt-BR"/>
              <a:t>))</a:t>
            </a:r>
          </a:p>
          <a:p>
            <a:r>
              <a:rPr lang="en-US" altLang="pt-BR" err="1"/>
              <a:t>serverSocket.listen</a:t>
            </a:r>
            <a:r>
              <a:rPr lang="en-US" altLang="pt-BR"/>
              <a:t>(1)</a:t>
            </a:r>
          </a:p>
          <a:p>
            <a:r>
              <a:rPr lang="en-US" altLang="pt-BR"/>
              <a:t>print </a:t>
            </a:r>
            <a:r>
              <a:rPr lang="en-US" altLang="en-US"/>
              <a:t>‘</a:t>
            </a:r>
            <a:r>
              <a:rPr lang="en-US" altLang="pt-BR"/>
              <a:t>The server is ready to receive</a:t>
            </a:r>
            <a:r>
              <a:rPr lang="en-US" altLang="en-US"/>
              <a:t>’</a:t>
            </a:r>
            <a:endParaRPr lang="en-US" altLang="pt-BR"/>
          </a:p>
          <a:p>
            <a:r>
              <a:rPr lang="en-US" altLang="pt-BR"/>
              <a:t>while 1:</a:t>
            </a:r>
          </a:p>
          <a:p>
            <a:r>
              <a:rPr lang="en-US" altLang="pt-BR"/>
              <a:t>     </a:t>
            </a:r>
            <a:r>
              <a:rPr lang="en-US" altLang="pt-BR" err="1"/>
              <a:t>connectionSocket</a:t>
            </a:r>
            <a:r>
              <a:rPr lang="en-US" altLang="pt-BR"/>
              <a:t>, </a:t>
            </a:r>
            <a:r>
              <a:rPr lang="en-US" altLang="pt-BR" err="1"/>
              <a:t>addr</a:t>
            </a:r>
            <a:r>
              <a:rPr lang="en-US" altLang="pt-BR"/>
              <a:t> = </a:t>
            </a:r>
            <a:r>
              <a:rPr lang="en-US" altLang="pt-BR" err="1"/>
              <a:t>serverSocket.accept</a:t>
            </a:r>
            <a:r>
              <a:rPr lang="en-US" altLang="pt-BR"/>
              <a:t>()</a:t>
            </a:r>
          </a:p>
          <a:p>
            <a:r>
              <a:rPr lang="en-US" altLang="pt-BR"/>
              <a:t>     </a:t>
            </a:r>
          </a:p>
          <a:p>
            <a:r>
              <a:rPr lang="en-US" altLang="pt-BR"/>
              <a:t>     sentence = </a:t>
            </a:r>
            <a:r>
              <a:rPr lang="en-US" altLang="pt-BR" err="1"/>
              <a:t>connectionSocket.recv</a:t>
            </a:r>
            <a:r>
              <a:rPr lang="en-US" altLang="pt-BR"/>
              <a:t>(1024)</a:t>
            </a:r>
          </a:p>
          <a:p>
            <a:r>
              <a:rPr lang="en-US" altLang="pt-BR"/>
              <a:t>     </a:t>
            </a:r>
            <a:r>
              <a:rPr lang="en-US" altLang="pt-BR" err="1"/>
              <a:t>capitalizedSentence</a:t>
            </a:r>
            <a:r>
              <a:rPr lang="en-US" altLang="pt-BR"/>
              <a:t> = </a:t>
            </a:r>
            <a:r>
              <a:rPr lang="en-US" altLang="pt-BR" err="1"/>
              <a:t>sentence.upper</a:t>
            </a:r>
            <a:r>
              <a:rPr lang="en-US" altLang="pt-BR"/>
              <a:t>()</a:t>
            </a:r>
          </a:p>
          <a:p>
            <a:r>
              <a:rPr lang="en-US" altLang="pt-BR"/>
              <a:t>     </a:t>
            </a:r>
            <a:r>
              <a:rPr lang="en-US" altLang="pt-BR" err="1"/>
              <a:t>connectionSocket.send</a:t>
            </a:r>
            <a:r>
              <a:rPr lang="en-US" altLang="pt-BR"/>
              <a:t>(</a:t>
            </a:r>
            <a:r>
              <a:rPr lang="en-US" altLang="pt-BR" err="1"/>
              <a:t>capitalizedSentence</a:t>
            </a:r>
            <a:r>
              <a:rPr lang="en-US" altLang="pt-BR"/>
              <a:t>)</a:t>
            </a:r>
          </a:p>
          <a:p>
            <a:r>
              <a:rPr lang="en-US" altLang="pt-BR"/>
              <a:t>     </a:t>
            </a:r>
            <a:r>
              <a:rPr lang="en-US" altLang="pt-BR" err="1"/>
              <a:t>connectionSocket.close</a:t>
            </a:r>
            <a:r>
              <a:rPr lang="en-US" altLang="pt-BR"/>
              <a:t>()</a:t>
            </a:r>
            <a:endParaRPr lang="en-US" altLang="pt-BR" sz="1800"/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94018" y="2173288"/>
            <a:ext cx="2424698" cy="738664"/>
            <a:chOff x="693232" y="2173972"/>
            <a:chExt cx="2424729" cy="738106"/>
          </a:xfrm>
        </p:grpSpPr>
        <p:sp>
          <p:nvSpPr>
            <p:cNvPr id="15" name="TextBox 31"/>
            <p:cNvSpPr txBox="1">
              <a:spLocks noChangeArrowheads="1"/>
            </p:cNvSpPr>
            <p:nvPr/>
          </p:nvSpPr>
          <p:spPr bwMode="auto">
            <a:xfrm>
              <a:off x="693232" y="2173972"/>
              <a:ext cx="2424729" cy="738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cria socket TCP de recepção</a:t>
              </a:r>
            </a:p>
            <a:p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16" name="Straight Connector 32"/>
            <p:cNvCxnSpPr>
              <a:cxnSpLocks noChangeShapeType="1"/>
            </p:cNvCxnSpPr>
            <p:nvPr/>
          </p:nvCxnSpPr>
          <p:spPr bwMode="auto">
            <a:xfrm>
              <a:off x="1695045" y="2596011"/>
              <a:ext cx="930227" cy="113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131763" y="2931377"/>
            <a:ext cx="2540000" cy="523220"/>
            <a:chOff x="169076" y="2779437"/>
            <a:chExt cx="2541127" cy="522566"/>
          </a:xfrm>
        </p:grpSpPr>
        <p:sp>
          <p:nvSpPr>
            <p:cNvPr id="18" name="TextBox 26"/>
            <p:cNvSpPr txBox="1">
              <a:spLocks noChangeArrowheads="1"/>
            </p:cNvSpPr>
            <p:nvPr/>
          </p:nvSpPr>
          <p:spPr bwMode="auto">
            <a:xfrm>
              <a:off x="169076" y="2779437"/>
              <a:ext cx="2271818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servidor inicia a escuta por solicitações TCP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19" name="Straight Connector 30"/>
            <p:cNvCxnSpPr>
              <a:cxnSpLocks noChangeShapeType="1"/>
            </p:cNvCxnSpPr>
            <p:nvPr/>
          </p:nvCxnSpPr>
          <p:spPr bwMode="auto">
            <a:xfrm>
              <a:off x="1982674" y="3063729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Group 15"/>
          <p:cNvGrpSpPr>
            <a:grpSpLocks/>
          </p:cNvGrpSpPr>
          <p:nvPr/>
        </p:nvGrpSpPr>
        <p:grpSpPr bwMode="auto">
          <a:xfrm>
            <a:off x="528638" y="3577194"/>
            <a:ext cx="2155825" cy="298450"/>
            <a:chOff x="553383" y="3474473"/>
            <a:chExt cx="2157273" cy="299227"/>
          </a:xfrm>
        </p:grpSpPr>
        <p:sp>
          <p:nvSpPr>
            <p:cNvPr id="21" name="TextBox 34"/>
            <p:cNvSpPr txBox="1">
              <a:spLocks noChangeArrowheads="1"/>
            </p:cNvSpPr>
            <p:nvPr/>
          </p:nvSpPr>
          <p:spPr bwMode="auto">
            <a:xfrm>
              <a:off x="553383" y="3474473"/>
              <a:ext cx="1194763" cy="29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pt-BR" altLang="pt-BR" sz="1400" smtClean="0">
                  <a:solidFill>
                    <a:srgbClr val="000099"/>
                  </a:solidFill>
                </a:rPr>
                <a:t>loop infinito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2" name="Straight Connector 35"/>
            <p:cNvCxnSpPr>
              <a:cxnSpLocks noChangeShapeType="1"/>
            </p:cNvCxnSpPr>
            <p:nvPr/>
          </p:nvCxnSpPr>
          <p:spPr bwMode="auto">
            <a:xfrm flipV="1">
              <a:off x="1266031" y="3725013"/>
              <a:ext cx="1444625" cy="39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Group 17"/>
          <p:cNvGrpSpPr>
            <a:grpSpLocks/>
          </p:cNvGrpSpPr>
          <p:nvPr/>
        </p:nvGrpSpPr>
        <p:grpSpPr bwMode="auto">
          <a:xfrm>
            <a:off x="198438" y="3902379"/>
            <a:ext cx="2813050" cy="707886"/>
            <a:chOff x="380319" y="3691594"/>
            <a:chExt cx="2392469" cy="708085"/>
          </a:xfrm>
        </p:grpSpPr>
        <p:sp>
          <p:nvSpPr>
            <p:cNvPr id="24" name="TextBox 36"/>
            <p:cNvSpPr txBox="1">
              <a:spLocks noChangeArrowheads="1"/>
            </p:cNvSpPr>
            <p:nvPr/>
          </p:nvSpPr>
          <p:spPr bwMode="auto">
            <a:xfrm>
              <a:off x="380319" y="3691594"/>
              <a:ext cx="2184910" cy="70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pt-BR" altLang="pt-BR" sz="1400" smtClean="0">
                  <a:solidFill>
                    <a:srgbClr val="000099"/>
                  </a:solidFill>
                </a:rPr>
                <a:t>servidor espera no </a:t>
              </a:r>
              <a:r>
                <a:rPr lang="pt-BR" altLang="pt-BR" sz="1400" err="1" smtClean="0">
                  <a:solidFill>
                    <a:srgbClr val="000099"/>
                  </a:solidFill>
                </a:rPr>
                <a:t>accept</a:t>
              </a:r>
              <a:r>
                <a:rPr lang="pt-BR" altLang="pt-BR" sz="1400" smtClean="0">
                  <a:solidFill>
                    <a:srgbClr val="000099"/>
                  </a:solidFill>
                </a:rPr>
                <a:t>()</a:t>
              </a:r>
            </a:p>
            <a:p>
              <a:pPr>
                <a:lnSpc>
                  <a:spcPts val="1600"/>
                </a:lnSpc>
              </a:pPr>
              <a:r>
                <a:rPr lang="pt-BR" altLang="pt-BR" sz="1400" smtClean="0">
                  <a:solidFill>
                    <a:srgbClr val="000099"/>
                  </a:solidFill>
                </a:rPr>
                <a:t>por solicitações, um novo socket é criado no retorno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5" name="Straight Connector 39"/>
            <p:cNvCxnSpPr>
              <a:cxnSpLocks noChangeShapeType="1"/>
            </p:cNvCxnSpPr>
            <p:nvPr/>
          </p:nvCxnSpPr>
          <p:spPr bwMode="auto">
            <a:xfrm flipV="1">
              <a:off x="2231565" y="3955404"/>
              <a:ext cx="541223" cy="58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" name="Group 18"/>
          <p:cNvGrpSpPr>
            <a:grpSpLocks/>
          </p:cNvGrpSpPr>
          <p:nvPr/>
        </p:nvGrpSpPr>
        <p:grpSpPr bwMode="auto">
          <a:xfrm>
            <a:off x="258763" y="4650442"/>
            <a:ext cx="2860675" cy="738664"/>
            <a:chOff x="316741" y="4162176"/>
            <a:chExt cx="2859521" cy="739055"/>
          </a:xfrm>
        </p:grpSpPr>
        <p:sp>
          <p:nvSpPr>
            <p:cNvPr id="27" name="TextBox 61"/>
            <p:cNvSpPr txBox="1">
              <a:spLocks noChangeArrowheads="1"/>
            </p:cNvSpPr>
            <p:nvPr/>
          </p:nvSpPr>
          <p:spPr bwMode="auto">
            <a:xfrm>
              <a:off x="316741" y="4162176"/>
              <a:ext cx="2349500" cy="73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lê bytes do socket (mas não precisa ler endereço como no UDP)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8" name="Straight Connector 62"/>
            <p:cNvCxnSpPr>
              <a:cxnSpLocks noChangeShapeType="1"/>
            </p:cNvCxnSpPr>
            <p:nvPr/>
          </p:nvCxnSpPr>
          <p:spPr bwMode="auto">
            <a:xfrm>
              <a:off x="1875609" y="4231841"/>
              <a:ext cx="1300653" cy="49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127000" y="5478092"/>
            <a:ext cx="2878138" cy="738664"/>
            <a:chOff x="162014" y="4405076"/>
            <a:chExt cx="2878315" cy="739140"/>
          </a:xfrm>
        </p:grpSpPr>
        <p:sp>
          <p:nvSpPr>
            <p:cNvPr id="30" name="TextBox 29"/>
            <p:cNvSpPr txBox="1">
              <a:spLocks noChangeArrowheads="1"/>
            </p:cNvSpPr>
            <p:nvPr/>
          </p:nvSpPr>
          <p:spPr bwMode="auto">
            <a:xfrm>
              <a:off x="162014" y="4405076"/>
              <a:ext cx="2349500" cy="73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 smtClean="0">
                  <a:solidFill>
                    <a:srgbClr val="000099"/>
                  </a:solidFill>
                </a:rPr>
                <a:t>fecha conexão para este cliente (mas </a:t>
              </a:r>
              <a:r>
                <a:rPr lang="pt-BR" altLang="pt-BR" sz="1400" i="1" smtClean="0">
                  <a:solidFill>
                    <a:srgbClr val="000099"/>
                  </a:solidFill>
                </a:rPr>
                <a:t>não</a:t>
              </a:r>
              <a:r>
                <a:rPr lang="pt-BR" altLang="pt-BR" sz="1400" smtClean="0">
                  <a:solidFill>
                    <a:srgbClr val="000099"/>
                  </a:solidFill>
                </a:rPr>
                <a:t> o socket de recepção)</a:t>
              </a:r>
              <a:endParaRPr lang="pt-BR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31" name="Straight Connector 33"/>
            <p:cNvCxnSpPr>
              <a:cxnSpLocks noChangeShapeType="1"/>
            </p:cNvCxnSpPr>
            <p:nvPr/>
          </p:nvCxnSpPr>
          <p:spPr bwMode="auto">
            <a:xfrm>
              <a:off x="2184198" y="4562174"/>
              <a:ext cx="856131" cy="22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7879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119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2.8 Programação de </a:t>
            </a:r>
            <a:r>
              <a:rPr lang="pt-BR" sz="2400" i="1" err="1" smtClean="0">
                <a:solidFill>
                  <a:srgbClr val="FF0000"/>
                </a:solidFill>
              </a:rPr>
              <a:t>sockets</a:t>
            </a:r>
            <a:r>
              <a:rPr lang="pt-BR" sz="2400" smtClean="0">
                <a:solidFill>
                  <a:srgbClr val="FF0000"/>
                </a:solidFill>
              </a:rPr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val="285245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993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96D111-7A17-416B-9828-951E0E36B50B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3994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Os protocolos da camada de aplicação definem</a:t>
            </a:r>
          </a:p>
        </p:txBody>
      </p:sp>
      <p:sp>
        <p:nvSpPr>
          <p:cNvPr id="39941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810000" cy="4852988"/>
          </a:xfrm>
        </p:spPr>
        <p:txBody>
          <a:bodyPr/>
          <a:lstStyle/>
          <a:p>
            <a:r>
              <a:rPr lang="pt-BR" sz="2200" smtClean="0">
                <a:solidFill>
                  <a:srgbClr val="FF0000"/>
                </a:solidFill>
              </a:rPr>
              <a:t>Tipos de mensagens trocadas:</a:t>
            </a:r>
          </a:p>
          <a:p>
            <a:pPr lvl="1"/>
            <a:r>
              <a:rPr lang="pt-BR" sz="1800" smtClean="0"/>
              <a:t>ex. mensagens de requisição e resposta</a:t>
            </a:r>
          </a:p>
          <a:p>
            <a:r>
              <a:rPr lang="pt-BR" sz="2200" smtClean="0">
                <a:solidFill>
                  <a:srgbClr val="FF0000"/>
                </a:solidFill>
              </a:rPr>
              <a:t>Sintaxe das mensagens:</a:t>
            </a:r>
          </a:p>
          <a:p>
            <a:pPr lvl="1"/>
            <a:r>
              <a:rPr lang="pt-BR" sz="1800" smtClean="0"/>
              <a:t>campos presentes nas mensagens e como são identificados</a:t>
            </a:r>
          </a:p>
          <a:p>
            <a:r>
              <a:rPr lang="pt-BR" sz="2200" smtClean="0">
                <a:solidFill>
                  <a:srgbClr val="FF0000"/>
                </a:solidFill>
              </a:rPr>
              <a:t>Semântica das </a:t>
            </a:r>
            <a:r>
              <a:rPr lang="pt-BR" sz="2200" err="1" smtClean="0">
                <a:solidFill>
                  <a:srgbClr val="FF0000"/>
                </a:solidFill>
              </a:rPr>
              <a:t>msgs</a:t>
            </a:r>
            <a:r>
              <a:rPr lang="pt-BR" sz="2200" smtClean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pt-BR" sz="1800" smtClean="0"/>
              <a:t> significado da informação nos campos</a:t>
            </a:r>
          </a:p>
          <a:p>
            <a:r>
              <a:rPr lang="pt-BR" sz="2200" smtClean="0">
                <a:solidFill>
                  <a:srgbClr val="FF0000"/>
                </a:solidFill>
              </a:rPr>
              <a:t>Regras</a:t>
            </a:r>
            <a:r>
              <a:rPr lang="pt-BR" sz="2200" smtClean="0"/>
              <a:t> para quando os processos enviam e respondem às mensagens</a:t>
            </a:r>
          </a:p>
        </p:txBody>
      </p:sp>
      <p:sp>
        <p:nvSpPr>
          <p:cNvPr id="39942" name="Rectangle 1028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Protocolos abertos:</a:t>
            </a:r>
          </a:p>
          <a:p>
            <a:r>
              <a:rPr lang="pt-BR" sz="2400" smtClean="0"/>
              <a:t>definidos em </a:t>
            </a:r>
            <a:r>
              <a:rPr lang="pt-BR" sz="2400" err="1" smtClean="0"/>
              <a:t>RFCs</a:t>
            </a:r>
            <a:endParaRPr lang="pt-BR" sz="2400" smtClean="0"/>
          </a:p>
          <a:p>
            <a:r>
              <a:rPr lang="pt-BR" sz="2400" smtClean="0"/>
              <a:t>Permitem a interoperação</a:t>
            </a:r>
          </a:p>
          <a:p>
            <a:r>
              <a:rPr lang="pt-BR" sz="2400" err="1" smtClean="0"/>
              <a:t>ex</a:t>
            </a:r>
            <a:r>
              <a:rPr lang="pt-BR" sz="2400" smtClean="0"/>
              <a:t>, HTTP e SMTP</a:t>
            </a:r>
          </a:p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Protocolos proprietários:</a:t>
            </a:r>
            <a:endParaRPr lang="pt-BR" sz="2400" smtClean="0"/>
          </a:p>
          <a:p>
            <a:r>
              <a:rPr lang="pt-BR" sz="2400" smtClean="0"/>
              <a:t>Ex., Skype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120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D26AB19-9AAA-4AAB-9BD5-91E23BB48D75}" type="slidenum">
              <a:rPr lang="en-US" smtClean="0"/>
              <a:pPr/>
              <a:t>120</a:t>
            </a:fld>
            <a:endParaRPr lang="en-US" smtClean="0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pt-BR" sz="3600" smtClean="0"/>
              <a:t>Programação com sockets </a:t>
            </a:r>
            <a:r>
              <a:rPr lang="pt-BR" sz="3600" smtClean="0">
                <a:solidFill>
                  <a:srgbClr val="FF0000"/>
                </a:solidFill>
              </a:rPr>
              <a:t>usando UDP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UDP: não tem “conexão” entre cliente e servidor</a:t>
            </a:r>
            <a:endParaRPr lang="pt-BR" sz="2000" smtClean="0"/>
          </a:p>
          <a:p>
            <a:r>
              <a:rPr lang="pt-BR" sz="2000" smtClean="0"/>
              <a:t>não tem “handshaking”</a:t>
            </a:r>
          </a:p>
          <a:p>
            <a:r>
              <a:rPr lang="pt-BR" sz="2000" smtClean="0"/>
              <a:t>remetente coloca explicitamente endereço IP e porta do destino</a:t>
            </a:r>
          </a:p>
          <a:p>
            <a:r>
              <a:rPr lang="pt-BR" sz="2000" smtClean="0"/>
              <a:t>servidor deve extrair endereço IP, porta do remetente do datagrama recebido</a:t>
            </a:r>
          </a:p>
          <a:p>
            <a:pPr>
              <a:spcBef>
                <a:spcPct val="50000"/>
              </a:spcBef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UDP: dados transmitidos podem ser recebidos fora de ordem, ou perdidos</a:t>
            </a:r>
            <a:endParaRPr lang="pt-BR" sz="2000" smtClean="0"/>
          </a:p>
        </p:txBody>
      </p:sp>
      <p:grpSp>
        <p:nvGrpSpPr>
          <p:cNvPr id="51206" name="Group 18"/>
          <p:cNvGrpSpPr>
            <a:grpSpLocks/>
          </p:cNvGrpSpPr>
          <p:nvPr/>
        </p:nvGrpSpPr>
        <p:grpSpPr bwMode="auto">
          <a:xfrm>
            <a:off x="4657725" y="2654300"/>
            <a:ext cx="4133850" cy="1978659"/>
            <a:chOff x="2934" y="1672"/>
            <a:chExt cx="2604" cy="1226"/>
          </a:xfrm>
        </p:grpSpPr>
        <p:sp>
          <p:nvSpPr>
            <p:cNvPr id="51207" name="Rectangle 8"/>
            <p:cNvSpPr>
              <a:spLocks noChangeArrowheads="1"/>
            </p:cNvSpPr>
            <p:nvPr/>
          </p:nvSpPr>
          <p:spPr bwMode="auto">
            <a:xfrm>
              <a:off x="2934" y="1824"/>
              <a:ext cx="2604" cy="89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51208" name="Text Box 12"/>
            <p:cNvSpPr txBox="1">
              <a:spLocks noChangeArrowheads="1"/>
            </p:cNvSpPr>
            <p:nvPr/>
          </p:nvSpPr>
          <p:spPr bwMode="auto">
            <a:xfrm>
              <a:off x="3213" y="1868"/>
              <a:ext cx="2031" cy="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pt-BR" sz="2000" i="1">
                  <a:solidFill>
                    <a:schemeClr val="accent2"/>
                  </a:solidFill>
                  <a:latin typeface="+mj-lt"/>
                </a:rPr>
                <a:t>UDP provê transferência </a:t>
              </a:r>
            </a:p>
            <a:p>
              <a:r>
                <a:rPr lang="pt-BR" sz="2000" i="1" u="sng">
                  <a:solidFill>
                    <a:schemeClr val="accent2"/>
                  </a:solidFill>
                  <a:latin typeface="+mj-lt"/>
                </a:rPr>
                <a:t>não confiável</a:t>
              </a:r>
              <a:r>
                <a:rPr lang="pt-BR" sz="2000" i="1">
                  <a:solidFill>
                    <a:schemeClr val="accent2"/>
                  </a:solidFill>
                  <a:latin typeface="+mj-lt"/>
                </a:rPr>
                <a:t>  de grupos </a:t>
              </a:r>
            </a:p>
            <a:p>
              <a:r>
                <a:rPr lang="pt-BR" sz="2000" i="1">
                  <a:solidFill>
                    <a:schemeClr val="accent2"/>
                  </a:solidFill>
                  <a:latin typeface="+mj-lt"/>
                </a:rPr>
                <a:t>de bytes (“</a:t>
              </a:r>
              <a:r>
                <a:rPr lang="pt-BR" sz="2000" i="1" err="1">
                  <a:solidFill>
                    <a:schemeClr val="accent2"/>
                  </a:solidFill>
                  <a:latin typeface="+mj-lt"/>
                </a:rPr>
                <a:t>datagramas</a:t>
              </a:r>
              <a:r>
                <a:rPr lang="pt-BR" sz="2000" i="1">
                  <a:solidFill>
                    <a:schemeClr val="accent2"/>
                  </a:solidFill>
                  <a:latin typeface="+mj-lt"/>
                </a:rPr>
                <a:t>”) </a:t>
              </a:r>
            </a:p>
            <a:p>
              <a:r>
                <a:rPr lang="pt-BR" sz="2000" i="1">
                  <a:solidFill>
                    <a:schemeClr val="accent2"/>
                  </a:solidFill>
                  <a:latin typeface="+mj-lt"/>
                </a:rPr>
                <a:t> entre cliente e servidor</a:t>
              </a:r>
            </a:p>
            <a:p>
              <a:endParaRPr lang="pt-BR"/>
            </a:p>
          </p:txBody>
        </p:sp>
        <p:grpSp>
          <p:nvGrpSpPr>
            <p:cNvPr id="51209" name="Group 15"/>
            <p:cNvGrpSpPr>
              <a:grpSpLocks/>
            </p:cNvGrpSpPr>
            <p:nvPr/>
          </p:nvGrpSpPr>
          <p:grpSpPr bwMode="auto">
            <a:xfrm>
              <a:off x="3015" y="1672"/>
              <a:ext cx="2106" cy="248"/>
              <a:chOff x="0" y="4072"/>
              <a:chExt cx="2106" cy="248"/>
            </a:xfrm>
          </p:grpSpPr>
          <p:sp>
            <p:nvSpPr>
              <p:cNvPr id="51210" name="Rectangle 16"/>
              <p:cNvSpPr>
                <a:spLocks noChangeArrowheads="1"/>
              </p:cNvSpPr>
              <p:nvPr/>
            </p:nvSpPr>
            <p:spPr bwMode="auto">
              <a:xfrm>
                <a:off x="0" y="4167"/>
                <a:ext cx="2102" cy="15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51211" name="Text Box 17"/>
              <p:cNvSpPr txBox="1">
                <a:spLocks noChangeArrowheads="1"/>
              </p:cNvSpPr>
              <p:nvPr/>
            </p:nvSpPr>
            <p:spPr bwMode="auto">
              <a:xfrm>
                <a:off x="0" y="4072"/>
                <a:ext cx="2106" cy="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pt-BR" sz="2000">
                    <a:solidFill>
                      <a:srgbClr val="FF0000"/>
                    </a:solidFill>
                    <a:latin typeface="+mj-lt"/>
                  </a:rPr>
                  <a:t>ponto de vista da aplicação</a:t>
                </a:r>
                <a:endParaRPr lang="pt-BR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260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222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DE859C-F9B3-472D-B61A-D9F632AD4356}" type="slidenum">
              <a:rPr lang="en-US" smtClean="0"/>
              <a:pPr/>
              <a:t>121</a:t>
            </a:fld>
            <a:endParaRPr lang="en-US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8" y="228600"/>
            <a:ext cx="9144000" cy="1143000"/>
          </a:xfrm>
        </p:spPr>
        <p:txBody>
          <a:bodyPr/>
          <a:lstStyle/>
          <a:p>
            <a:r>
              <a:rPr lang="pt-BR" sz="3200" smtClean="0"/>
              <a:t>Interações cliente/servidor usando o UDP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276350" y="3324225"/>
            <a:ext cx="5592763" cy="2544763"/>
            <a:chOff x="804" y="2094"/>
            <a:chExt cx="3523" cy="1603"/>
          </a:xfrm>
        </p:grpSpPr>
        <p:sp>
          <p:nvSpPr>
            <p:cNvPr id="52252" name="Freeform 17"/>
            <p:cNvSpPr>
              <a:spLocks/>
            </p:cNvSpPr>
            <p:nvPr/>
          </p:nvSpPr>
          <p:spPr bwMode="auto">
            <a:xfrm>
              <a:off x="804" y="2094"/>
              <a:ext cx="552" cy="1602"/>
            </a:xfrm>
            <a:custGeom>
              <a:avLst/>
              <a:gdLst>
                <a:gd name="T0" fmla="*/ 1386 w 492"/>
                <a:gd name="T1" fmla="*/ 163 h 2112"/>
                <a:gd name="T2" fmla="*/ 1386 w 492"/>
                <a:gd name="T3" fmla="*/ 175 h 2112"/>
                <a:gd name="T4" fmla="*/ 0 w 492"/>
                <a:gd name="T5" fmla="*/ 175 h 2112"/>
                <a:gd name="T6" fmla="*/ 0 w 492"/>
                <a:gd name="T7" fmla="*/ 0 h 2112"/>
                <a:gd name="T8" fmla="*/ 1133 w 492"/>
                <a:gd name="T9" fmla="*/ 0 h 2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2112"/>
                <a:gd name="T17" fmla="*/ 492 w 492"/>
                <a:gd name="T18" fmla="*/ 2112 h 2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2112">
                  <a:moveTo>
                    <a:pt x="492" y="1968"/>
                  </a:moveTo>
                  <a:lnTo>
                    <a:pt x="492" y="2112"/>
                  </a:lnTo>
                  <a:lnTo>
                    <a:pt x="0" y="2112"/>
                  </a:lnTo>
                  <a:lnTo>
                    <a:pt x="0" y="0"/>
                  </a:lnTo>
                  <a:lnTo>
                    <a:pt x="402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52253" name="Text Box 20"/>
            <p:cNvSpPr txBox="1">
              <a:spLocks noChangeArrowheads="1"/>
            </p:cNvSpPr>
            <p:nvPr/>
          </p:nvSpPr>
          <p:spPr bwMode="auto">
            <a:xfrm>
              <a:off x="3509" y="3371"/>
              <a:ext cx="81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fecha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socketCliente </a:t>
              </a:r>
            </a:p>
          </p:txBody>
        </p:sp>
        <p:sp>
          <p:nvSpPr>
            <p:cNvPr id="52254" name="Line 21"/>
            <p:cNvSpPr>
              <a:spLocks noChangeShapeType="1"/>
            </p:cNvSpPr>
            <p:nvPr/>
          </p:nvSpPr>
          <p:spPr bwMode="auto">
            <a:xfrm>
              <a:off x="3936" y="3318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52230" name="Text Box 22"/>
          <p:cNvSpPr txBox="1">
            <a:spLocks noChangeArrowheads="1"/>
          </p:cNvSpPr>
          <p:nvPr/>
        </p:nvSpPr>
        <p:spPr bwMode="auto">
          <a:xfrm>
            <a:off x="254000" y="1314450"/>
            <a:ext cx="4065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/>
              <a:t>Servidor </a:t>
            </a:r>
            <a:r>
              <a:rPr lang="pt-BR"/>
              <a:t>(executa em </a:t>
            </a:r>
            <a:r>
              <a:rPr lang="pt-BR" b="1">
                <a:latin typeface="Courier New" pitchFamily="49" charset="0"/>
              </a:rPr>
              <a:t>nomeHosp</a:t>
            </a:r>
            <a:r>
              <a:rPr lang="pt-BR"/>
              <a:t>)</a:t>
            </a:r>
            <a:endParaRPr lang="pt-BR" sz="2400">
              <a:latin typeface="Times New Roman" pitchFamily="18" charset="0"/>
            </a:endParaRP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5532438" y="3933825"/>
            <a:ext cx="1296987" cy="1354138"/>
            <a:chOff x="3485" y="2478"/>
            <a:chExt cx="817" cy="853"/>
          </a:xfrm>
        </p:grpSpPr>
        <p:sp>
          <p:nvSpPr>
            <p:cNvPr id="52250" name="Text Box 19"/>
            <p:cNvSpPr txBox="1">
              <a:spLocks noChangeArrowheads="1"/>
            </p:cNvSpPr>
            <p:nvPr/>
          </p:nvSpPr>
          <p:spPr bwMode="auto">
            <a:xfrm>
              <a:off x="3485" y="3005"/>
              <a:ext cx="817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lê resposta do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socketCliente</a:t>
              </a:r>
            </a:p>
          </p:txBody>
        </p:sp>
        <p:sp>
          <p:nvSpPr>
            <p:cNvPr id="52251" name="Line 25"/>
            <p:cNvSpPr>
              <a:spLocks noChangeShapeType="1"/>
            </p:cNvSpPr>
            <p:nvPr/>
          </p:nvSpPr>
          <p:spPr bwMode="auto">
            <a:xfrm>
              <a:off x="3864" y="2478"/>
              <a:ext cx="0" cy="52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3000375" y="1333500"/>
            <a:ext cx="5708650" cy="2593975"/>
            <a:chOff x="1890" y="840"/>
            <a:chExt cx="3596" cy="1634"/>
          </a:xfrm>
        </p:grpSpPr>
        <p:grpSp>
          <p:nvGrpSpPr>
            <p:cNvPr id="52243" name="Group 39"/>
            <p:cNvGrpSpPr>
              <a:grpSpLocks/>
            </p:cNvGrpSpPr>
            <p:nvPr/>
          </p:nvGrpSpPr>
          <p:grpSpPr bwMode="auto">
            <a:xfrm>
              <a:off x="3389" y="1342"/>
              <a:ext cx="1030" cy="465"/>
              <a:chOff x="3233" y="1852"/>
              <a:chExt cx="1030" cy="465"/>
            </a:xfrm>
          </p:grpSpPr>
          <p:sp>
            <p:nvSpPr>
              <p:cNvPr id="52248" name="Text Box 12"/>
              <p:cNvSpPr txBox="1">
                <a:spLocks noChangeArrowheads="1"/>
              </p:cNvSpPr>
              <p:nvPr/>
            </p:nvSpPr>
            <p:spPr bwMode="auto">
              <a:xfrm>
                <a:off x="3233" y="1852"/>
                <a:ext cx="681" cy="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cria socket,</a:t>
                </a:r>
              </a:p>
              <a:p>
                <a:pPr algn="l"/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52249" name="Text Box 13"/>
              <p:cNvSpPr txBox="1">
                <a:spLocks noChangeArrowheads="1"/>
              </p:cNvSpPr>
              <p:nvPr/>
            </p:nvSpPr>
            <p:spPr bwMode="auto">
              <a:xfrm>
                <a:off x="3241" y="1991"/>
                <a:ext cx="102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socketCliente = </a:t>
                </a:r>
              </a:p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DatagramSocket()</a:t>
                </a:r>
              </a:p>
            </p:txBody>
          </p:sp>
        </p:grpSp>
        <p:sp>
          <p:nvSpPr>
            <p:cNvPr id="52244" name="Text Box 23"/>
            <p:cNvSpPr txBox="1">
              <a:spLocks noChangeArrowheads="1"/>
            </p:cNvSpPr>
            <p:nvPr/>
          </p:nvSpPr>
          <p:spPr bwMode="auto">
            <a:xfrm>
              <a:off x="3259" y="840"/>
              <a:ext cx="7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400"/>
                <a:t>Cliente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52245" name="Text Box 27"/>
            <p:cNvSpPr txBox="1">
              <a:spLocks noChangeArrowheads="1"/>
            </p:cNvSpPr>
            <p:nvPr/>
          </p:nvSpPr>
          <p:spPr bwMode="auto">
            <a:xfrm>
              <a:off x="3389" y="2014"/>
              <a:ext cx="2097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cria, endereça (</a:t>
              </a:r>
              <a:r>
                <a:rPr lang="pt-BR" sz="1400" b="1">
                  <a:latin typeface="Courier New" pitchFamily="49" charset="0"/>
                </a:rPr>
                <a:t>nomeHosp, porta=x,</a:t>
              </a:r>
              <a:endParaRPr lang="pt-BR" sz="1400">
                <a:latin typeface="Arial" charset="0"/>
              </a:endParaRPr>
            </a:p>
            <a:p>
              <a:pPr algn="l"/>
              <a:r>
                <a:rPr lang="pt-BR" sz="1400">
                  <a:latin typeface="Arial" charset="0"/>
                </a:rPr>
                <a:t>envia pedido em datagrama</a:t>
              </a:r>
            </a:p>
            <a:p>
              <a:pPr algn="l"/>
              <a:r>
                <a:rPr lang="pt-BR" sz="1400">
                  <a:latin typeface="Arial" charset="0"/>
                </a:rPr>
                <a:t>usando </a:t>
              </a:r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socketCliente</a:t>
              </a:r>
            </a:p>
          </p:txBody>
        </p:sp>
        <p:sp>
          <p:nvSpPr>
            <p:cNvPr id="52246" name="Line 28"/>
            <p:cNvSpPr>
              <a:spLocks noChangeShapeType="1"/>
            </p:cNvSpPr>
            <p:nvPr/>
          </p:nvSpPr>
          <p:spPr bwMode="auto">
            <a:xfrm>
              <a:off x="3828" y="1830"/>
              <a:ext cx="0" cy="2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52247" name="Line 29"/>
            <p:cNvSpPr>
              <a:spLocks noChangeShapeType="1"/>
            </p:cNvSpPr>
            <p:nvPr/>
          </p:nvSpPr>
          <p:spPr bwMode="auto">
            <a:xfrm flipH="1">
              <a:off x="1890" y="2208"/>
              <a:ext cx="1518" cy="25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1303338" y="2081213"/>
            <a:ext cx="1641475" cy="2149475"/>
            <a:chOff x="821" y="1311"/>
            <a:chExt cx="1034" cy="1354"/>
          </a:xfrm>
        </p:grpSpPr>
        <p:grpSp>
          <p:nvGrpSpPr>
            <p:cNvPr id="52238" name="Group 7"/>
            <p:cNvGrpSpPr>
              <a:grpSpLocks/>
            </p:cNvGrpSpPr>
            <p:nvPr/>
          </p:nvGrpSpPr>
          <p:grpSpPr bwMode="auto">
            <a:xfrm>
              <a:off x="821" y="1311"/>
              <a:ext cx="1034" cy="712"/>
              <a:chOff x="329" y="1209"/>
              <a:chExt cx="1034" cy="712"/>
            </a:xfrm>
          </p:grpSpPr>
          <p:sp>
            <p:nvSpPr>
              <p:cNvPr id="52241" name="Text Box 8"/>
              <p:cNvSpPr txBox="1">
                <a:spLocks noChangeArrowheads="1"/>
              </p:cNvSpPr>
              <p:nvPr/>
            </p:nvSpPr>
            <p:spPr bwMode="auto">
              <a:xfrm>
                <a:off x="329" y="1209"/>
                <a:ext cx="1034" cy="4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latin typeface="Arial" charset="0"/>
                  </a:rPr>
                  <a:t>cria socket,</a:t>
                </a:r>
              </a:p>
              <a:p>
                <a:pPr algn="l"/>
                <a:r>
                  <a:rPr lang="pt-BR" sz="1400">
                    <a:latin typeface="Arial" charset="0"/>
                  </a:rPr>
                  <a:t>porta=</a:t>
                </a:r>
                <a:r>
                  <a:rPr lang="pt-BR" sz="1400" b="1">
                    <a:latin typeface="Courier New" pitchFamily="49" charset="0"/>
                  </a:rPr>
                  <a:t>x</a:t>
                </a:r>
                <a:r>
                  <a:rPr lang="pt-BR" sz="1400">
                    <a:latin typeface="Arial" charset="0"/>
                  </a:rPr>
                  <a:t>, para</a:t>
                </a:r>
              </a:p>
              <a:p>
                <a:pPr algn="l"/>
                <a:r>
                  <a:rPr lang="pt-BR" sz="1400">
                    <a:latin typeface="Arial" charset="0"/>
                  </a:rPr>
                  <a:t>pedido que chega:</a:t>
                </a:r>
                <a:endParaRPr lang="pt-BR" sz="2400">
                  <a:latin typeface="Times New Roman" pitchFamily="18" charset="0"/>
                </a:endParaRPr>
              </a:p>
            </p:txBody>
          </p:sp>
          <p:sp>
            <p:nvSpPr>
              <p:cNvPr id="52242" name="Text Box 9"/>
              <p:cNvSpPr txBox="1">
                <a:spLocks noChangeArrowheads="1"/>
              </p:cNvSpPr>
              <p:nvPr/>
            </p:nvSpPr>
            <p:spPr bwMode="auto">
              <a:xfrm>
                <a:off x="337" y="1595"/>
                <a:ext cx="1022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socketServidor = </a:t>
                </a:r>
              </a:p>
              <a:p>
                <a:pPr algn="l"/>
                <a:r>
                  <a:rPr lang="pt-BR" sz="1400">
                    <a:solidFill>
                      <a:srgbClr val="FF0000"/>
                    </a:solidFill>
                    <a:latin typeface="Arial" charset="0"/>
                  </a:rPr>
                  <a:t>DatagramSocket()</a:t>
                </a:r>
                <a:endParaRPr lang="pt-BR" sz="2400">
                  <a:latin typeface="Times New Roman" pitchFamily="18" charset="0"/>
                </a:endParaRPr>
              </a:p>
            </p:txBody>
          </p:sp>
        </p:grpSp>
        <p:sp>
          <p:nvSpPr>
            <p:cNvPr id="52239" name="Line 10"/>
            <p:cNvSpPr>
              <a:spLocks noChangeShapeType="1"/>
            </p:cNvSpPr>
            <p:nvPr/>
          </p:nvSpPr>
          <p:spPr bwMode="auto">
            <a:xfrm>
              <a:off x="1284" y="1998"/>
              <a:ext cx="0" cy="36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52240" name="Text Box 31"/>
            <p:cNvSpPr txBox="1">
              <a:spLocks noChangeArrowheads="1"/>
            </p:cNvSpPr>
            <p:nvPr/>
          </p:nvSpPr>
          <p:spPr bwMode="auto">
            <a:xfrm>
              <a:off x="893" y="2339"/>
              <a:ext cx="855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lê pedido do</a:t>
              </a:r>
            </a:p>
            <a:p>
              <a:pPr algn="l"/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socketServidor</a:t>
              </a:r>
            </a:p>
          </p:txBody>
        </p:sp>
      </p:grp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1427163" y="4229100"/>
            <a:ext cx="3973512" cy="1358900"/>
            <a:chOff x="899" y="2664"/>
            <a:chExt cx="2503" cy="856"/>
          </a:xfrm>
        </p:grpSpPr>
        <p:sp>
          <p:nvSpPr>
            <p:cNvPr id="52235" name="Text Box 32"/>
            <p:cNvSpPr txBox="1">
              <a:spLocks noChangeArrowheads="1"/>
            </p:cNvSpPr>
            <p:nvPr/>
          </p:nvSpPr>
          <p:spPr bwMode="auto">
            <a:xfrm>
              <a:off x="899" y="2792"/>
              <a:ext cx="1295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l"/>
              <a:r>
                <a:rPr lang="pt-BR" sz="1400">
                  <a:latin typeface="Arial" charset="0"/>
                </a:rPr>
                <a:t>escreve resposta </a:t>
              </a:r>
            </a:p>
            <a:p>
              <a:pPr algn="l"/>
              <a:r>
                <a:rPr lang="pt-BR" sz="1400">
                  <a:latin typeface="Arial" charset="0"/>
                </a:rPr>
                <a:t>ao </a:t>
              </a:r>
              <a:r>
                <a:rPr lang="pt-BR" sz="1400">
                  <a:solidFill>
                    <a:srgbClr val="FF0000"/>
                  </a:solidFill>
                  <a:latin typeface="Arial" charset="0"/>
                </a:rPr>
                <a:t>socketServidor</a:t>
              </a:r>
            </a:p>
            <a:p>
              <a:pPr algn="l"/>
              <a:r>
                <a:rPr lang="pt-BR" sz="1400">
                  <a:latin typeface="Arial" charset="0"/>
                </a:rPr>
                <a:t>especificando endereço</a:t>
              </a:r>
            </a:p>
            <a:p>
              <a:pPr algn="l"/>
              <a:r>
                <a:rPr lang="pt-BR" sz="1400">
                  <a:latin typeface="Arial" charset="0"/>
                </a:rPr>
                <a:t>IP, número de porta </a:t>
              </a:r>
            </a:p>
            <a:p>
              <a:pPr algn="l"/>
              <a:r>
                <a:rPr lang="pt-BR" sz="1400">
                  <a:latin typeface="Arial" charset="0"/>
                </a:rPr>
                <a:t>do cliente</a:t>
              </a:r>
            </a:p>
          </p:txBody>
        </p:sp>
        <p:sp>
          <p:nvSpPr>
            <p:cNvPr id="52236" name="Line 34"/>
            <p:cNvSpPr>
              <a:spLocks noChangeShapeType="1"/>
            </p:cNvSpPr>
            <p:nvPr/>
          </p:nvSpPr>
          <p:spPr bwMode="auto">
            <a:xfrm>
              <a:off x="1302" y="2664"/>
              <a:ext cx="0" cy="19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52237" name="Line 35"/>
            <p:cNvSpPr>
              <a:spLocks noChangeShapeType="1"/>
            </p:cNvSpPr>
            <p:nvPr/>
          </p:nvSpPr>
          <p:spPr bwMode="auto">
            <a:xfrm>
              <a:off x="1866" y="2970"/>
              <a:ext cx="1536" cy="1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5133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3251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9DAB6BB-303F-4BFD-ACEF-AD01B6B2B8A3}" type="slidenum">
              <a:rPr lang="en-US" smtClean="0"/>
              <a:pPr/>
              <a:t>122</a:t>
            </a:fld>
            <a:endParaRPr lang="en-US" smtClean="0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Exemplo: Cliente Java (UDP)</a:t>
            </a:r>
          </a:p>
        </p:txBody>
      </p:sp>
      <p:pic>
        <p:nvPicPr>
          <p:cNvPr id="53253" name="Picture 13" descr="f0229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332038" y="1600200"/>
            <a:ext cx="4175125" cy="4648200"/>
          </a:xfrm>
          <a:noFill/>
        </p:spPr>
      </p:pic>
      <p:sp>
        <p:nvSpPr>
          <p:cNvPr id="53254" name="Text Box 15"/>
          <p:cNvSpPr txBox="1">
            <a:spLocks noChangeArrowheads="1"/>
          </p:cNvSpPr>
          <p:nvPr/>
        </p:nvSpPr>
        <p:spPr bwMode="auto">
          <a:xfrm>
            <a:off x="5900738" y="5259388"/>
            <a:ext cx="6365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25586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4275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7664A9-67EC-4FBD-8FC5-764F281DF88B}" type="slidenum">
              <a:rPr lang="en-US" smtClean="0"/>
              <a:pPr/>
              <a:t>123</a:t>
            </a:fld>
            <a:endParaRPr lang="en-US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cliente Java (UDP)</a:t>
            </a:r>
          </a:p>
        </p:txBody>
      </p:sp>
      <p:sp>
        <p:nvSpPr>
          <p:cNvPr id="54277" name="Rectangle 3"/>
          <p:cNvSpPr>
            <a:spLocks noChangeArrowheads="1"/>
          </p:cNvSpPr>
          <p:nvPr/>
        </p:nvSpPr>
        <p:spPr bwMode="auto">
          <a:xfrm>
            <a:off x="2185988" y="1581150"/>
            <a:ext cx="68484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 b="1">
                <a:latin typeface="Arial" charset="0"/>
              </a:rPr>
              <a:t>import java.io.*; </a:t>
            </a:r>
          </a:p>
          <a:p>
            <a:pPr algn="l"/>
            <a:r>
              <a:rPr lang="en-US" sz="1600" b="1">
                <a:latin typeface="Arial" charset="0"/>
              </a:rPr>
              <a:t>import java.net.*;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class clienteUDP { </a:t>
            </a:r>
          </a:p>
          <a:p>
            <a:pPr algn="l"/>
            <a:r>
              <a:rPr lang="en-US" sz="1600" b="1">
                <a:latin typeface="Arial" charset="0"/>
              </a:rPr>
              <a:t>    public static void main(String args[]) throws Exception </a:t>
            </a:r>
          </a:p>
          <a:p>
            <a:pPr algn="l"/>
            <a:r>
              <a:rPr lang="en-US" sz="1600" b="1">
                <a:latin typeface="Arial" charset="0"/>
              </a:rPr>
              <a:t>    {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BufferedReader doUsuario= </a:t>
            </a:r>
          </a:p>
          <a:p>
            <a:pPr algn="l"/>
            <a:r>
              <a:rPr lang="en-US" sz="1600" b="1">
                <a:latin typeface="Arial" charset="0"/>
              </a:rPr>
              <a:t>        new BufferedReader(new InputStreamReader(System.in));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DatagramSocket socketCliente = new DatagramSocket();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InetAddress IPAddress = InetAddress.getByName(”nomeHosp");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byte[] dadosEnvio = new byte[1024]; </a:t>
            </a:r>
          </a:p>
          <a:p>
            <a:pPr algn="l"/>
            <a:r>
              <a:rPr lang="en-US" sz="1600" b="1">
                <a:latin typeface="Arial" charset="0"/>
              </a:rPr>
              <a:t>      byte[] dadosRecebidos = new byte[1024];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String frase = doUsuario.readLine(); </a:t>
            </a:r>
          </a:p>
          <a:p>
            <a:pPr algn="l"/>
            <a:r>
              <a:rPr lang="en-US" sz="1600" b="1">
                <a:latin typeface="Arial" charset="0"/>
              </a:rPr>
              <a:t>      dadosEnvio = frase.getBytes();</a:t>
            </a:r>
            <a:r>
              <a:rPr lang="en-US" sz="2400" b="1">
                <a:latin typeface="Times New Roman" pitchFamily="18" charset="0"/>
              </a:rPr>
              <a:t> </a:t>
            </a:r>
            <a:r>
              <a:rPr lang="en-US" sz="1600" b="1">
                <a:latin typeface="Times New Roman" pitchFamily="18" charset="0"/>
              </a:rPr>
              <a:t>        </a:t>
            </a: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249238" y="2933700"/>
            <a:ext cx="1965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fluxo de entrada</a:t>
            </a:r>
            <a:endParaRPr lang="pt-BR"/>
          </a:p>
        </p:txBody>
      </p:sp>
      <p:sp>
        <p:nvSpPr>
          <p:cNvPr id="54279" name="Text Box 5"/>
          <p:cNvSpPr txBox="1">
            <a:spLocks noChangeArrowheads="1"/>
          </p:cNvSpPr>
          <p:nvPr/>
        </p:nvSpPr>
        <p:spPr bwMode="auto">
          <a:xfrm>
            <a:off x="255588" y="3632200"/>
            <a:ext cx="20081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socket de cliente</a:t>
            </a:r>
          </a:p>
        </p:txBody>
      </p:sp>
      <p:sp>
        <p:nvSpPr>
          <p:cNvPr id="54280" name="Text Box 6"/>
          <p:cNvSpPr txBox="1">
            <a:spLocks noChangeArrowheads="1"/>
          </p:cNvSpPr>
          <p:nvPr/>
        </p:nvSpPr>
        <p:spPr bwMode="auto">
          <a:xfrm>
            <a:off x="185738" y="4359275"/>
            <a:ext cx="20193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Traduz  nome de 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hospedeiro ao 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endereço IP </a:t>
            </a:r>
          </a:p>
          <a:p>
            <a:pPr algn="r"/>
            <a:r>
              <a:rPr lang="pt-BR">
                <a:solidFill>
                  <a:srgbClr val="FF0000"/>
                </a:solidFill>
              </a:rPr>
              <a:t>usando DNS</a:t>
            </a:r>
            <a:endParaRPr lang="pt-BR"/>
          </a:p>
        </p:txBody>
      </p:sp>
      <p:sp>
        <p:nvSpPr>
          <p:cNvPr id="54281" name="Freeform 7"/>
          <p:cNvSpPr>
            <a:spLocks/>
          </p:cNvSpPr>
          <p:nvPr/>
        </p:nvSpPr>
        <p:spPr bwMode="auto">
          <a:xfrm>
            <a:off x="2071688" y="2986088"/>
            <a:ext cx="123825" cy="542925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54282" name="Line 8"/>
          <p:cNvSpPr>
            <a:spLocks noChangeShapeType="1"/>
          </p:cNvSpPr>
          <p:nvPr/>
        </p:nvSpPr>
        <p:spPr bwMode="auto">
          <a:xfrm flipV="1">
            <a:off x="2205038" y="3419475"/>
            <a:ext cx="323850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4283" name="Freeform 9"/>
          <p:cNvSpPr>
            <a:spLocks/>
          </p:cNvSpPr>
          <p:nvPr/>
        </p:nvSpPr>
        <p:spPr bwMode="auto">
          <a:xfrm>
            <a:off x="2081213" y="3709988"/>
            <a:ext cx="1238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4284" name="Line 10"/>
          <p:cNvSpPr>
            <a:spLocks noChangeShapeType="1"/>
          </p:cNvSpPr>
          <p:nvPr/>
        </p:nvSpPr>
        <p:spPr bwMode="auto">
          <a:xfrm flipV="1">
            <a:off x="2200275" y="4159250"/>
            <a:ext cx="328613" cy="63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4285" name="Freeform 11"/>
          <p:cNvSpPr>
            <a:spLocks/>
          </p:cNvSpPr>
          <p:nvPr/>
        </p:nvSpPr>
        <p:spPr bwMode="auto">
          <a:xfrm>
            <a:off x="2081213" y="4424363"/>
            <a:ext cx="123825" cy="1033462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4286" name="Line 12"/>
          <p:cNvSpPr>
            <a:spLocks noChangeShapeType="1"/>
          </p:cNvSpPr>
          <p:nvPr/>
        </p:nvSpPr>
        <p:spPr bwMode="auto">
          <a:xfrm flipV="1">
            <a:off x="2209800" y="4694238"/>
            <a:ext cx="361950" cy="142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85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5299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25E968-B908-4E34-BA34-4A7F7AF88929}" type="slidenum">
              <a:rPr lang="en-US" smtClean="0"/>
              <a:pPr/>
              <a:t>124</a:t>
            </a:fld>
            <a:endParaRPr lang="en-US" smtClean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cliente Java (UDP) cont.</a:t>
            </a:r>
          </a:p>
        </p:txBody>
      </p:sp>
      <p:sp>
        <p:nvSpPr>
          <p:cNvPr id="55301" name="Rectangle 3"/>
          <p:cNvSpPr>
            <a:spLocks noChangeArrowheads="1"/>
          </p:cNvSpPr>
          <p:nvPr/>
        </p:nvSpPr>
        <p:spPr bwMode="auto">
          <a:xfrm>
            <a:off x="2176463" y="1630363"/>
            <a:ext cx="7029450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 b="1">
                <a:latin typeface="Arial" charset="0"/>
              </a:rPr>
              <a:t>      DatagramPacket pacoteEnviado = </a:t>
            </a:r>
          </a:p>
          <a:p>
            <a:pPr algn="l"/>
            <a:r>
              <a:rPr lang="en-US" sz="1600" b="1">
                <a:latin typeface="Arial" charset="0"/>
              </a:rPr>
              <a:t>         new DatagramPacket(dadosEnvio, dadosEnvio.length,</a:t>
            </a:r>
          </a:p>
          <a:p>
            <a:pPr algn="l"/>
            <a:r>
              <a:rPr lang="en-US" sz="1600" b="1">
                <a:latin typeface="Arial" charset="0"/>
              </a:rPr>
              <a:t>	 IPAddress, 9876);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socketCliente.send(pacoteEnviado);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DatagramPacket pacoteRecebido = </a:t>
            </a:r>
          </a:p>
          <a:p>
            <a:pPr algn="l"/>
            <a:r>
              <a:rPr lang="en-US" sz="1600" b="1">
                <a:latin typeface="Arial" charset="0"/>
              </a:rPr>
              <a:t>         new DatagramPacket(dadosRecebidos, dadosRecebidos.length);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socketCliente.receive(pacoteRecebido);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String fraseModificada = </a:t>
            </a:r>
          </a:p>
          <a:p>
            <a:pPr algn="l"/>
            <a:r>
              <a:rPr lang="en-US" sz="1600" b="1">
                <a:latin typeface="Arial" charset="0"/>
              </a:rPr>
              <a:t>          new String(pacoteRecebido.getData());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System.out.println(“Do Servidor:" + fraseModificada); </a:t>
            </a:r>
          </a:p>
          <a:p>
            <a:pPr algn="l"/>
            <a:r>
              <a:rPr lang="en-US" sz="1600" b="1">
                <a:latin typeface="Arial" charset="0"/>
              </a:rPr>
              <a:t>      socketCliente.close(); </a:t>
            </a:r>
          </a:p>
          <a:p>
            <a:pPr algn="l"/>
            <a:r>
              <a:rPr lang="en-US" sz="1600" b="1">
                <a:latin typeface="Arial" charset="0"/>
              </a:rPr>
              <a:t>      } </a:t>
            </a:r>
          </a:p>
          <a:p>
            <a:pPr algn="l"/>
            <a:r>
              <a:rPr lang="en-US" sz="1600" b="1">
                <a:latin typeface="Arial" charset="0"/>
              </a:rPr>
              <a:t>}</a:t>
            </a:r>
            <a:r>
              <a:rPr 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55302" name="Text Box 4"/>
          <p:cNvSpPr txBox="1">
            <a:spLocks noChangeArrowheads="1"/>
          </p:cNvSpPr>
          <p:nvPr/>
        </p:nvSpPr>
        <p:spPr bwMode="auto">
          <a:xfrm>
            <a:off x="0" y="1309688"/>
            <a:ext cx="2392363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datagrama com dados para enviar,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comprimento, endereço IP, porta</a:t>
            </a:r>
          </a:p>
          <a:p>
            <a:pPr algn="r"/>
            <a:endParaRPr lang="pt-BR"/>
          </a:p>
        </p:txBody>
      </p:sp>
      <p:sp>
        <p:nvSpPr>
          <p:cNvPr id="55303" name="Text Box 5"/>
          <p:cNvSpPr txBox="1">
            <a:spLocks noChangeArrowheads="1"/>
          </p:cNvSpPr>
          <p:nvPr/>
        </p:nvSpPr>
        <p:spPr bwMode="auto">
          <a:xfrm>
            <a:off x="333375" y="2565400"/>
            <a:ext cx="19272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Envia datagrama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ao servidor</a:t>
            </a:r>
            <a:endParaRPr lang="pt-BR"/>
          </a:p>
        </p:txBody>
      </p:sp>
      <p:sp>
        <p:nvSpPr>
          <p:cNvPr id="55304" name="Text Box 6"/>
          <p:cNvSpPr txBox="1">
            <a:spLocks noChangeArrowheads="1"/>
          </p:cNvSpPr>
          <p:nvPr/>
        </p:nvSpPr>
        <p:spPr bwMode="auto">
          <a:xfrm>
            <a:off x="574675" y="3614738"/>
            <a:ext cx="16240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Lê datagrama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do servidor</a:t>
            </a:r>
            <a:endParaRPr lang="pt-BR"/>
          </a:p>
        </p:txBody>
      </p:sp>
      <p:sp>
        <p:nvSpPr>
          <p:cNvPr id="55305" name="Freeform 7"/>
          <p:cNvSpPr>
            <a:spLocks/>
          </p:cNvSpPr>
          <p:nvPr/>
        </p:nvSpPr>
        <p:spPr bwMode="auto">
          <a:xfrm>
            <a:off x="2228850" y="1284288"/>
            <a:ext cx="114300" cy="12192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5306" name="Line 8"/>
          <p:cNvSpPr>
            <a:spLocks noChangeShapeType="1"/>
          </p:cNvSpPr>
          <p:nvPr/>
        </p:nvSpPr>
        <p:spPr bwMode="auto">
          <a:xfrm flipV="1">
            <a:off x="2343150" y="2044700"/>
            <a:ext cx="34290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5307" name="Freeform 9"/>
          <p:cNvSpPr>
            <a:spLocks/>
          </p:cNvSpPr>
          <p:nvPr/>
        </p:nvSpPr>
        <p:spPr bwMode="auto">
          <a:xfrm>
            <a:off x="2136775" y="2586038"/>
            <a:ext cx="123825" cy="5857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5308" name="Line 10"/>
          <p:cNvSpPr>
            <a:spLocks noChangeShapeType="1"/>
          </p:cNvSpPr>
          <p:nvPr/>
        </p:nvSpPr>
        <p:spPr bwMode="auto">
          <a:xfrm flipV="1">
            <a:off x="2260600" y="2800350"/>
            <a:ext cx="309563" cy="158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5309" name="Freeform 11"/>
          <p:cNvSpPr>
            <a:spLocks/>
          </p:cNvSpPr>
          <p:nvPr/>
        </p:nvSpPr>
        <p:spPr bwMode="auto">
          <a:xfrm>
            <a:off x="2035175" y="3681413"/>
            <a:ext cx="123825" cy="5095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5310" name="Line 12"/>
          <p:cNvSpPr>
            <a:spLocks noChangeShapeType="1"/>
          </p:cNvSpPr>
          <p:nvPr/>
        </p:nvSpPr>
        <p:spPr bwMode="auto">
          <a:xfrm flipV="1">
            <a:off x="2173288" y="4000500"/>
            <a:ext cx="2952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8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4275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7664A9-67EC-4FBD-8FC5-764F281DF88B}" type="slidenum">
              <a:rPr lang="en-US" smtClean="0"/>
              <a:pPr/>
              <a:t>125</a:t>
            </a:fld>
            <a:endParaRPr lang="en-US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cliente Python (UDP)</a:t>
            </a: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2902052" y="1651000"/>
            <a:ext cx="6167438" cy="464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pt-BR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serverName</a:t>
            </a:r>
            <a:r>
              <a:rPr lang="en-US" altLang="pt-BR"/>
              <a:t> = </a:t>
            </a:r>
            <a:r>
              <a:rPr lang="en-US" altLang="en-US"/>
              <a:t>‘</a:t>
            </a:r>
            <a:r>
              <a:rPr lang="en-US" altLang="pt-BR"/>
              <a:t>hostname</a:t>
            </a:r>
            <a:r>
              <a:rPr lang="en-US" altLang="en-US"/>
              <a:t>’</a:t>
            </a:r>
            <a:endParaRPr lang="en-US" altLang="pt-BR"/>
          </a:p>
          <a:p>
            <a:pPr>
              <a:lnSpc>
                <a:spcPts val="2800"/>
              </a:lnSpc>
            </a:pPr>
            <a:r>
              <a:rPr lang="en-US" altLang="pt-BR" err="1"/>
              <a:t>serverPort</a:t>
            </a:r>
            <a:r>
              <a:rPr lang="en-US" altLang="pt-BR"/>
              <a:t> = 12000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clientSocket</a:t>
            </a:r>
            <a:r>
              <a:rPr lang="en-US" altLang="pt-BR"/>
              <a:t> = socket(</a:t>
            </a:r>
            <a:r>
              <a:rPr lang="en-US" altLang="pt-BR" err="1"/>
              <a:t>socket.AF_INET</a:t>
            </a:r>
            <a:r>
              <a:rPr lang="en-US" altLang="pt-BR"/>
              <a:t>, </a:t>
            </a:r>
          </a:p>
          <a:p>
            <a:pPr>
              <a:lnSpc>
                <a:spcPts val="2800"/>
              </a:lnSpc>
            </a:pPr>
            <a:r>
              <a:rPr lang="en-US" altLang="pt-BR"/>
              <a:t>                                   </a:t>
            </a:r>
            <a:r>
              <a:rPr lang="en-US" altLang="pt-BR" err="1"/>
              <a:t>socket.SOCK_DGRAM</a:t>
            </a:r>
            <a:r>
              <a:rPr lang="en-US" altLang="pt-BR"/>
              <a:t>)</a:t>
            </a:r>
          </a:p>
          <a:p>
            <a:pPr>
              <a:lnSpc>
                <a:spcPts val="2800"/>
              </a:lnSpc>
            </a:pPr>
            <a:r>
              <a:rPr lang="en-US" altLang="pt-BR"/>
              <a:t>message = </a:t>
            </a:r>
            <a:r>
              <a:rPr lang="en-US" altLang="pt-BR" err="1"/>
              <a:t>raw_input</a:t>
            </a:r>
            <a:r>
              <a:rPr lang="en-US" altLang="pt-BR"/>
              <a:t>(</a:t>
            </a:r>
            <a:r>
              <a:rPr lang="en-US" altLang="en-US"/>
              <a:t>’</a:t>
            </a:r>
            <a:r>
              <a:rPr lang="en-US" altLang="pt-BR"/>
              <a:t>Input lowercase sentence:</a:t>
            </a:r>
            <a:r>
              <a:rPr lang="en-US" altLang="en-US"/>
              <a:t>’</a:t>
            </a:r>
            <a:r>
              <a:rPr lang="en-US" altLang="pt-BR"/>
              <a:t>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clientSocket.sendto</a:t>
            </a:r>
            <a:r>
              <a:rPr lang="en-US" altLang="pt-BR" sz="1800"/>
              <a:t>(message,(</a:t>
            </a:r>
            <a:r>
              <a:rPr lang="en-US" altLang="pt-BR" sz="1800" err="1"/>
              <a:t>serverName</a:t>
            </a:r>
            <a:r>
              <a:rPr lang="en-US" altLang="pt-BR" sz="1800"/>
              <a:t>, </a:t>
            </a:r>
            <a:r>
              <a:rPr lang="en-US" altLang="pt-BR" sz="1800" err="1"/>
              <a:t>serverPort</a:t>
            </a:r>
            <a:r>
              <a:rPr lang="en-US" altLang="pt-BR" sz="1800"/>
              <a:t>))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modifiedMessage</a:t>
            </a:r>
            <a:r>
              <a:rPr lang="en-US" altLang="pt-BR"/>
              <a:t>, </a:t>
            </a:r>
            <a:r>
              <a:rPr lang="en-US" altLang="pt-BR" err="1"/>
              <a:t>serverAddress</a:t>
            </a:r>
            <a:r>
              <a:rPr lang="en-US" altLang="pt-BR"/>
              <a:t> = </a:t>
            </a:r>
          </a:p>
          <a:p>
            <a:pPr>
              <a:lnSpc>
                <a:spcPts val="2800"/>
              </a:lnSpc>
            </a:pPr>
            <a:r>
              <a:rPr lang="en-US" altLang="pt-BR"/>
              <a:t>                                   </a:t>
            </a:r>
            <a:r>
              <a:rPr lang="en-US" altLang="pt-BR" err="1"/>
              <a:t>clientSocket.recvfrom</a:t>
            </a:r>
            <a:r>
              <a:rPr lang="en-US" altLang="pt-BR"/>
              <a:t>(2048)</a:t>
            </a:r>
          </a:p>
          <a:p>
            <a:pPr>
              <a:lnSpc>
                <a:spcPts val="2800"/>
              </a:lnSpc>
            </a:pPr>
            <a:r>
              <a:rPr lang="en-US" altLang="pt-BR"/>
              <a:t>print </a:t>
            </a:r>
            <a:r>
              <a:rPr lang="en-US" altLang="pt-BR" err="1"/>
              <a:t>modifiedMessage</a:t>
            </a:r>
            <a:endParaRPr lang="en-US" altLang="pt-BR"/>
          </a:p>
          <a:p>
            <a:pPr>
              <a:lnSpc>
                <a:spcPts val="2800"/>
              </a:lnSpc>
            </a:pPr>
            <a:r>
              <a:rPr lang="en-US" altLang="pt-BR" err="1"/>
              <a:t>clientSocket.close</a:t>
            </a:r>
            <a:r>
              <a:rPr lang="en-US" altLang="pt-BR"/>
              <a:t>()</a:t>
            </a:r>
          </a:p>
        </p:txBody>
      </p:sp>
      <p:grpSp>
        <p:nvGrpSpPr>
          <p:cNvPr id="19" name="Group 47"/>
          <p:cNvGrpSpPr>
            <a:grpSpLocks/>
          </p:cNvGrpSpPr>
          <p:nvPr/>
        </p:nvGrpSpPr>
        <p:grpSpPr bwMode="auto">
          <a:xfrm>
            <a:off x="359316" y="2699770"/>
            <a:ext cx="2587625" cy="523220"/>
            <a:chOff x="189714" y="2700375"/>
            <a:chExt cx="2587958" cy="522566"/>
          </a:xfrm>
        </p:grpSpPr>
        <p:sp>
          <p:nvSpPr>
            <p:cNvPr id="20" name="TextBox 31"/>
            <p:cNvSpPr txBox="1">
              <a:spLocks noChangeArrowheads="1"/>
            </p:cNvSpPr>
            <p:nvPr/>
          </p:nvSpPr>
          <p:spPr bwMode="auto">
            <a:xfrm>
              <a:off x="189714" y="2700375"/>
              <a:ext cx="2271818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cria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socket </a:t>
              </a:r>
              <a:r>
                <a:rPr lang="en-US" altLang="pt-BR" sz="1400">
                  <a:solidFill>
                    <a:srgbClr val="000099"/>
                  </a:solidFill>
                </a:rPr>
                <a:t>UDP 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para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servidor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1" name="Straight Connector 32"/>
            <p:cNvCxnSpPr>
              <a:cxnSpLocks noChangeShapeType="1"/>
            </p:cNvCxnSpPr>
            <p:nvPr/>
          </p:nvCxnSpPr>
          <p:spPr bwMode="auto">
            <a:xfrm>
              <a:off x="2050143" y="2948154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Group 48"/>
          <p:cNvGrpSpPr>
            <a:grpSpLocks/>
          </p:cNvGrpSpPr>
          <p:nvPr/>
        </p:nvGrpSpPr>
        <p:grpSpPr bwMode="auto">
          <a:xfrm>
            <a:off x="384716" y="3256277"/>
            <a:ext cx="2510624" cy="502702"/>
            <a:chOff x="215900" y="3256352"/>
            <a:chExt cx="2511079" cy="502529"/>
          </a:xfrm>
        </p:grpSpPr>
        <p:sp>
          <p:nvSpPr>
            <p:cNvPr id="23" name="TextBox 34"/>
            <p:cNvSpPr txBox="1">
              <a:spLocks noChangeArrowheads="1"/>
            </p:cNvSpPr>
            <p:nvPr/>
          </p:nvSpPr>
          <p:spPr bwMode="auto">
            <a:xfrm>
              <a:off x="215900" y="3256352"/>
              <a:ext cx="2511079" cy="502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pt-BR" sz="1400" err="1" smtClean="0">
                  <a:solidFill>
                    <a:srgbClr val="000099"/>
                  </a:solidFill>
                </a:rPr>
                <a:t>obtém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entrada do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teclado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do </a:t>
              </a:r>
            </a:p>
            <a:p>
              <a:pPr>
                <a:lnSpc>
                  <a:spcPts val="1600"/>
                </a:lnSpc>
              </a:pPr>
              <a:r>
                <a:rPr lang="en-US" altLang="pt-BR" sz="1400" err="1" smtClean="0">
                  <a:solidFill>
                    <a:srgbClr val="000099"/>
                  </a:solidFill>
                </a:rPr>
                <a:t>usuário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4" name="Straight Connector 35"/>
            <p:cNvCxnSpPr>
              <a:cxnSpLocks noChangeShapeType="1"/>
            </p:cNvCxnSpPr>
            <p:nvPr/>
          </p:nvCxnSpPr>
          <p:spPr bwMode="auto">
            <a:xfrm flipV="1">
              <a:off x="762000" y="3694504"/>
              <a:ext cx="1959429" cy="4534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" name="Group 49"/>
          <p:cNvGrpSpPr>
            <a:grpSpLocks/>
          </p:cNvGrpSpPr>
          <p:nvPr/>
        </p:nvGrpSpPr>
        <p:grpSpPr bwMode="auto">
          <a:xfrm>
            <a:off x="103994" y="3726364"/>
            <a:ext cx="2800086" cy="954107"/>
            <a:chOff x="166472" y="3727234"/>
            <a:chExt cx="2568858" cy="951724"/>
          </a:xfrm>
        </p:grpSpPr>
        <p:sp>
          <p:nvSpPr>
            <p:cNvPr id="26" name="TextBox 36"/>
            <p:cNvSpPr txBox="1">
              <a:spLocks noChangeArrowheads="1"/>
            </p:cNvSpPr>
            <p:nvPr/>
          </p:nvSpPr>
          <p:spPr bwMode="auto">
            <a:xfrm>
              <a:off x="166472" y="3727234"/>
              <a:ext cx="2349500" cy="951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acrescenta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o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nome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do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servidor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e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número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da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porta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à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mensagem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;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envia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pelo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socket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7" name="Straight Connector 39"/>
            <p:cNvCxnSpPr>
              <a:cxnSpLocks noChangeShapeType="1"/>
            </p:cNvCxnSpPr>
            <p:nvPr/>
          </p:nvCxnSpPr>
          <p:spPr bwMode="auto">
            <a:xfrm>
              <a:off x="2069589" y="4029250"/>
              <a:ext cx="665741" cy="0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55"/>
          <p:cNvGrpSpPr>
            <a:grpSpLocks/>
          </p:cNvGrpSpPr>
          <p:nvPr/>
        </p:nvGrpSpPr>
        <p:grpSpPr bwMode="auto">
          <a:xfrm>
            <a:off x="383129" y="5155581"/>
            <a:ext cx="2511425" cy="523220"/>
            <a:chOff x="214386" y="5156152"/>
            <a:chExt cx="2511708" cy="522566"/>
          </a:xfrm>
        </p:grpSpPr>
        <p:sp>
          <p:nvSpPr>
            <p:cNvPr id="29" name="TextBox 61"/>
            <p:cNvSpPr txBox="1">
              <a:spLocks noChangeArrowheads="1"/>
            </p:cNvSpPr>
            <p:nvPr/>
          </p:nvSpPr>
          <p:spPr bwMode="auto">
            <a:xfrm>
              <a:off x="214386" y="5156152"/>
              <a:ext cx="2349500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imprime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</a:t>
              </a:r>
              <a:r>
                <a:rPr lang="en-US" altLang="pt-BR" sz="1400">
                  <a:solidFill>
                    <a:srgbClr val="000099"/>
                  </a:solidFill>
                </a:rPr>
                <a:t>string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recebido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e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fecha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socket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30" name="Straight Connector 62"/>
            <p:cNvCxnSpPr>
              <a:cxnSpLocks noChangeShapeType="1"/>
            </p:cNvCxnSpPr>
            <p:nvPr/>
          </p:nvCxnSpPr>
          <p:spPr bwMode="auto">
            <a:xfrm>
              <a:off x="2230329" y="5341464"/>
              <a:ext cx="495765" cy="242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" name="Group 54"/>
          <p:cNvGrpSpPr>
            <a:grpSpLocks/>
          </p:cNvGrpSpPr>
          <p:nvPr/>
        </p:nvGrpSpPr>
        <p:grpSpPr bwMode="auto">
          <a:xfrm>
            <a:off x="11653" y="4438699"/>
            <a:ext cx="2900363" cy="738668"/>
            <a:chOff x="-157119" y="4438418"/>
            <a:chExt cx="2900123" cy="739159"/>
          </a:xfrm>
        </p:grpSpPr>
        <p:sp>
          <p:nvSpPr>
            <p:cNvPr id="32" name="TextBox 56"/>
            <p:cNvSpPr txBox="1">
              <a:spLocks noChangeArrowheads="1"/>
            </p:cNvSpPr>
            <p:nvPr/>
          </p:nvSpPr>
          <p:spPr bwMode="auto">
            <a:xfrm>
              <a:off x="192835" y="4438418"/>
              <a:ext cx="2349500" cy="739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lê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caracteres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de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resposta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do socket e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converte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em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</a:t>
              </a:r>
              <a:r>
                <a:rPr lang="en-US" altLang="pt-BR" sz="1400" i="1" smtClean="0">
                  <a:solidFill>
                    <a:srgbClr val="000099"/>
                  </a:solidFill>
                </a:rPr>
                <a:t>string</a:t>
              </a:r>
              <a:endParaRPr lang="en-US" altLang="pt-BR" sz="1400" smtClean="0">
                <a:solidFill>
                  <a:srgbClr val="000099"/>
                </a:solidFill>
              </a:endParaRPr>
            </a:p>
          </p:txBody>
        </p:sp>
        <p:cxnSp>
          <p:nvCxnSpPr>
            <p:cNvPr id="33" name="Straight Connector 59"/>
            <p:cNvCxnSpPr>
              <a:cxnSpLocks noChangeShapeType="1"/>
            </p:cNvCxnSpPr>
            <p:nvPr/>
          </p:nvCxnSpPr>
          <p:spPr bwMode="auto">
            <a:xfrm flipV="1">
              <a:off x="2415586" y="4605614"/>
              <a:ext cx="327418" cy="41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TextBox 53"/>
            <p:cNvSpPr txBox="1">
              <a:spLocks noChangeArrowheads="1"/>
            </p:cNvSpPr>
            <p:nvPr/>
          </p:nvSpPr>
          <p:spPr bwMode="auto">
            <a:xfrm>
              <a:off x="-157119" y="4530536"/>
              <a:ext cx="184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pt-BR" altLang="pt-BR"/>
            </a:p>
          </p:txBody>
        </p:sp>
      </p:grp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397416" y="1655788"/>
            <a:ext cx="2454518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1600"/>
              </a:lnSpc>
            </a:pPr>
            <a:r>
              <a:rPr lang="pt-BR" altLang="pt-BR" sz="1400" smtClean="0">
                <a:solidFill>
                  <a:srgbClr val="000099"/>
                </a:solidFill>
              </a:rPr>
              <a:t>inclui a biblioteca de sockets</a:t>
            </a:r>
          </a:p>
          <a:p>
            <a:pPr>
              <a:lnSpc>
                <a:spcPts val="1600"/>
              </a:lnSpc>
            </a:pPr>
            <a:r>
              <a:rPr lang="pt-BR" altLang="pt-BR" sz="1400" smtClean="0">
                <a:solidFill>
                  <a:srgbClr val="000099"/>
                </a:solidFill>
              </a:rPr>
              <a:t>do Python</a:t>
            </a:r>
          </a:p>
        </p:txBody>
      </p:sp>
      <p:cxnSp>
        <p:nvCxnSpPr>
          <p:cNvPr id="36" name="Straight Connector 10"/>
          <p:cNvCxnSpPr>
            <a:cxnSpLocks noChangeShapeType="1"/>
          </p:cNvCxnSpPr>
          <p:nvPr/>
        </p:nvCxnSpPr>
        <p:spPr bwMode="auto">
          <a:xfrm flipV="1">
            <a:off x="1121249" y="1930362"/>
            <a:ext cx="1727267" cy="8118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305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6323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555B62-2933-4467-9EB3-89AAC54EFDC9}" type="slidenum">
              <a:rPr lang="en-US" smtClean="0"/>
              <a:pPr/>
              <a:t>126</a:t>
            </a:fld>
            <a:endParaRPr lang="en-US" smtClean="0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Servidor UDP</a:t>
            </a:r>
          </a:p>
        </p:txBody>
      </p:sp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63" y="1587500"/>
            <a:ext cx="5656262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32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734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8A5AD3-D16C-425C-A91C-C12AFC0F157E}" type="slidenum">
              <a:rPr lang="en-US" smtClean="0"/>
              <a:pPr/>
              <a:t>127</a:t>
            </a:fld>
            <a:endParaRPr lang="en-US" smtClean="0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servidor Java (UDP)</a:t>
            </a:r>
          </a:p>
        </p:txBody>
      </p:sp>
      <p:sp>
        <p:nvSpPr>
          <p:cNvPr id="57349" name="Rectangle 3"/>
          <p:cNvSpPr>
            <a:spLocks noChangeArrowheads="1"/>
          </p:cNvSpPr>
          <p:nvPr/>
        </p:nvSpPr>
        <p:spPr bwMode="auto">
          <a:xfrm>
            <a:off x="2565400" y="1541463"/>
            <a:ext cx="6653213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en-US" sz="1600" b="1">
                <a:latin typeface="Arial" charset="0"/>
              </a:rPr>
              <a:t>import java.io.*; </a:t>
            </a:r>
          </a:p>
          <a:p>
            <a:pPr algn="l"/>
            <a:r>
              <a:rPr lang="en-US" sz="1600" b="1">
                <a:latin typeface="Arial" charset="0"/>
              </a:rPr>
              <a:t>import java.net.*;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class servidorUDP  { </a:t>
            </a:r>
          </a:p>
          <a:p>
            <a:pPr algn="l"/>
            <a:r>
              <a:rPr lang="en-US" sz="1600" b="1">
                <a:latin typeface="Arial" charset="0"/>
              </a:rPr>
              <a:t>  public static void main(String args[]) throws Exception </a:t>
            </a:r>
          </a:p>
          <a:p>
            <a:pPr algn="l"/>
            <a:r>
              <a:rPr lang="en-US" sz="1600" b="1">
                <a:latin typeface="Arial" charset="0"/>
              </a:rPr>
              <a:t>    {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DatagramSocket socketServidor = new DatagramSocket(9876);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byte[] dadosRecebidos = new byte[1024]; </a:t>
            </a:r>
          </a:p>
          <a:p>
            <a:pPr algn="l"/>
            <a:r>
              <a:rPr lang="en-US" sz="1600" b="1">
                <a:latin typeface="Arial" charset="0"/>
              </a:rPr>
              <a:t>      byte[] dadosEnviados  = new byte[1024];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while(true) </a:t>
            </a:r>
          </a:p>
          <a:p>
            <a:pPr algn="l"/>
            <a:r>
              <a:rPr lang="en-US" sz="1600" b="1">
                <a:latin typeface="Arial" charset="0"/>
              </a:rPr>
              <a:t>        { </a:t>
            </a:r>
          </a:p>
          <a:p>
            <a:pPr algn="l"/>
            <a:r>
              <a:rPr lang="en-US" sz="1600" b="1">
                <a:latin typeface="Arial" charset="0"/>
              </a:rPr>
              <a:t>            DatagramPacket pacoteRecebido = </a:t>
            </a:r>
          </a:p>
          <a:p>
            <a:pPr algn="l"/>
            <a:r>
              <a:rPr lang="en-US" sz="1600" b="1">
                <a:latin typeface="Arial" charset="0"/>
              </a:rPr>
              <a:t>             new DatagramPacket(dadosRecebidos, </a:t>
            </a:r>
          </a:p>
          <a:p>
            <a:pPr algn="l"/>
            <a:r>
              <a:rPr lang="en-US" sz="1600" b="1">
                <a:latin typeface="Arial" charset="0"/>
              </a:rPr>
              <a:t>		dadosRecebidos.length); </a:t>
            </a:r>
          </a:p>
          <a:p>
            <a:pPr algn="l"/>
            <a:r>
              <a:rPr lang="en-US" sz="1600" b="1">
                <a:latin typeface="Arial" charset="0"/>
              </a:rPr>
              <a:t>             socketServidor.receive(pacoteRecebido);</a:t>
            </a:r>
            <a:r>
              <a:rPr lang="en-US" sz="2400" b="1">
                <a:latin typeface="Times New Roman" pitchFamily="18" charset="0"/>
              </a:rPr>
              <a:t> </a:t>
            </a:r>
          </a:p>
        </p:txBody>
      </p:sp>
      <p:sp>
        <p:nvSpPr>
          <p:cNvPr id="57350" name="Text Box 4"/>
          <p:cNvSpPr txBox="1">
            <a:spLocks noChangeArrowheads="1"/>
          </p:cNvSpPr>
          <p:nvPr/>
        </p:nvSpPr>
        <p:spPr bwMode="auto">
          <a:xfrm>
            <a:off x="460375" y="2811463"/>
            <a:ext cx="195103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socket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para datagramas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na porta 9876</a:t>
            </a:r>
            <a:endParaRPr lang="pt-BR"/>
          </a:p>
        </p:txBody>
      </p:sp>
      <p:sp>
        <p:nvSpPr>
          <p:cNvPr id="57351" name="Text Box 5"/>
          <p:cNvSpPr txBox="1">
            <a:spLocks noChangeArrowheads="1"/>
          </p:cNvSpPr>
          <p:nvPr/>
        </p:nvSpPr>
        <p:spPr bwMode="auto">
          <a:xfrm>
            <a:off x="215900" y="5018088"/>
            <a:ext cx="2263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Aloca memória para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receber datagrama</a:t>
            </a:r>
            <a:endParaRPr lang="pt-BR"/>
          </a:p>
        </p:txBody>
      </p:sp>
      <p:sp>
        <p:nvSpPr>
          <p:cNvPr id="57352" name="Text Box 6"/>
          <p:cNvSpPr txBox="1">
            <a:spLocks noChangeArrowheads="1"/>
          </p:cNvSpPr>
          <p:nvPr/>
        </p:nvSpPr>
        <p:spPr bwMode="auto">
          <a:xfrm>
            <a:off x="1084263" y="5788025"/>
            <a:ext cx="14700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Recebe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datagrama</a:t>
            </a:r>
            <a:endParaRPr lang="pt-BR"/>
          </a:p>
        </p:txBody>
      </p:sp>
      <p:sp>
        <p:nvSpPr>
          <p:cNvPr id="57353" name="Freeform 7"/>
          <p:cNvSpPr>
            <a:spLocks/>
          </p:cNvSpPr>
          <p:nvPr/>
        </p:nvSpPr>
        <p:spPr bwMode="auto">
          <a:xfrm>
            <a:off x="2286000" y="2871788"/>
            <a:ext cx="152400" cy="8001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7354" name="Line 8"/>
          <p:cNvSpPr>
            <a:spLocks noChangeShapeType="1"/>
          </p:cNvSpPr>
          <p:nvPr/>
        </p:nvSpPr>
        <p:spPr bwMode="auto">
          <a:xfrm>
            <a:off x="2457450" y="3405188"/>
            <a:ext cx="419100" cy="47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7355" name="Freeform 9"/>
          <p:cNvSpPr>
            <a:spLocks/>
          </p:cNvSpPr>
          <p:nvPr/>
        </p:nvSpPr>
        <p:spPr bwMode="auto">
          <a:xfrm>
            <a:off x="2362200" y="5072063"/>
            <a:ext cx="85725" cy="5476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7356" name="Line 10"/>
          <p:cNvSpPr>
            <a:spLocks noChangeShapeType="1"/>
          </p:cNvSpPr>
          <p:nvPr/>
        </p:nvSpPr>
        <p:spPr bwMode="auto">
          <a:xfrm>
            <a:off x="2471738" y="5407025"/>
            <a:ext cx="604837" cy="12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7357" name="Freeform 11"/>
          <p:cNvSpPr>
            <a:spLocks/>
          </p:cNvSpPr>
          <p:nvPr/>
        </p:nvSpPr>
        <p:spPr bwMode="auto">
          <a:xfrm>
            <a:off x="2352675" y="5805488"/>
            <a:ext cx="138113" cy="5857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7358" name="Line 12"/>
          <p:cNvSpPr>
            <a:spLocks noChangeShapeType="1"/>
          </p:cNvSpPr>
          <p:nvPr/>
        </p:nvSpPr>
        <p:spPr bwMode="auto">
          <a:xfrm flipV="1">
            <a:off x="2490788" y="5972175"/>
            <a:ext cx="592137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8371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86553B-310D-4A24-A22A-F3464D105871}" type="slidenum">
              <a:rPr lang="en-US" smtClean="0"/>
              <a:pPr/>
              <a:t>128</a:t>
            </a:fld>
            <a:endParaRPr lang="en-US" smtClean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servidor Java (UDP), cont</a:t>
            </a:r>
          </a:p>
        </p:txBody>
      </p:sp>
      <p:sp>
        <p:nvSpPr>
          <p:cNvPr id="58373" name="Rectangle 3"/>
          <p:cNvSpPr>
            <a:spLocks noChangeArrowheads="1"/>
          </p:cNvSpPr>
          <p:nvPr/>
        </p:nvSpPr>
        <p:spPr bwMode="auto">
          <a:xfrm>
            <a:off x="1851025" y="1173163"/>
            <a:ext cx="6224588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endParaRPr lang="en-US" sz="1600">
              <a:latin typeface="Arial" charset="0"/>
            </a:endParaRPr>
          </a:p>
          <a:p>
            <a:pPr algn="l"/>
            <a:r>
              <a:rPr lang="en-US" sz="1600">
                <a:latin typeface="Arial" charset="0"/>
              </a:rPr>
              <a:t>          </a:t>
            </a:r>
            <a:r>
              <a:rPr lang="en-US" sz="1600" b="1">
                <a:latin typeface="Arial" charset="0"/>
              </a:rPr>
              <a:t>String frase = new String(pacoteRecebido.getData());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InetAddress IPAddress = pacoteRecebido.getAddress();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int porta = pacoteRecebido.getPort();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String fraseEmMaiusculas = frase.toUpperCase(); </a:t>
            </a:r>
          </a:p>
          <a:p>
            <a:pPr algn="l"/>
            <a:endParaRPr lang="en-US" sz="1600" b="1">
              <a:latin typeface="Arial" charset="0"/>
            </a:endParaRPr>
          </a:p>
          <a:p>
            <a:pPr algn="l"/>
            <a:r>
              <a:rPr lang="en-US" sz="1600" b="1">
                <a:latin typeface="Arial" charset="0"/>
              </a:rPr>
              <a:t>          dadosEnviados = fraseEmMaiusculas.getBytes();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DatagramPacket pacoteEnviado = </a:t>
            </a:r>
          </a:p>
          <a:p>
            <a:pPr algn="l"/>
            <a:r>
              <a:rPr lang="en-US" sz="1600" b="1">
                <a:latin typeface="Arial" charset="0"/>
              </a:rPr>
              <a:t>             new DatagramPacket(dadosEnviados, </a:t>
            </a:r>
          </a:p>
          <a:p>
            <a:pPr algn="l"/>
            <a:r>
              <a:rPr lang="en-US" sz="1600" b="1">
                <a:latin typeface="Arial" charset="0"/>
              </a:rPr>
              <a:t>                        dadosEnviados.length, IPAddress, porta); </a:t>
            </a:r>
          </a:p>
          <a:p>
            <a:pPr algn="l"/>
            <a:r>
              <a:rPr lang="en-US" sz="1600" b="1">
                <a:latin typeface="Arial" charset="0"/>
              </a:rPr>
              <a:t>  </a:t>
            </a:r>
          </a:p>
          <a:p>
            <a:pPr algn="l"/>
            <a:r>
              <a:rPr lang="en-US" sz="1600" b="1">
                <a:latin typeface="Arial" charset="0"/>
              </a:rPr>
              <a:t>          socketServidor.send(pacoteEnviado); </a:t>
            </a:r>
          </a:p>
          <a:p>
            <a:pPr algn="l"/>
            <a:r>
              <a:rPr lang="en-US" sz="1600" b="1">
                <a:latin typeface="Arial" charset="0"/>
              </a:rPr>
              <a:t>        } </a:t>
            </a:r>
          </a:p>
          <a:p>
            <a:pPr algn="l"/>
            <a:r>
              <a:rPr lang="en-US" sz="1600" b="1">
                <a:latin typeface="Arial" charset="0"/>
              </a:rPr>
              <a:t>    } </a:t>
            </a:r>
          </a:p>
          <a:p>
            <a:pPr algn="l"/>
            <a:r>
              <a:rPr lang="en-US" sz="1600" b="1">
                <a:latin typeface="Arial" charset="0"/>
              </a:rPr>
              <a:t>}</a:t>
            </a:r>
            <a:r>
              <a:rPr lang="en-US" sz="2400" b="1">
                <a:latin typeface="Times New Roman" pitchFamily="18" charset="0"/>
              </a:rPr>
              <a:t>  </a:t>
            </a:r>
          </a:p>
        </p:txBody>
      </p:sp>
      <p:sp>
        <p:nvSpPr>
          <p:cNvPr id="58374" name="Text Box 5"/>
          <p:cNvSpPr txBox="1">
            <a:spLocks noChangeArrowheads="1"/>
          </p:cNvSpPr>
          <p:nvPr/>
        </p:nvSpPr>
        <p:spPr bwMode="auto">
          <a:xfrm>
            <a:off x="127000" y="1736725"/>
            <a:ext cx="2093913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Obtém endereço IP, no. de porta do remetente</a:t>
            </a:r>
            <a:endParaRPr lang="pt-BR"/>
          </a:p>
        </p:txBody>
      </p:sp>
      <p:sp>
        <p:nvSpPr>
          <p:cNvPr id="58375" name="Freeform 8"/>
          <p:cNvSpPr>
            <a:spLocks/>
          </p:cNvSpPr>
          <p:nvPr/>
        </p:nvSpPr>
        <p:spPr bwMode="auto">
          <a:xfrm>
            <a:off x="2057400" y="1795463"/>
            <a:ext cx="133350" cy="814387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76" name="Line 9"/>
          <p:cNvSpPr>
            <a:spLocks noChangeShapeType="1"/>
          </p:cNvSpPr>
          <p:nvPr/>
        </p:nvSpPr>
        <p:spPr bwMode="auto">
          <a:xfrm flipV="1">
            <a:off x="2214563" y="2533650"/>
            <a:ext cx="2857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77" name="Text Box 10"/>
          <p:cNvSpPr txBox="1">
            <a:spLocks noChangeArrowheads="1"/>
          </p:cNvSpPr>
          <p:nvPr/>
        </p:nvSpPr>
        <p:spPr bwMode="auto">
          <a:xfrm>
            <a:off x="773113" y="4508500"/>
            <a:ext cx="13049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Escreve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datagrama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no socket</a:t>
            </a:r>
            <a:endParaRPr lang="pt-BR"/>
          </a:p>
        </p:txBody>
      </p:sp>
      <p:sp>
        <p:nvSpPr>
          <p:cNvPr id="58378" name="Freeform 11"/>
          <p:cNvSpPr>
            <a:spLocks/>
          </p:cNvSpPr>
          <p:nvPr/>
        </p:nvSpPr>
        <p:spPr bwMode="auto">
          <a:xfrm>
            <a:off x="1895475" y="4595813"/>
            <a:ext cx="161925" cy="81915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79" name="Line 12"/>
          <p:cNvSpPr>
            <a:spLocks noChangeShapeType="1"/>
          </p:cNvSpPr>
          <p:nvPr/>
        </p:nvSpPr>
        <p:spPr bwMode="auto">
          <a:xfrm flipV="1">
            <a:off x="2076450" y="499110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80" name="Text Box 13"/>
          <p:cNvSpPr txBox="1">
            <a:spLocks noChangeArrowheads="1"/>
          </p:cNvSpPr>
          <p:nvPr/>
        </p:nvSpPr>
        <p:spPr bwMode="auto">
          <a:xfrm>
            <a:off x="3228975" y="5632450"/>
            <a:ext cx="2741613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r>
              <a:rPr lang="pt-BR">
                <a:solidFill>
                  <a:schemeClr val="accent2"/>
                </a:solidFill>
              </a:rPr>
              <a:t>Fim do laço while,</a:t>
            </a:r>
          </a:p>
          <a:p>
            <a:pPr algn="l"/>
            <a:r>
              <a:rPr lang="pt-BR">
                <a:solidFill>
                  <a:schemeClr val="accent2"/>
                </a:solidFill>
              </a:rPr>
              <a:t>volta ao início e aguarda</a:t>
            </a:r>
          </a:p>
          <a:p>
            <a:pPr algn="l"/>
            <a:r>
              <a:rPr lang="pt-BR">
                <a:solidFill>
                  <a:schemeClr val="accent2"/>
                </a:solidFill>
              </a:rPr>
              <a:t>chegar outro datagrama</a:t>
            </a:r>
            <a:endParaRPr lang="pt-BR"/>
          </a:p>
        </p:txBody>
      </p:sp>
      <p:sp>
        <p:nvSpPr>
          <p:cNvPr id="58381" name="Freeform 14"/>
          <p:cNvSpPr>
            <a:spLocks/>
          </p:cNvSpPr>
          <p:nvPr/>
        </p:nvSpPr>
        <p:spPr bwMode="auto">
          <a:xfrm rot="10784139">
            <a:off x="3209925" y="5622925"/>
            <a:ext cx="160338" cy="912813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82" name="Line 15"/>
          <p:cNvSpPr>
            <a:spLocks noChangeShapeType="1"/>
          </p:cNvSpPr>
          <p:nvPr/>
        </p:nvSpPr>
        <p:spPr bwMode="auto">
          <a:xfrm flipH="1" flipV="1">
            <a:off x="2562225" y="5295900"/>
            <a:ext cx="6477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83" name="Line 16"/>
          <p:cNvSpPr>
            <a:spLocks noChangeShapeType="1"/>
          </p:cNvSpPr>
          <p:nvPr/>
        </p:nvSpPr>
        <p:spPr bwMode="auto">
          <a:xfrm flipV="1">
            <a:off x="2205038" y="2095500"/>
            <a:ext cx="285750" cy="142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84" name="Text Box 17"/>
          <p:cNvSpPr txBox="1">
            <a:spLocks noChangeArrowheads="1"/>
          </p:cNvSpPr>
          <p:nvPr/>
        </p:nvSpPr>
        <p:spPr bwMode="auto">
          <a:xfrm>
            <a:off x="-12700" y="3702050"/>
            <a:ext cx="2109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pt-BR">
                <a:solidFill>
                  <a:schemeClr val="accent2"/>
                </a:solidFill>
              </a:rPr>
              <a:t>Cria datagrama p/</a:t>
            </a:r>
          </a:p>
          <a:p>
            <a:pPr algn="r"/>
            <a:r>
              <a:rPr lang="pt-BR">
                <a:solidFill>
                  <a:schemeClr val="accent2"/>
                </a:solidFill>
              </a:rPr>
              <a:t> enviar ao cliente</a:t>
            </a:r>
            <a:endParaRPr lang="pt-BR"/>
          </a:p>
        </p:txBody>
      </p:sp>
      <p:sp>
        <p:nvSpPr>
          <p:cNvPr id="58385" name="Freeform 18"/>
          <p:cNvSpPr>
            <a:spLocks/>
          </p:cNvSpPr>
          <p:nvPr/>
        </p:nvSpPr>
        <p:spPr bwMode="auto">
          <a:xfrm>
            <a:off x="1933575" y="3757613"/>
            <a:ext cx="161925" cy="571500"/>
          </a:xfrm>
          <a:custGeom>
            <a:avLst/>
            <a:gdLst>
              <a:gd name="T0" fmla="*/ 0 w 78"/>
              <a:gd name="T1" fmla="*/ 0 h 342"/>
              <a:gd name="T2" fmla="*/ 2147483647 w 78"/>
              <a:gd name="T3" fmla="*/ 0 h 342"/>
              <a:gd name="T4" fmla="*/ 2147483647 w 78"/>
              <a:gd name="T5" fmla="*/ 2147483647 h 342"/>
              <a:gd name="T6" fmla="*/ 2147483647 w 78"/>
              <a:gd name="T7" fmla="*/ 2147483647 h 342"/>
              <a:gd name="T8" fmla="*/ 0 60000 65536"/>
              <a:gd name="T9" fmla="*/ 0 60000 65536"/>
              <a:gd name="T10" fmla="*/ 0 60000 65536"/>
              <a:gd name="T11" fmla="*/ 0 60000 65536"/>
              <a:gd name="T12" fmla="*/ 0 w 78"/>
              <a:gd name="T13" fmla="*/ 0 h 342"/>
              <a:gd name="T14" fmla="*/ 78 w 78"/>
              <a:gd name="T15" fmla="*/ 342 h 3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" h="342">
                <a:moveTo>
                  <a:pt x="0" y="0"/>
                </a:moveTo>
                <a:lnTo>
                  <a:pt x="78" y="0"/>
                </a:lnTo>
                <a:lnTo>
                  <a:pt x="78" y="342"/>
                </a:lnTo>
                <a:lnTo>
                  <a:pt x="6" y="342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8386" name="Line 19"/>
          <p:cNvSpPr>
            <a:spLocks noChangeShapeType="1"/>
          </p:cNvSpPr>
          <p:nvPr/>
        </p:nvSpPr>
        <p:spPr bwMode="auto">
          <a:xfrm flipV="1">
            <a:off x="2114550" y="4019550"/>
            <a:ext cx="333375" cy="47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2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734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8A5AD3-D16C-425C-A91C-C12AFC0F157E}" type="slidenum">
              <a:rPr lang="en-US" smtClean="0"/>
              <a:pPr/>
              <a:t>129</a:t>
            </a:fld>
            <a:endParaRPr lang="en-US" smtClean="0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Exemplo: servidor Python (UDP)</a:t>
            </a: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2717800" y="1854986"/>
            <a:ext cx="61436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pt-BR"/>
              <a:t>from socket import *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serverPort</a:t>
            </a:r>
            <a:r>
              <a:rPr lang="en-US" altLang="pt-BR"/>
              <a:t> = 12000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serverSocket</a:t>
            </a:r>
            <a:r>
              <a:rPr lang="en-US" altLang="pt-BR"/>
              <a:t> = socket(AF_INET, SOCK_DGRAM)</a:t>
            </a:r>
          </a:p>
          <a:p>
            <a:pPr>
              <a:lnSpc>
                <a:spcPts val="2800"/>
              </a:lnSpc>
            </a:pPr>
            <a:r>
              <a:rPr lang="en-US" altLang="pt-BR" err="1"/>
              <a:t>serverSocket.bind</a:t>
            </a:r>
            <a:r>
              <a:rPr lang="en-US" altLang="pt-BR"/>
              <a:t>((</a:t>
            </a:r>
            <a:r>
              <a:rPr lang="fr-FR" altLang="pt-BR"/>
              <a:t>''</a:t>
            </a:r>
            <a:r>
              <a:rPr lang="en-US" altLang="pt-BR"/>
              <a:t>, </a:t>
            </a:r>
            <a:r>
              <a:rPr lang="en-US" altLang="pt-BR" err="1"/>
              <a:t>serverPort</a:t>
            </a:r>
            <a:r>
              <a:rPr lang="en-US" altLang="pt-BR"/>
              <a:t>))</a:t>
            </a:r>
          </a:p>
          <a:p>
            <a:pPr>
              <a:lnSpc>
                <a:spcPts val="2800"/>
              </a:lnSpc>
            </a:pPr>
            <a:r>
              <a:rPr lang="en-US" altLang="pt-BR"/>
              <a:t>print </a:t>
            </a:r>
            <a:r>
              <a:rPr lang="ja-JP" altLang="en-US"/>
              <a:t>“</a:t>
            </a:r>
            <a:r>
              <a:rPr lang="en-US" altLang="ja-JP" i="1"/>
              <a:t>The server is ready to receive</a:t>
            </a:r>
            <a:r>
              <a:rPr lang="en-US" altLang="en-US"/>
              <a:t>”</a:t>
            </a:r>
            <a:endParaRPr lang="en-US" altLang="ja-JP"/>
          </a:p>
          <a:p>
            <a:pPr>
              <a:lnSpc>
                <a:spcPts val="2800"/>
              </a:lnSpc>
            </a:pPr>
            <a:r>
              <a:rPr lang="en-US" altLang="pt-BR"/>
              <a:t>while 1:</a:t>
            </a:r>
          </a:p>
          <a:p>
            <a:pPr>
              <a:lnSpc>
                <a:spcPts val="2400"/>
              </a:lnSpc>
            </a:pPr>
            <a:r>
              <a:rPr lang="en-US" altLang="pt-BR" sz="1800"/>
              <a:t>    message, </a:t>
            </a:r>
            <a:r>
              <a:rPr lang="en-US" altLang="pt-BR" sz="1800" err="1"/>
              <a:t>clientAddress</a:t>
            </a:r>
            <a:r>
              <a:rPr lang="en-US" altLang="pt-BR" sz="1800"/>
              <a:t> = </a:t>
            </a:r>
            <a:r>
              <a:rPr lang="en-US" altLang="pt-BR" sz="1800" err="1"/>
              <a:t>serverSocket.recvfrom</a:t>
            </a:r>
            <a:r>
              <a:rPr lang="en-US" altLang="pt-BR" sz="1800"/>
              <a:t>(2048)</a:t>
            </a:r>
          </a:p>
          <a:p>
            <a:pPr>
              <a:lnSpc>
                <a:spcPts val="2400"/>
              </a:lnSpc>
            </a:pPr>
            <a:r>
              <a:rPr lang="en-US" altLang="pt-BR" sz="1800"/>
              <a:t>    </a:t>
            </a:r>
            <a:r>
              <a:rPr lang="en-US" altLang="pt-BR" sz="1800" err="1"/>
              <a:t>modifiedMessage</a:t>
            </a:r>
            <a:r>
              <a:rPr lang="en-US" altLang="pt-BR" sz="1800"/>
              <a:t> = </a:t>
            </a:r>
            <a:r>
              <a:rPr lang="en-US" altLang="pt-BR" sz="1800" err="1"/>
              <a:t>message.upper</a:t>
            </a:r>
            <a:r>
              <a:rPr lang="en-US" altLang="pt-BR" sz="1800"/>
              <a:t>()</a:t>
            </a:r>
          </a:p>
          <a:p>
            <a:pPr>
              <a:lnSpc>
                <a:spcPts val="2400"/>
              </a:lnSpc>
            </a:pPr>
            <a:r>
              <a:rPr lang="en-US" altLang="pt-BR" sz="1800"/>
              <a:t>    </a:t>
            </a:r>
            <a:r>
              <a:rPr lang="en-US" altLang="pt-BR" sz="1800" err="1"/>
              <a:t>serverSocket.sendto</a:t>
            </a:r>
            <a:r>
              <a:rPr lang="en-US" altLang="pt-BR" sz="1800"/>
              <a:t>(</a:t>
            </a:r>
            <a:r>
              <a:rPr lang="en-US" altLang="pt-BR" sz="1800" err="1"/>
              <a:t>modifiedMessage</a:t>
            </a:r>
            <a:r>
              <a:rPr lang="en-US" altLang="pt-BR" sz="1800"/>
              <a:t>, </a:t>
            </a:r>
            <a:r>
              <a:rPr lang="en-US" altLang="pt-BR" sz="1800" err="1"/>
              <a:t>clientAddress</a:t>
            </a:r>
            <a:r>
              <a:rPr lang="en-US" altLang="pt-BR" sz="1800"/>
              <a:t>)</a:t>
            </a:r>
          </a:p>
        </p:txBody>
      </p: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312738" y="2554288"/>
            <a:ext cx="2439987" cy="307975"/>
            <a:chOff x="311971" y="2554972"/>
            <a:chExt cx="2440301" cy="307777"/>
          </a:xfrm>
        </p:grpSpPr>
        <p:sp>
          <p:nvSpPr>
            <p:cNvPr id="17" name="TextBox 31"/>
            <p:cNvSpPr txBox="1">
              <a:spLocks noChangeArrowheads="1"/>
            </p:cNvSpPr>
            <p:nvPr/>
          </p:nvSpPr>
          <p:spPr bwMode="auto">
            <a:xfrm>
              <a:off x="311971" y="2554972"/>
              <a:ext cx="24114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cria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socket UDP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18" name="Straight Connector 32"/>
            <p:cNvCxnSpPr>
              <a:cxnSpLocks noChangeShapeType="1"/>
            </p:cNvCxnSpPr>
            <p:nvPr/>
          </p:nvCxnSpPr>
          <p:spPr bwMode="auto">
            <a:xfrm>
              <a:off x="1822045" y="2748411"/>
              <a:ext cx="930227" cy="113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" name="Group 14"/>
          <p:cNvGrpSpPr>
            <a:grpSpLocks/>
          </p:cNvGrpSpPr>
          <p:nvPr/>
        </p:nvGrpSpPr>
        <p:grpSpPr bwMode="auto">
          <a:xfrm>
            <a:off x="169863" y="2884487"/>
            <a:ext cx="2540000" cy="523220"/>
            <a:chOff x="169076" y="2884812"/>
            <a:chExt cx="2541127" cy="522566"/>
          </a:xfrm>
        </p:grpSpPr>
        <p:sp>
          <p:nvSpPr>
            <p:cNvPr id="20" name="TextBox 26"/>
            <p:cNvSpPr txBox="1">
              <a:spLocks noChangeArrowheads="1"/>
            </p:cNvSpPr>
            <p:nvPr/>
          </p:nvSpPr>
          <p:spPr bwMode="auto">
            <a:xfrm>
              <a:off x="169076" y="2884812"/>
              <a:ext cx="2271818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pt-BR" sz="1400" err="1" smtClean="0">
                  <a:solidFill>
                    <a:srgbClr val="000099"/>
                  </a:solidFill>
                </a:rPr>
                <a:t>liga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socket à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porta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local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número</a:t>
              </a:r>
              <a:r>
                <a:rPr lang="en-US" altLang="pt-BR" sz="1400" smtClean="0">
                  <a:solidFill>
                    <a:srgbClr val="000099"/>
                  </a:solidFill>
                </a:rPr>
                <a:t> 12000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1" name="Straight Connector 30"/>
            <p:cNvCxnSpPr>
              <a:cxnSpLocks noChangeShapeType="1"/>
            </p:cNvCxnSpPr>
            <p:nvPr/>
          </p:nvCxnSpPr>
          <p:spPr bwMode="auto">
            <a:xfrm>
              <a:off x="1982674" y="3169104"/>
              <a:ext cx="727529" cy="272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Group 15"/>
          <p:cNvGrpSpPr>
            <a:grpSpLocks/>
          </p:cNvGrpSpPr>
          <p:nvPr/>
        </p:nvGrpSpPr>
        <p:grpSpPr bwMode="auto">
          <a:xfrm>
            <a:off x="182563" y="3719023"/>
            <a:ext cx="2527300" cy="298450"/>
            <a:chOff x="182564" y="3718053"/>
            <a:chExt cx="2528092" cy="299227"/>
          </a:xfrm>
        </p:grpSpPr>
        <p:sp>
          <p:nvSpPr>
            <p:cNvPr id="23" name="TextBox 34"/>
            <p:cNvSpPr txBox="1">
              <a:spLocks noChangeArrowheads="1"/>
            </p:cNvSpPr>
            <p:nvPr/>
          </p:nvSpPr>
          <p:spPr bwMode="auto">
            <a:xfrm>
              <a:off x="182564" y="3718053"/>
              <a:ext cx="1194763" cy="299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en-US" altLang="pt-BR" sz="1400">
                  <a:solidFill>
                    <a:srgbClr val="000099"/>
                  </a:solidFill>
                </a:rPr>
                <a:t>loop </a:t>
              </a:r>
              <a:r>
                <a:rPr lang="en-US" altLang="pt-BR" sz="1400" err="1" smtClean="0">
                  <a:solidFill>
                    <a:srgbClr val="000099"/>
                  </a:solidFill>
                </a:rPr>
                <a:t>infinito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4" name="Straight Connector 35"/>
            <p:cNvCxnSpPr>
              <a:cxnSpLocks noChangeShapeType="1"/>
            </p:cNvCxnSpPr>
            <p:nvPr/>
          </p:nvCxnSpPr>
          <p:spPr bwMode="auto">
            <a:xfrm flipV="1">
              <a:off x="1266031" y="3880153"/>
              <a:ext cx="1444625" cy="396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" name="Group 17"/>
          <p:cNvGrpSpPr>
            <a:grpSpLocks/>
          </p:cNvGrpSpPr>
          <p:nvPr/>
        </p:nvGrpSpPr>
        <p:grpSpPr bwMode="auto">
          <a:xfrm>
            <a:off x="176212" y="3989531"/>
            <a:ext cx="2743201" cy="707886"/>
            <a:chOff x="176620" y="4151971"/>
            <a:chExt cx="2743175" cy="707730"/>
          </a:xfrm>
        </p:grpSpPr>
        <p:sp>
          <p:nvSpPr>
            <p:cNvPr id="26" name="TextBox 36"/>
            <p:cNvSpPr txBox="1">
              <a:spLocks noChangeArrowheads="1"/>
            </p:cNvSpPr>
            <p:nvPr/>
          </p:nvSpPr>
          <p:spPr bwMode="auto">
            <a:xfrm>
              <a:off x="176620" y="4151971"/>
              <a:ext cx="2451152" cy="707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ts val="1600"/>
                </a:lnSpc>
              </a:pPr>
              <a:r>
                <a:rPr lang="pt-BR" altLang="pt-BR" sz="1400">
                  <a:solidFill>
                    <a:srgbClr val="000099"/>
                  </a:solidFill>
                </a:rPr>
                <a:t>lê mensagem do socket UDP, obtendo endereço do cliente (IP e porta do cliente)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27" name="Straight Connector 39"/>
            <p:cNvCxnSpPr>
              <a:cxnSpLocks noChangeShapeType="1"/>
            </p:cNvCxnSpPr>
            <p:nvPr/>
          </p:nvCxnSpPr>
          <p:spPr bwMode="auto">
            <a:xfrm flipV="1">
              <a:off x="1981317" y="4399595"/>
              <a:ext cx="938478" cy="126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544860" y="4666886"/>
            <a:ext cx="2550030" cy="523221"/>
            <a:chOff x="445104" y="4716129"/>
            <a:chExt cx="2550896" cy="522566"/>
          </a:xfrm>
        </p:grpSpPr>
        <p:sp>
          <p:nvSpPr>
            <p:cNvPr id="29" name="TextBox 61"/>
            <p:cNvSpPr txBox="1">
              <a:spLocks noChangeArrowheads="1"/>
            </p:cNvSpPr>
            <p:nvPr/>
          </p:nvSpPr>
          <p:spPr bwMode="auto">
            <a:xfrm>
              <a:off x="445104" y="4716129"/>
              <a:ext cx="2550896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pt-BR" altLang="pt-BR" sz="1400">
                  <a:solidFill>
                    <a:srgbClr val="000099"/>
                  </a:solidFill>
                </a:rPr>
                <a:t>retorna </a:t>
              </a:r>
              <a:r>
                <a:rPr lang="pt-BR" altLang="pt-BR" sz="1400" i="1" err="1">
                  <a:solidFill>
                    <a:srgbClr val="000099"/>
                  </a:solidFill>
                </a:rPr>
                <a:t>string</a:t>
              </a:r>
              <a:r>
                <a:rPr lang="pt-BR" altLang="pt-BR" sz="1400">
                  <a:solidFill>
                    <a:srgbClr val="000099"/>
                  </a:solidFill>
                </a:rPr>
                <a:t> em </a:t>
              </a:r>
              <a:endParaRPr lang="pt-BR" altLang="pt-BR" sz="1400" smtClean="0">
                <a:solidFill>
                  <a:srgbClr val="000099"/>
                </a:solidFill>
              </a:endParaRPr>
            </a:p>
            <a:p>
              <a:r>
                <a:rPr lang="pt-BR" altLang="pt-BR" sz="1400" smtClean="0">
                  <a:solidFill>
                    <a:srgbClr val="000099"/>
                  </a:solidFill>
                </a:rPr>
                <a:t>maiúsculas </a:t>
              </a:r>
              <a:r>
                <a:rPr lang="pt-BR" altLang="pt-BR" sz="1400">
                  <a:solidFill>
                    <a:srgbClr val="000099"/>
                  </a:solidFill>
                </a:rPr>
                <a:t>para </a:t>
              </a:r>
              <a:r>
                <a:rPr lang="pt-BR" altLang="pt-BR" sz="1400" smtClean="0">
                  <a:solidFill>
                    <a:srgbClr val="000099"/>
                  </a:solidFill>
                </a:rPr>
                <a:t>este </a:t>
              </a:r>
              <a:r>
                <a:rPr lang="pt-BR" altLang="pt-BR" sz="1400">
                  <a:solidFill>
                    <a:srgbClr val="000099"/>
                  </a:solidFill>
                </a:rPr>
                <a:t>cliente</a:t>
              </a:r>
              <a:endParaRPr lang="en-US" altLang="pt-BR" sz="1400">
                <a:solidFill>
                  <a:srgbClr val="000099"/>
                </a:solidFill>
              </a:endParaRPr>
            </a:p>
          </p:txBody>
        </p:sp>
        <p:cxnSp>
          <p:nvCxnSpPr>
            <p:cNvPr id="30" name="Straight Connector 62"/>
            <p:cNvCxnSpPr>
              <a:cxnSpLocks noChangeShapeType="1"/>
            </p:cNvCxnSpPr>
            <p:nvPr/>
          </p:nvCxnSpPr>
          <p:spPr bwMode="auto">
            <a:xfrm>
              <a:off x="2147293" y="4874841"/>
              <a:ext cx="762106" cy="120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359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096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C671C2-55D3-4C69-9006-4C9063A8CCC7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05800" cy="1143000"/>
          </a:xfrm>
        </p:spPr>
        <p:txBody>
          <a:bodyPr/>
          <a:lstStyle/>
          <a:p>
            <a:r>
              <a:rPr lang="pt-BR" sz="3200" smtClean="0"/>
              <a:t>De que serviços uma aplicação necessita?</a:t>
            </a:r>
            <a:endParaRPr lang="pt-BR" smtClean="0"/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390650"/>
            <a:ext cx="3886200" cy="222885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Integridade dos dados (sensibilidade a perdas)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1800" smtClean="0"/>
              <a:t>algumas </a:t>
            </a:r>
            <a:r>
              <a:rPr lang="pt-BR" sz="1800" err="1" smtClean="0"/>
              <a:t>apls</a:t>
            </a:r>
            <a:r>
              <a:rPr lang="pt-BR" sz="1800" smtClean="0"/>
              <a:t> </a:t>
            </a:r>
            <a:r>
              <a:rPr lang="pt-BR" sz="1800"/>
              <a:t>(p.ex., </a:t>
            </a:r>
            <a:r>
              <a:rPr lang="pt-BR" sz="1800" err="1"/>
              <a:t>transf</a:t>
            </a:r>
            <a:r>
              <a:rPr lang="pt-BR" sz="1800"/>
              <a:t>. de arquivos, </a:t>
            </a:r>
            <a:r>
              <a:rPr lang="pt-BR" sz="1800" smtClean="0"/>
              <a:t>transações web) </a:t>
            </a:r>
            <a:r>
              <a:rPr lang="pt-BR" sz="1800"/>
              <a:t>requerem </a:t>
            </a:r>
            <a:r>
              <a:rPr lang="pt-BR" sz="1800" smtClean="0"/>
              <a:t>uma transferência </a:t>
            </a:r>
            <a:r>
              <a:rPr lang="pt-BR" sz="1800"/>
              <a:t>100% </a:t>
            </a:r>
            <a:r>
              <a:rPr lang="pt-BR" sz="1800" smtClean="0"/>
              <a:t>confiável</a:t>
            </a:r>
          </a:p>
          <a:p>
            <a:pPr>
              <a:lnSpc>
                <a:spcPct val="90000"/>
              </a:lnSpc>
            </a:pPr>
            <a:r>
              <a:rPr lang="pt-BR" sz="1800" smtClean="0"/>
              <a:t>outras (</a:t>
            </a:r>
            <a:r>
              <a:rPr lang="pt-BR" sz="1800"/>
              <a:t>p.ex</a:t>
            </a:r>
            <a:r>
              <a:rPr lang="pt-BR" sz="1800" smtClean="0"/>
              <a:t>. áudio) podem tolerar algumas perdas</a:t>
            </a:r>
          </a:p>
          <a:p>
            <a:pPr>
              <a:lnSpc>
                <a:spcPct val="90000"/>
              </a:lnSpc>
            </a:pPr>
            <a:endParaRPr lang="pt-BR" sz="2400" smtClean="0"/>
          </a:p>
        </p:txBody>
      </p:sp>
      <p:sp>
        <p:nvSpPr>
          <p:cNvPr id="4096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2913" y="4236199"/>
            <a:ext cx="3810000" cy="184785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Temporização (sensibilidade a atrasos)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1800" smtClean="0"/>
              <a:t>algumas </a:t>
            </a:r>
            <a:r>
              <a:rPr lang="pt-BR" sz="1800" err="1" smtClean="0"/>
              <a:t>apls</a:t>
            </a:r>
            <a:r>
              <a:rPr lang="pt-BR" sz="1800" smtClean="0"/>
              <a:t> (p.ex., telefonia Internet, jogos interativos) requerem baixo retardo para serem “viáveis”</a:t>
            </a:r>
          </a:p>
        </p:txBody>
      </p:sp>
      <p:sp>
        <p:nvSpPr>
          <p:cNvPr id="40967" name="Rectangle 5"/>
          <p:cNvSpPr>
            <a:spLocks noChangeArrowheads="1"/>
          </p:cNvSpPr>
          <p:nvPr/>
        </p:nvSpPr>
        <p:spPr bwMode="auto">
          <a:xfrm>
            <a:off x="4572000" y="1438275"/>
            <a:ext cx="38862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  <a:latin typeface="Comic Sans MS" pitchFamily="66" charset="0"/>
              </a:rPr>
              <a:t>Vazão (</a:t>
            </a:r>
            <a:r>
              <a:rPr lang="pt-BR" sz="2000" i="1" err="1" smtClean="0">
                <a:solidFill>
                  <a:srgbClr val="FF0000"/>
                </a:solidFill>
                <a:latin typeface="Comic Sans MS" pitchFamily="66" charset="0"/>
              </a:rPr>
              <a:t>throughput</a:t>
            </a:r>
            <a:r>
              <a:rPr lang="pt-BR" sz="2000" smtClean="0">
                <a:solidFill>
                  <a:srgbClr val="FF0000"/>
                </a:solidFill>
                <a:latin typeface="Comic Sans MS" pitchFamily="66" charset="0"/>
              </a:rPr>
              <a:t>)</a:t>
            </a:r>
            <a:endParaRPr lang="pt-BR" sz="2000"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1800">
                <a:latin typeface="Comic Sans MS" pitchFamily="66" charset="0"/>
              </a:rPr>
              <a:t>algumas </a:t>
            </a:r>
            <a:r>
              <a:rPr lang="pt-BR" sz="1800" err="1">
                <a:latin typeface="Comic Sans MS" pitchFamily="66" charset="0"/>
              </a:rPr>
              <a:t>apls</a:t>
            </a:r>
            <a:r>
              <a:rPr lang="pt-BR" sz="1800">
                <a:latin typeface="Comic Sans MS" pitchFamily="66" charset="0"/>
              </a:rPr>
              <a:t> (p.ex., multimídia) requerem quantia mínima de </a:t>
            </a:r>
            <a:r>
              <a:rPr lang="pt-BR" sz="1800" smtClean="0">
                <a:latin typeface="Comic Sans MS" pitchFamily="66" charset="0"/>
              </a:rPr>
              <a:t>vazão para </a:t>
            </a:r>
            <a:r>
              <a:rPr lang="pt-BR" sz="1800">
                <a:latin typeface="Comic Sans MS" pitchFamily="66" charset="0"/>
              </a:rPr>
              <a:t>serem “viáveis”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1800">
                <a:latin typeface="Comic Sans MS" pitchFamily="66" charset="0"/>
              </a:rPr>
              <a:t>outras </a:t>
            </a:r>
            <a:r>
              <a:rPr lang="pt-BR" sz="1800" err="1">
                <a:latin typeface="Comic Sans MS" pitchFamily="66" charset="0"/>
              </a:rPr>
              <a:t>apls</a:t>
            </a:r>
            <a:r>
              <a:rPr lang="pt-BR" sz="1800">
                <a:latin typeface="Comic Sans MS" pitchFamily="66" charset="0"/>
              </a:rPr>
              <a:t> (“</a:t>
            </a:r>
            <a:r>
              <a:rPr lang="pt-BR" sz="1800" err="1">
                <a:latin typeface="Comic Sans MS" pitchFamily="66" charset="0"/>
              </a:rPr>
              <a:t>apls</a:t>
            </a:r>
            <a:r>
              <a:rPr lang="pt-BR" sz="1800">
                <a:latin typeface="Comic Sans MS" pitchFamily="66" charset="0"/>
              </a:rPr>
              <a:t> elásticas”) conseguem usar </a:t>
            </a:r>
            <a:r>
              <a:rPr lang="pt-BR" sz="1800" err="1">
                <a:latin typeface="Comic Sans MS" pitchFamily="66" charset="0"/>
              </a:rPr>
              <a:t>qq</a:t>
            </a:r>
            <a:r>
              <a:rPr lang="pt-BR" sz="1800">
                <a:latin typeface="Comic Sans MS" pitchFamily="66" charset="0"/>
              </a:rPr>
              <a:t> quantia de banda </a:t>
            </a:r>
            <a:r>
              <a:rPr lang="pt-BR" sz="1800" smtClean="0">
                <a:latin typeface="Comic Sans MS" pitchFamily="66" charset="0"/>
              </a:rPr>
              <a:t>disponível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endParaRPr lang="pt-BR" sz="1800"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Segurança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1800">
                <a:latin typeface="Comic Sans MS" pitchFamily="66" charset="0"/>
              </a:rPr>
              <a:t>Criptografia, integridade dos dados, ...</a:t>
            </a:r>
            <a:endParaRPr lang="pt-BR" sz="200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6451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B47584-4A6C-473B-AA0D-6125B2CD5969}" type="slidenum">
              <a:rPr lang="en-US" smtClean="0"/>
              <a:pPr/>
              <a:t>130</a:t>
            </a:fld>
            <a:endParaRPr lang="en-US" smtClean="0"/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3" y="0"/>
            <a:ext cx="7772400" cy="1014413"/>
          </a:xfrm>
        </p:spPr>
        <p:txBody>
          <a:bodyPr/>
          <a:lstStyle/>
          <a:p>
            <a:r>
              <a:rPr lang="pt-BR" smtClean="0"/>
              <a:t>Capítulo 2: Resumo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2613" y="1655763"/>
            <a:ext cx="4433887" cy="3676650"/>
          </a:xfrm>
        </p:spPr>
        <p:txBody>
          <a:bodyPr/>
          <a:lstStyle/>
          <a:p>
            <a:r>
              <a:rPr lang="pt-BR" sz="2400" smtClean="0"/>
              <a:t>Arquiteturas de aplicações</a:t>
            </a:r>
          </a:p>
          <a:p>
            <a:pPr lvl="1"/>
            <a:r>
              <a:rPr lang="pt-BR" sz="2000" smtClean="0"/>
              <a:t>cliente-servidor</a:t>
            </a:r>
          </a:p>
          <a:p>
            <a:pPr lvl="1"/>
            <a:r>
              <a:rPr lang="pt-BR" sz="2000" smtClean="0"/>
              <a:t>P2P</a:t>
            </a:r>
          </a:p>
          <a:p>
            <a:r>
              <a:rPr lang="pt-BR" sz="2400" smtClean="0"/>
              <a:t>Requisitos de serviço das aplicações:</a:t>
            </a:r>
          </a:p>
          <a:p>
            <a:pPr lvl="1"/>
            <a:r>
              <a:rPr lang="pt-BR" sz="2000" smtClean="0"/>
              <a:t>confiabilidade, banda, atraso</a:t>
            </a:r>
          </a:p>
          <a:p>
            <a:r>
              <a:rPr lang="pt-BR" sz="2400" smtClean="0"/>
              <a:t>Modelos de serviço de transporte da Internet</a:t>
            </a:r>
          </a:p>
          <a:p>
            <a:pPr lvl="1"/>
            <a:r>
              <a:rPr lang="pt-BR" sz="2000" smtClean="0"/>
              <a:t>orientado à conexão, confiável: TCP</a:t>
            </a:r>
          </a:p>
          <a:p>
            <a:pPr lvl="1"/>
            <a:r>
              <a:rPr lang="pt-BR" sz="2000" smtClean="0"/>
              <a:t>não confiável, </a:t>
            </a:r>
            <a:r>
              <a:rPr lang="pt-BR" sz="2000" err="1" smtClean="0"/>
              <a:t>datagramas</a:t>
            </a:r>
            <a:r>
              <a:rPr lang="pt-BR" sz="2000" smtClean="0"/>
              <a:t>: UDP</a:t>
            </a:r>
          </a:p>
        </p:txBody>
      </p:sp>
      <p:sp>
        <p:nvSpPr>
          <p:cNvPr id="6451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0063" y="952500"/>
            <a:ext cx="7581900" cy="676275"/>
          </a:xfrm>
        </p:spPr>
        <p:txBody>
          <a:bodyPr/>
          <a:lstStyle/>
          <a:p>
            <a:pPr>
              <a:lnSpc>
                <a:spcPct val="8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Nosso estudo sobre aplicações de rede está agora completo!</a:t>
            </a:r>
            <a:endParaRPr lang="pt-BR" sz="2400" smtClean="0"/>
          </a:p>
        </p:txBody>
      </p:sp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5111750" y="1638300"/>
            <a:ext cx="396240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>
                <a:latin typeface="+mj-lt"/>
              </a:rPr>
              <a:t>Protocolos específicos: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>
                <a:latin typeface="+mj-lt"/>
              </a:rPr>
              <a:t>HTTP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>
                <a:latin typeface="+mj-lt"/>
              </a:rPr>
              <a:t>FTP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>
                <a:latin typeface="+mj-lt"/>
              </a:rPr>
              <a:t>SMTP, POP, IMAP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smtClean="0">
                <a:latin typeface="+mj-lt"/>
              </a:rPr>
              <a:t>DNS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smtClean="0">
                <a:latin typeface="+mj-lt"/>
              </a:rPr>
              <a:t>P2P: </a:t>
            </a:r>
            <a:r>
              <a:rPr lang="pt-BR" sz="2000" err="1" smtClean="0">
                <a:latin typeface="+mj-lt"/>
              </a:rPr>
              <a:t>BitTorrent</a:t>
            </a:r>
            <a:r>
              <a:rPr lang="pt-BR" sz="2000" smtClean="0">
                <a:latin typeface="+mj-lt"/>
              </a:rPr>
              <a:t>, DHT</a:t>
            </a:r>
            <a:endParaRPr lang="pt-BR" sz="2000">
              <a:latin typeface="+mj-lt"/>
            </a:endParaRP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>
                <a:latin typeface="+mj-lt"/>
              </a:rPr>
              <a:t>Programação </a:t>
            </a:r>
            <a:r>
              <a:rPr lang="pt-BR" sz="2400" smtClean="0">
                <a:latin typeface="+mj-lt"/>
              </a:rPr>
              <a:t>de sockets</a:t>
            </a:r>
            <a:endParaRPr lang="pt-BR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33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6553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9FB185-CE2B-4110-A546-480232B41C96}" type="slidenum">
              <a:rPr lang="en-US" smtClean="0"/>
              <a:pPr/>
              <a:t>131</a:t>
            </a:fld>
            <a:endParaRPr lang="en-US" smtClean="0"/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Resumo</a:t>
            </a: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3063" y="2162175"/>
            <a:ext cx="4294187" cy="3676650"/>
          </a:xfrm>
        </p:spPr>
        <p:txBody>
          <a:bodyPr/>
          <a:lstStyle/>
          <a:p>
            <a:r>
              <a:rPr lang="pt-BR" sz="2400" smtClean="0"/>
              <a:t>troca típica de mensagens pedido/resposta</a:t>
            </a:r>
          </a:p>
          <a:p>
            <a:pPr lvl="1"/>
            <a:r>
              <a:rPr lang="pt-BR" sz="1800" smtClean="0"/>
              <a:t>cliente solicita info ou serviço</a:t>
            </a:r>
          </a:p>
          <a:p>
            <a:pPr lvl="1"/>
            <a:r>
              <a:rPr lang="pt-BR" sz="1800" smtClean="0"/>
              <a:t>servidor responde com dados, código de </a:t>
            </a:r>
            <a:r>
              <a:rPr lang="pt-BR" sz="1800" i="1" smtClean="0"/>
              <a:t>status</a:t>
            </a:r>
            <a:endParaRPr lang="pt-BR" sz="1800" smtClean="0"/>
          </a:p>
          <a:p>
            <a:r>
              <a:rPr lang="pt-BR" sz="2400" smtClean="0"/>
              <a:t>formatos de mensagens:</a:t>
            </a:r>
          </a:p>
          <a:p>
            <a:pPr lvl="1"/>
            <a:r>
              <a:rPr lang="pt-BR" sz="1800" smtClean="0"/>
              <a:t>cabeçalhos: campos com info sobre dados (metadados)</a:t>
            </a:r>
          </a:p>
          <a:p>
            <a:pPr lvl="1"/>
            <a:r>
              <a:rPr lang="pt-BR" sz="1800" smtClean="0"/>
              <a:t>dados: info sendo comunicada</a:t>
            </a:r>
          </a:p>
        </p:txBody>
      </p:sp>
      <p:sp>
        <p:nvSpPr>
          <p:cNvPr id="6554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52450" y="1390650"/>
            <a:ext cx="7962900" cy="676275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u="sng" smtClean="0">
                <a:solidFill>
                  <a:srgbClr val="FF0000"/>
                </a:solidFill>
              </a:rPr>
              <a:t>Mais importante:</a:t>
            </a:r>
            <a:r>
              <a:rPr lang="pt-BR" smtClean="0">
                <a:solidFill>
                  <a:srgbClr val="FF0000"/>
                </a:solidFill>
              </a:rPr>
              <a:t> aprendemos sobre </a:t>
            </a:r>
            <a:r>
              <a:rPr lang="pt-BR" i="1" smtClean="0">
                <a:solidFill>
                  <a:srgbClr val="FF0000"/>
                </a:solidFill>
              </a:rPr>
              <a:t>protocolos</a:t>
            </a:r>
            <a:endParaRPr lang="pt-BR" smtClean="0"/>
          </a:p>
        </p:txBody>
      </p:sp>
      <p:sp>
        <p:nvSpPr>
          <p:cNvPr id="65543" name="Rectangle 5"/>
          <p:cNvSpPr>
            <a:spLocks noChangeArrowheads="1"/>
          </p:cNvSpPr>
          <p:nvPr/>
        </p:nvSpPr>
        <p:spPr bwMode="auto">
          <a:xfrm>
            <a:off x="4945063" y="2355850"/>
            <a:ext cx="4281487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pt-BR" sz="2000" i="1" smtClean="0">
                <a:solidFill>
                  <a:srgbClr val="FF0000"/>
                </a:solidFill>
                <a:latin typeface="+mj-lt"/>
              </a:rPr>
              <a:t>Temas importantes: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err="1" smtClean="0">
                <a:latin typeface="+mj-lt"/>
              </a:rPr>
              <a:t>msgs</a:t>
            </a:r>
            <a:r>
              <a:rPr lang="pt-BR" sz="2000" smtClean="0">
                <a:latin typeface="+mj-lt"/>
              </a:rPr>
              <a:t> </a:t>
            </a:r>
            <a:r>
              <a:rPr lang="pt-BR" sz="2000">
                <a:latin typeface="+mj-lt"/>
              </a:rPr>
              <a:t>de controle vs. dados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>
                <a:latin typeface="+mj-lt"/>
              </a:rPr>
              <a:t>na banda, fora da banda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+mj-lt"/>
              </a:rPr>
              <a:t>centralizado vs. descentralizado 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+mj-lt"/>
              </a:rPr>
              <a:t>s/ estado vs. c/ estado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+mj-lt"/>
              </a:rPr>
              <a:t>transferência de </a:t>
            </a:r>
            <a:r>
              <a:rPr lang="pt-BR" sz="2000" err="1">
                <a:latin typeface="+mj-lt"/>
              </a:rPr>
              <a:t>msgs</a:t>
            </a:r>
            <a:r>
              <a:rPr lang="pt-BR" sz="2000">
                <a:latin typeface="+mj-lt"/>
              </a:rPr>
              <a:t> confiável vs. não confiável 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+mj-lt"/>
              </a:rPr>
              <a:t>“complexidade na borda da rede”</a:t>
            </a:r>
            <a:endParaRPr lang="pt-BR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90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198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935752-3565-4696-9216-E6CB24508EB8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839200" cy="1143000"/>
          </a:xfrm>
        </p:spPr>
        <p:txBody>
          <a:bodyPr/>
          <a:lstStyle/>
          <a:p>
            <a:r>
              <a:rPr lang="pt-BR" sz="2800" smtClean="0"/>
              <a:t>Requisitos de aplicações de rede selecionadas</a:t>
            </a:r>
            <a:endParaRPr lang="pt-BR" smtClean="0"/>
          </a:p>
        </p:txBody>
      </p:sp>
      <p:sp>
        <p:nvSpPr>
          <p:cNvPr id="41989" name="Text Box 3"/>
          <p:cNvSpPr txBox="1">
            <a:spLocks noChangeArrowheads="1"/>
          </p:cNvSpPr>
          <p:nvPr/>
        </p:nvSpPr>
        <p:spPr bwMode="auto">
          <a:xfrm>
            <a:off x="-2533" y="1763713"/>
            <a:ext cx="2848921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 b="1">
                <a:latin typeface="Arial" charset="0"/>
              </a:rPr>
              <a:t>Aplicação</a:t>
            </a:r>
            <a:endParaRPr lang="pt-BR" sz="2000">
              <a:latin typeface="Arial" charset="0"/>
            </a:endParaRPr>
          </a:p>
          <a:p>
            <a:pPr algn="r" eaLnBrk="0" hangingPunct="0"/>
            <a:endParaRPr lang="pt-BR" sz="2000">
              <a:latin typeface="Arial" charset="0"/>
            </a:endParaRPr>
          </a:p>
          <a:p>
            <a:pPr algn="r" eaLnBrk="0" hangingPunct="0"/>
            <a:r>
              <a:rPr lang="pt-BR" sz="2000">
                <a:latin typeface="Arial" charset="0"/>
              </a:rPr>
              <a:t>transferência de </a:t>
            </a:r>
            <a:r>
              <a:rPr lang="pt-BR" sz="2000" err="1">
                <a:latin typeface="Arial" charset="0"/>
              </a:rPr>
              <a:t>arqs</a:t>
            </a:r>
            <a:endParaRPr lang="pt-BR" sz="2000">
              <a:latin typeface="Arial" charset="0"/>
            </a:endParaRPr>
          </a:p>
          <a:p>
            <a:pPr algn="r" eaLnBrk="0" hangingPunct="0"/>
            <a:r>
              <a:rPr lang="pt-BR" sz="2000">
                <a:latin typeface="Arial" charset="0"/>
              </a:rPr>
              <a:t>correio</a:t>
            </a:r>
          </a:p>
          <a:p>
            <a:pPr algn="r" eaLnBrk="0" hangingPunct="0"/>
            <a:r>
              <a:rPr lang="pt-BR" sz="2000">
                <a:latin typeface="Arial" charset="0"/>
              </a:rPr>
              <a:t>documentos Web</a:t>
            </a:r>
          </a:p>
          <a:p>
            <a:pPr algn="r" eaLnBrk="0" hangingPunct="0"/>
            <a:r>
              <a:rPr lang="pt-BR" sz="2000">
                <a:latin typeface="Arial" charset="0"/>
              </a:rPr>
              <a:t>áudio/vídeo em</a:t>
            </a:r>
          </a:p>
          <a:p>
            <a:pPr algn="r" eaLnBrk="0" hangingPunct="0"/>
            <a:r>
              <a:rPr lang="pt-BR" sz="2000">
                <a:latin typeface="Arial" charset="0"/>
              </a:rPr>
              <a:t>tempo </a:t>
            </a:r>
            <a:r>
              <a:rPr lang="pt-BR" sz="2000" smtClean="0">
                <a:latin typeface="Arial" charset="0"/>
              </a:rPr>
              <a:t>real</a:t>
            </a:r>
            <a:endParaRPr lang="pt-BR" sz="2000">
              <a:latin typeface="Arial" charset="0"/>
            </a:endParaRPr>
          </a:p>
          <a:p>
            <a:pPr algn="r" eaLnBrk="0" hangingPunct="0"/>
            <a:r>
              <a:rPr lang="pt-BR" sz="2000">
                <a:latin typeface="Arial" charset="0"/>
              </a:rPr>
              <a:t>áudio/vídeo gravado</a:t>
            </a:r>
          </a:p>
          <a:p>
            <a:pPr algn="r" eaLnBrk="0" hangingPunct="0"/>
            <a:r>
              <a:rPr lang="pt-BR" sz="2000">
                <a:latin typeface="Arial" charset="0"/>
              </a:rPr>
              <a:t>jogos interativos</a:t>
            </a:r>
          </a:p>
          <a:p>
            <a:pPr algn="r" eaLnBrk="0" hangingPunct="0"/>
            <a:r>
              <a:rPr lang="pt-BR" sz="2000">
                <a:latin typeface="Arial" charset="0"/>
              </a:rPr>
              <a:t>mensagem instantânea</a:t>
            </a:r>
            <a:endParaRPr lang="pt-BR" sz="2400"/>
          </a:p>
        </p:txBody>
      </p:sp>
      <p:sp>
        <p:nvSpPr>
          <p:cNvPr id="41990" name="Text Box 4"/>
          <p:cNvSpPr txBox="1">
            <a:spLocks noChangeArrowheads="1"/>
          </p:cNvSpPr>
          <p:nvPr/>
        </p:nvSpPr>
        <p:spPr bwMode="auto">
          <a:xfrm>
            <a:off x="2887931" y="1432634"/>
            <a:ext cx="152317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000" b="1" err="1" smtClean="0">
                <a:latin typeface="Arial" charset="0"/>
              </a:rPr>
              <a:t>Sensib</a:t>
            </a:r>
            <a:r>
              <a:rPr lang="pt-BR" sz="2000" b="1" smtClean="0">
                <a:latin typeface="Arial" charset="0"/>
              </a:rPr>
              <a:t>. a</a:t>
            </a:r>
          </a:p>
          <a:p>
            <a:pPr eaLnBrk="0" hangingPunct="0"/>
            <a:r>
              <a:rPr lang="pt-BR" sz="2000" b="1" smtClean="0">
                <a:latin typeface="Arial" charset="0"/>
              </a:rPr>
              <a:t>Perdas</a:t>
            </a:r>
            <a:endParaRPr lang="pt-BR" sz="2000">
              <a:latin typeface="Arial" charset="0"/>
            </a:endParaRP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sem perdas</a:t>
            </a:r>
          </a:p>
          <a:p>
            <a:pPr eaLnBrk="0" hangingPunct="0"/>
            <a:r>
              <a:rPr lang="pt-BR" sz="2000">
                <a:latin typeface="Arial" charset="0"/>
              </a:rPr>
              <a:t>sem perdas</a:t>
            </a:r>
          </a:p>
          <a:p>
            <a:pPr eaLnBrk="0" hangingPunct="0"/>
            <a:r>
              <a:rPr lang="pt-BR" sz="2000">
                <a:latin typeface="Arial" charset="0"/>
              </a:rPr>
              <a:t>sem perdas</a:t>
            </a:r>
          </a:p>
          <a:p>
            <a:pPr eaLnBrk="0" hangingPunct="0"/>
            <a:r>
              <a:rPr lang="pt-BR" sz="2000">
                <a:latin typeface="Arial" charset="0"/>
              </a:rPr>
              <a:t>tolerante</a:t>
            </a: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tolerante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tolerante</a:t>
            </a:r>
          </a:p>
          <a:p>
            <a:pPr eaLnBrk="0" hangingPunct="0"/>
            <a:r>
              <a:rPr lang="pt-BR" sz="2000">
                <a:latin typeface="Arial" charset="0"/>
              </a:rPr>
              <a:t>sem perdas</a:t>
            </a:r>
          </a:p>
        </p:txBody>
      </p:sp>
      <p:sp>
        <p:nvSpPr>
          <p:cNvPr id="41991" name="Text Box 5"/>
          <p:cNvSpPr txBox="1">
            <a:spLocks noChangeArrowheads="1"/>
          </p:cNvSpPr>
          <p:nvPr/>
        </p:nvSpPr>
        <p:spPr bwMode="auto">
          <a:xfrm>
            <a:off x="4421379" y="1428750"/>
            <a:ext cx="262669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pt-BR" sz="2000" b="1" smtClean="0">
              <a:latin typeface="Arial" charset="0"/>
            </a:endParaRPr>
          </a:p>
          <a:p>
            <a:pPr eaLnBrk="0" hangingPunct="0"/>
            <a:r>
              <a:rPr lang="pt-BR" sz="2000" b="1" smtClean="0">
                <a:latin typeface="Arial" charset="0"/>
              </a:rPr>
              <a:t>Vazão</a:t>
            </a:r>
            <a:endParaRPr lang="pt-BR" sz="2000">
              <a:latin typeface="Arial" charset="0"/>
            </a:endParaRPr>
          </a:p>
          <a:p>
            <a:pPr eaLnBrk="0" hangingPunct="0"/>
            <a:endParaRPr lang="pt-BR" sz="2000" smtClean="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elástica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elástica</a:t>
            </a:r>
          </a:p>
          <a:p>
            <a:pPr eaLnBrk="0" hangingPunct="0"/>
            <a:r>
              <a:rPr lang="pt-BR" sz="2000">
                <a:latin typeface="Arial" charset="0"/>
              </a:rPr>
              <a:t>elástica</a:t>
            </a:r>
          </a:p>
          <a:p>
            <a:pPr eaLnBrk="0" hangingPunct="0"/>
            <a:r>
              <a:rPr lang="pt-BR" sz="2000">
                <a:latin typeface="Arial" charset="0"/>
              </a:rPr>
              <a:t>áudio: </a:t>
            </a:r>
            <a:r>
              <a:rPr lang="pt-BR" sz="2000" smtClean="0">
                <a:latin typeface="Arial" charset="0"/>
              </a:rPr>
              <a:t>5kbps-1Mbps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vídeo:10kbps-5Mbps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Igual acima</a:t>
            </a:r>
          </a:p>
          <a:p>
            <a:pPr eaLnBrk="0" hangingPunct="0"/>
            <a:r>
              <a:rPr lang="pt-BR" sz="2000" smtClean="0">
                <a:latin typeface="Arial" charset="0"/>
              </a:rPr>
              <a:t>Alguns kbps-10Mbps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elástica</a:t>
            </a:r>
            <a:endParaRPr lang="pt-BR" sz="2000">
              <a:latin typeface="Arial" charset="0"/>
            </a:endParaRPr>
          </a:p>
        </p:txBody>
      </p:sp>
      <p:sp>
        <p:nvSpPr>
          <p:cNvPr id="41992" name="Text Box 6"/>
          <p:cNvSpPr txBox="1">
            <a:spLocks noChangeArrowheads="1"/>
          </p:cNvSpPr>
          <p:nvPr/>
        </p:nvSpPr>
        <p:spPr bwMode="auto">
          <a:xfrm>
            <a:off x="6918660" y="1455738"/>
            <a:ext cx="212407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pt-BR" sz="2000" b="1">
                <a:latin typeface="Arial" charset="0"/>
              </a:rPr>
              <a:t>Sensibilidade </a:t>
            </a:r>
            <a:r>
              <a:rPr lang="pt-BR" sz="2000" b="1" smtClean="0">
                <a:latin typeface="Arial" charset="0"/>
              </a:rPr>
              <a:t>a </a:t>
            </a:r>
            <a:r>
              <a:rPr lang="pt-BR" sz="1800" b="1" smtClean="0">
                <a:latin typeface="Arial" charset="0"/>
              </a:rPr>
              <a:t>atrasos</a:t>
            </a:r>
            <a:endParaRPr lang="pt-BR" sz="2000">
              <a:latin typeface="Arial" charset="0"/>
            </a:endParaRP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não</a:t>
            </a:r>
          </a:p>
          <a:p>
            <a:pPr eaLnBrk="0" hangingPunct="0"/>
            <a:r>
              <a:rPr lang="pt-BR" sz="2000">
                <a:latin typeface="Arial" charset="0"/>
              </a:rPr>
              <a:t>não</a:t>
            </a:r>
          </a:p>
          <a:p>
            <a:pPr eaLnBrk="0" hangingPunct="0"/>
            <a:r>
              <a:rPr lang="pt-BR" sz="2000">
                <a:latin typeface="Arial" charset="0"/>
              </a:rPr>
              <a:t>não</a:t>
            </a:r>
          </a:p>
          <a:p>
            <a:pPr eaLnBrk="0" hangingPunct="0"/>
            <a:r>
              <a:rPr lang="pt-BR" sz="2000">
                <a:latin typeface="Arial" charset="0"/>
              </a:rPr>
              <a:t>sim, 100’s </a:t>
            </a:r>
            <a:r>
              <a:rPr lang="pt-BR" sz="2000" err="1">
                <a:latin typeface="Arial" charset="0"/>
              </a:rPr>
              <a:t>mseg</a:t>
            </a:r>
            <a:endParaRPr lang="pt-BR" sz="2000">
              <a:latin typeface="Arial" charset="0"/>
            </a:endParaRP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sim</a:t>
            </a:r>
            <a:r>
              <a:rPr lang="pt-BR" sz="2000">
                <a:latin typeface="Arial" charset="0"/>
              </a:rPr>
              <a:t>, alguns </a:t>
            </a:r>
            <a:r>
              <a:rPr lang="pt-BR" sz="2000" err="1">
                <a:latin typeface="Arial" charset="0"/>
              </a:rPr>
              <a:t>segs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sim, </a:t>
            </a:r>
            <a:r>
              <a:rPr lang="pt-BR" sz="2000" smtClean="0">
                <a:latin typeface="Arial" charset="0"/>
              </a:rPr>
              <a:t>100’s </a:t>
            </a:r>
            <a:r>
              <a:rPr lang="pt-BR" sz="2000" err="1" smtClean="0">
                <a:latin typeface="Arial" charset="0"/>
              </a:rPr>
              <a:t>mseg</a:t>
            </a:r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sim e não</a:t>
            </a:r>
          </a:p>
        </p:txBody>
      </p:sp>
      <p:sp>
        <p:nvSpPr>
          <p:cNvPr id="41993" name="Line 7"/>
          <p:cNvSpPr>
            <a:spLocks noChangeShapeType="1"/>
          </p:cNvSpPr>
          <p:nvPr/>
        </p:nvSpPr>
        <p:spPr bwMode="auto">
          <a:xfrm flipV="1">
            <a:off x="895350" y="2133600"/>
            <a:ext cx="7562850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994" name="Line 8"/>
          <p:cNvSpPr>
            <a:spLocks noChangeShapeType="1"/>
          </p:cNvSpPr>
          <p:nvPr/>
        </p:nvSpPr>
        <p:spPr bwMode="auto">
          <a:xfrm flipV="1">
            <a:off x="847725" y="2733675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995" name="Line 9"/>
          <p:cNvSpPr>
            <a:spLocks noChangeShapeType="1"/>
          </p:cNvSpPr>
          <p:nvPr/>
        </p:nvSpPr>
        <p:spPr bwMode="auto">
          <a:xfrm flipV="1">
            <a:off x="857250" y="3028950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996" name="Line 10"/>
          <p:cNvSpPr>
            <a:spLocks noChangeShapeType="1"/>
          </p:cNvSpPr>
          <p:nvPr/>
        </p:nvSpPr>
        <p:spPr bwMode="auto">
          <a:xfrm flipV="1">
            <a:off x="866775" y="3324225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998" name="Line 12"/>
          <p:cNvSpPr>
            <a:spLocks noChangeShapeType="1"/>
          </p:cNvSpPr>
          <p:nvPr/>
        </p:nvSpPr>
        <p:spPr bwMode="auto">
          <a:xfrm flipV="1">
            <a:off x="838200" y="4248150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999" name="Line 13"/>
          <p:cNvSpPr>
            <a:spLocks noChangeShapeType="1"/>
          </p:cNvSpPr>
          <p:nvPr/>
        </p:nvSpPr>
        <p:spPr bwMode="auto">
          <a:xfrm flipV="1">
            <a:off x="838200" y="4572000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2000" name="Line 14"/>
          <p:cNvSpPr>
            <a:spLocks noChangeShapeType="1"/>
          </p:cNvSpPr>
          <p:nvPr/>
        </p:nvSpPr>
        <p:spPr bwMode="auto">
          <a:xfrm flipV="1">
            <a:off x="800100" y="4905375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895350" y="3933806"/>
            <a:ext cx="7629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301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B02C36-56B4-42BA-9EA1-636FF5262C3C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3200" smtClean="0"/>
              <a:t>Serviços providos pelos protocolos de transporte da Internet 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9575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Serviço TCP:</a:t>
            </a:r>
            <a:endParaRPr lang="pt-BR" sz="2400" smtClean="0"/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transporte confiável  </a:t>
            </a:r>
            <a:r>
              <a:rPr lang="pt-BR" sz="2000" smtClean="0"/>
              <a:t>entre processos remetente e receptor</a:t>
            </a:r>
            <a:endParaRPr lang="pt-BR" sz="2000" smtClean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controle de fluxo:</a:t>
            </a:r>
            <a:r>
              <a:rPr lang="pt-BR" sz="2000" smtClean="0"/>
              <a:t> remetente não vai “afogar” receptor</a:t>
            </a:r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controle de congestionamento:</a:t>
            </a:r>
            <a:r>
              <a:rPr lang="pt-BR" sz="2000" smtClean="0"/>
              <a:t> estrangular remetente quando a rede estiver carregada</a:t>
            </a:r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não provê:</a:t>
            </a:r>
            <a:r>
              <a:rPr lang="pt-BR" sz="2000" smtClean="0"/>
              <a:t> garantias temporais ou de banda mínima</a:t>
            </a:r>
          </a:p>
          <a:p>
            <a:pPr>
              <a:lnSpc>
                <a:spcPct val="90000"/>
              </a:lnSpc>
            </a:pPr>
            <a:r>
              <a:rPr lang="pt-BR" sz="2000" i="1">
                <a:solidFill>
                  <a:schemeClr val="accent2"/>
                </a:solidFill>
              </a:rPr>
              <a:t>orientado a conexão:</a:t>
            </a:r>
            <a:r>
              <a:rPr lang="pt-BR" sz="2000"/>
              <a:t> apresentação requerida entre cliente e servidor</a:t>
            </a:r>
          </a:p>
          <a:p>
            <a:pPr>
              <a:lnSpc>
                <a:spcPct val="90000"/>
              </a:lnSpc>
            </a:pPr>
            <a:endParaRPr lang="pt-BR" sz="2000" smtClean="0"/>
          </a:p>
        </p:txBody>
      </p:sp>
      <p:sp>
        <p:nvSpPr>
          <p:cNvPr id="4301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33925" y="1562100"/>
            <a:ext cx="3925888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dirty="0" smtClean="0">
                <a:solidFill>
                  <a:srgbClr val="FF0000"/>
                </a:solidFill>
              </a:rPr>
              <a:t>Serviço UDP:</a:t>
            </a:r>
            <a:endParaRPr lang="pt-BR" sz="2400" dirty="0" smtClean="0"/>
          </a:p>
          <a:p>
            <a:r>
              <a:rPr lang="pt-BR" sz="2000" dirty="0" smtClean="0">
                <a:solidFill>
                  <a:schemeClr val="accent2"/>
                </a:solidFill>
              </a:rPr>
              <a:t>transferência de dados não confiável </a:t>
            </a:r>
            <a:r>
              <a:rPr lang="pt-BR" sz="2000" dirty="0" smtClean="0"/>
              <a:t>entre processos remetente e receptor</a:t>
            </a:r>
          </a:p>
          <a:p>
            <a:r>
              <a:rPr lang="pt-BR" sz="2000" dirty="0" smtClean="0">
                <a:solidFill>
                  <a:schemeClr val="accent2"/>
                </a:solidFill>
              </a:rPr>
              <a:t>não provê: </a:t>
            </a:r>
            <a:r>
              <a:rPr lang="pt-BR" sz="2000" dirty="0" smtClean="0"/>
              <a:t>estabelecimento da conexão, confiabilidade, controle de fluxo, controle de congestionamento, garantias temporais ou de banda mínima</a:t>
            </a:r>
            <a:br>
              <a:rPr lang="pt-BR" sz="2000" dirty="0" smtClean="0"/>
            </a:br>
            <a:endParaRPr lang="pt-BR" sz="2000" dirty="0" smtClean="0"/>
          </a:p>
          <a:p>
            <a:pPr>
              <a:buFont typeface="ZapfDingbats" pitchFamily="82" charset="0"/>
              <a:buNone/>
            </a:pPr>
            <a:r>
              <a:rPr lang="pt-BR" sz="2000" u="sng" dirty="0" err="1" smtClean="0">
                <a:solidFill>
                  <a:srgbClr val="FF0000"/>
                </a:solidFill>
              </a:rPr>
              <a:t>P</a:t>
            </a:r>
            <a:r>
              <a:rPr lang="pt-BR" sz="2000" u="sng" dirty="0" smtClean="0">
                <a:solidFill>
                  <a:srgbClr val="FF0000"/>
                </a:solidFill>
              </a:rPr>
              <a:t>:</a:t>
            </a:r>
            <a:r>
              <a:rPr lang="pt-BR" sz="2000" dirty="0" smtClean="0"/>
              <a:t> Qual é o interesse em ter um protocolo como o UDP?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4035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E8B39F-F1BE-485C-94AA-10377516A54E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01025" cy="1143000"/>
          </a:xfrm>
        </p:spPr>
        <p:txBody>
          <a:bodyPr/>
          <a:lstStyle/>
          <a:p>
            <a:pPr algn="ctr"/>
            <a:r>
              <a:rPr lang="pt-BR" sz="2800" smtClean="0"/>
              <a:t>Apls Internet: seus protocolos e seus protocolos de transporte</a:t>
            </a:r>
          </a:p>
        </p:txBody>
      </p:sp>
      <p:sp>
        <p:nvSpPr>
          <p:cNvPr id="44037" name="Text Box 3"/>
          <p:cNvSpPr txBox="1">
            <a:spLocks noChangeArrowheads="1"/>
          </p:cNvSpPr>
          <p:nvPr/>
        </p:nvSpPr>
        <p:spPr bwMode="auto">
          <a:xfrm>
            <a:off x="439738" y="1743075"/>
            <a:ext cx="303371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 b="1">
                <a:latin typeface="Arial" charset="0"/>
              </a:rPr>
              <a:t>Aplicação</a:t>
            </a:r>
            <a:endParaRPr lang="pt-BR" sz="2000">
              <a:latin typeface="Arial" charset="0"/>
            </a:endParaRPr>
          </a:p>
          <a:p>
            <a:pPr algn="r" eaLnBrk="0" hangingPunct="0"/>
            <a:endParaRPr lang="pt-BR" sz="2000">
              <a:latin typeface="Arial" charset="0"/>
            </a:endParaRPr>
          </a:p>
          <a:p>
            <a:pPr algn="r" eaLnBrk="0" hangingPunct="0"/>
            <a:r>
              <a:rPr lang="pt-BR" sz="2000">
                <a:latin typeface="Arial" charset="0"/>
              </a:rPr>
              <a:t>correio eletrônico</a:t>
            </a:r>
          </a:p>
          <a:p>
            <a:pPr algn="r" eaLnBrk="0" hangingPunct="0"/>
            <a:r>
              <a:rPr lang="pt-BR" sz="2000">
                <a:latin typeface="Arial" charset="0"/>
              </a:rPr>
              <a:t>acesso terminal remoto</a:t>
            </a:r>
          </a:p>
          <a:p>
            <a:pPr algn="r" eaLnBrk="0" hangingPunct="0"/>
            <a:r>
              <a:rPr lang="pt-BR" sz="2000">
                <a:latin typeface="Arial" charset="0"/>
              </a:rPr>
              <a:t>Web </a:t>
            </a:r>
          </a:p>
          <a:p>
            <a:pPr algn="r" eaLnBrk="0" hangingPunct="0"/>
            <a:r>
              <a:rPr lang="pt-BR" sz="2000">
                <a:latin typeface="Arial" charset="0"/>
              </a:rPr>
              <a:t>transferência de arquivos</a:t>
            </a:r>
          </a:p>
          <a:p>
            <a:pPr algn="r" eaLnBrk="0" hangingPunct="0"/>
            <a:r>
              <a:rPr lang="pt-BR" sz="2000">
                <a:latin typeface="Arial" charset="0"/>
              </a:rPr>
              <a:t>streaming multimídia</a:t>
            </a:r>
          </a:p>
          <a:p>
            <a:pPr algn="r" eaLnBrk="0" hangingPunct="0"/>
            <a:endParaRPr lang="pt-BR" sz="2000">
              <a:latin typeface="Arial" charset="0"/>
            </a:endParaRPr>
          </a:p>
          <a:p>
            <a:pPr algn="r" eaLnBrk="0" hangingPunct="0"/>
            <a:r>
              <a:rPr lang="pt-BR" sz="2000">
                <a:latin typeface="Arial" charset="0"/>
              </a:rPr>
              <a:t>telefonia Internet</a:t>
            </a:r>
          </a:p>
          <a:p>
            <a:pPr algn="r" eaLnBrk="0" hangingPunct="0"/>
            <a:endParaRPr lang="pt-BR" sz="2400"/>
          </a:p>
        </p:txBody>
      </p:sp>
      <p:sp>
        <p:nvSpPr>
          <p:cNvPr id="44038" name="Text Box 4"/>
          <p:cNvSpPr txBox="1">
            <a:spLocks noChangeArrowheads="1"/>
          </p:cNvSpPr>
          <p:nvPr/>
        </p:nvSpPr>
        <p:spPr bwMode="auto">
          <a:xfrm>
            <a:off x="3592513" y="1458913"/>
            <a:ext cx="2620962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000" b="1" dirty="0">
                <a:latin typeface="Arial" charset="0"/>
              </a:rPr>
              <a:t>Protocolo da </a:t>
            </a:r>
          </a:p>
          <a:p>
            <a:pPr eaLnBrk="0" hangingPunct="0"/>
            <a:r>
              <a:rPr lang="pt-BR" sz="2000" b="1" dirty="0">
                <a:latin typeface="Arial" charset="0"/>
              </a:rPr>
              <a:t>camada de </a:t>
            </a:r>
            <a:r>
              <a:rPr lang="pt-BR" sz="2000" b="1" dirty="0" smtClean="0">
                <a:latin typeface="Arial" charset="0"/>
              </a:rPr>
              <a:t>apl.</a:t>
            </a:r>
            <a:endParaRPr lang="pt-BR" sz="2000" dirty="0">
              <a:latin typeface="Arial" charset="0"/>
            </a:endParaRPr>
          </a:p>
          <a:p>
            <a:pPr eaLnBrk="0" hangingPunct="0"/>
            <a:endParaRPr lang="pt-BR" sz="2000" dirty="0">
              <a:latin typeface="Arial" charset="0"/>
            </a:endParaRPr>
          </a:p>
          <a:p>
            <a:pPr eaLnBrk="0" hangingPunct="0"/>
            <a:r>
              <a:rPr lang="pt-BR" sz="2000" dirty="0">
                <a:latin typeface="Arial" charset="0"/>
              </a:rPr>
              <a:t>SMTP [RFC 2821]</a:t>
            </a:r>
          </a:p>
          <a:p>
            <a:pPr eaLnBrk="0" hangingPunct="0"/>
            <a:r>
              <a:rPr lang="pt-BR" sz="2000" dirty="0" err="1">
                <a:latin typeface="Arial" charset="0"/>
              </a:rPr>
              <a:t>telnet</a:t>
            </a:r>
            <a:r>
              <a:rPr lang="pt-BR" sz="2000" dirty="0">
                <a:latin typeface="Arial" charset="0"/>
              </a:rPr>
              <a:t> [RFC 854]</a:t>
            </a:r>
          </a:p>
          <a:p>
            <a:pPr eaLnBrk="0" hangingPunct="0"/>
            <a:r>
              <a:rPr lang="pt-BR" sz="2000" dirty="0">
                <a:latin typeface="Arial" charset="0"/>
              </a:rPr>
              <a:t>HTTP [RFC 2616]</a:t>
            </a:r>
          </a:p>
          <a:p>
            <a:pPr eaLnBrk="0" hangingPunct="0"/>
            <a:r>
              <a:rPr lang="pt-BR" sz="2000" dirty="0" smtClean="0">
                <a:latin typeface="Arial" charset="0"/>
              </a:rPr>
              <a:t>FTP [RFC </a:t>
            </a:r>
            <a:r>
              <a:rPr lang="pt-BR" sz="2000" dirty="0">
                <a:latin typeface="Arial" charset="0"/>
              </a:rPr>
              <a:t>959]</a:t>
            </a:r>
          </a:p>
          <a:p>
            <a:pPr eaLnBrk="0" hangingPunct="0"/>
            <a:r>
              <a:rPr lang="pt-BR" sz="2000" dirty="0">
                <a:latin typeface="Arial" charset="0"/>
              </a:rPr>
              <a:t>HTTP (ex. </a:t>
            </a:r>
            <a:r>
              <a:rPr lang="pt-BR" sz="2000" dirty="0" err="1">
                <a:latin typeface="Arial" charset="0"/>
              </a:rPr>
              <a:t>Youtube</a:t>
            </a:r>
            <a:r>
              <a:rPr lang="pt-BR" sz="2000" dirty="0">
                <a:latin typeface="Arial" charset="0"/>
              </a:rPr>
              <a:t>)</a:t>
            </a:r>
          </a:p>
          <a:p>
            <a:pPr eaLnBrk="0" hangingPunct="0"/>
            <a:r>
              <a:rPr lang="pt-BR" sz="2000" dirty="0">
                <a:latin typeface="Arial" charset="0"/>
              </a:rPr>
              <a:t>RTP [RFC 1889]</a:t>
            </a:r>
          </a:p>
          <a:p>
            <a:pPr eaLnBrk="0" hangingPunct="0"/>
            <a:r>
              <a:rPr lang="pt-BR" sz="2000" dirty="0">
                <a:latin typeface="Arial" charset="0"/>
              </a:rPr>
              <a:t>SIP, RTP, proprietário</a:t>
            </a:r>
          </a:p>
          <a:p>
            <a:pPr eaLnBrk="0" hangingPunct="0"/>
            <a:r>
              <a:rPr lang="pt-BR" sz="2000" dirty="0">
                <a:latin typeface="Arial" charset="0"/>
              </a:rPr>
              <a:t>(ex., Skype)</a:t>
            </a:r>
            <a:endParaRPr lang="pt-BR" sz="2400" dirty="0"/>
          </a:p>
        </p:txBody>
      </p:sp>
      <p:sp>
        <p:nvSpPr>
          <p:cNvPr id="44039" name="Text Box 5"/>
          <p:cNvSpPr txBox="1">
            <a:spLocks noChangeArrowheads="1"/>
          </p:cNvSpPr>
          <p:nvPr/>
        </p:nvSpPr>
        <p:spPr bwMode="auto">
          <a:xfrm>
            <a:off x="6130925" y="1477963"/>
            <a:ext cx="2624138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pt-BR" sz="2000" b="1">
                <a:latin typeface="Arial" charset="0"/>
              </a:rPr>
              <a:t>Protocolo de </a:t>
            </a:r>
          </a:p>
          <a:p>
            <a:pPr eaLnBrk="0" hangingPunct="0"/>
            <a:r>
              <a:rPr lang="pt-BR" sz="2000" b="1">
                <a:latin typeface="Arial" charset="0"/>
              </a:rPr>
              <a:t>transporte usado</a:t>
            </a:r>
            <a:endParaRPr lang="pt-BR" sz="2000">
              <a:latin typeface="Arial" charset="0"/>
            </a:endParaRP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>
                <a:latin typeface="Arial" charset="0"/>
              </a:rPr>
              <a:t>TCP</a:t>
            </a:r>
          </a:p>
          <a:p>
            <a:pPr eaLnBrk="0" hangingPunct="0"/>
            <a:r>
              <a:rPr lang="pt-BR" sz="2000">
                <a:latin typeface="Arial" charset="0"/>
              </a:rPr>
              <a:t>TCP</a:t>
            </a:r>
          </a:p>
          <a:p>
            <a:pPr eaLnBrk="0" hangingPunct="0"/>
            <a:r>
              <a:rPr lang="pt-BR" sz="2000">
                <a:latin typeface="Arial" charset="0"/>
              </a:rPr>
              <a:t>TCP</a:t>
            </a:r>
          </a:p>
          <a:p>
            <a:pPr eaLnBrk="0" hangingPunct="0"/>
            <a:r>
              <a:rPr lang="pt-BR" sz="2000">
                <a:latin typeface="Arial" charset="0"/>
              </a:rPr>
              <a:t>TCP</a:t>
            </a:r>
          </a:p>
          <a:p>
            <a:pPr eaLnBrk="0" hangingPunct="0"/>
            <a:r>
              <a:rPr lang="pt-BR" sz="2000">
                <a:latin typeface="Arial" charset="0"/>
              </a:rPr>
              <a:t>TCP ou UDP</a:t>
            </a:r>
          </a:p>
          <a:p>
            <a:pPr eaLnBrk="0" hangingPunct="0"/>
            <a:endParaRPr lang="pt-BR" sz="2000">
              <a:latin typeface="Arial" charset="0"/>
            </a:endParaRPr>
          </a:p>
          <a:p>
            <a:pPr eaLnBrk="0" hangingPunct="0"/>
            <a:r>
              <a:rPr lang="pt-BR" sz="2000" smtClean="0">
                <a:latin typeface="Arial" charset="0"/>
              </a:rPr>
              <a:t>TCP ou </a:t>
            </a:r>
            <a:r>
              <a:rPr lang="pt-BR" sz="2000">
                <a:latin typeface="Arial" charset="0"/>
              </a:rPr>
              <a:t>UDP</a:t>
            </a:r>
          </a:p>
        </p:txBody>
      </p:sp>
      <p:sp>
        <p:nvSpPr>
          <p:cNvPr id="44040" name="Line 7"/>
          <p:cNvSpPr>
            <a:spLocks noChangeShapeType="1"/>
          </p:cNvSpPr>
          <p:nvPr/>
        </p:nvSpPr>
        <p:spPr bwMode="auto">
          <a:xfrm>
            <a:off x="1171575" y="2152650"/>
            <a:ext cx="7334250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1" name="Line 8"/>
          <p:cNvSpPr>
            <a:spLocks noChangeShapeType="1"/>
          </p:cNvSpPr>
          <p:nvPr/>
        </p:nvSpPr>
        <p:spPr bwMode="auto">
          <a:xfrm flipV="1">
            <a:off x="1123950" y="2743200"/>
            <a:ext cx="7324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2" name="Line 9"/>
          <p:cNvSpPr>
            <a:spLocks noChangeShapeType="1"/>
          </p:cNvSpPr>
          <p:nvPr/>
        </p:nvSpPr>
        <p:spPr bwMode="auto">
          <a:xfrm flipV="1">
            <a:off x="1133475" y="3038475"/>
            <a:ext cx="72961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3" name="Line 10"/>
          <p:cNvSpPr>
            <a:spLocks noChangeShapeType="1"/>
          </p:cNvSpPr>
          <p:nvPr/>
        </p:nvSpPr>
        <p:spPr bwMode="auto">
          <a:xfrm flipV="1">
            <a:off x="1143000" y="3333750"/>
            <a:ext cx="7277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4" name="Line 11"/>
          <p:cNvSpPr>
            <a:spLocks noChangeShapeType="1"/>
          </p:cNvSpPr>
          <p:nvPr/>
        </p:nvSpPr>
        <p:spPr bwMode="auto">
          <a:xfrm flipV="1">
            <a:off x="1162050" y="3646488"/>
            <a:ext cx="7258050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5" name="Line 12"/>
          <p:cNvSpPr>
            <a:spLocks noChangeShapeType="1"/>
          </p:cNvSpPr>
          <p:nvPr/>
        </p:nvSpPr>
        <p:spPr bwMode="auto">
          <a:xfrm flipV="1">
            <a:off x="1114425" y="4257675"/>
            <a:ext cx="731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4046" name="Line 13"/>
          <p:cNvSpPr>
            <a:spLocks noChangeShapeType="1"/>
          </p:cNvSpPr>
          <p:nvPr/>
        </p:nvSpPr>
        <p:spPr bwMode="auto">
          <a:xfrm flipV="1">
            <a:off x="1114425" y="4859338"/>
            <a:ext cx="731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Tornando o TCP seguro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smtClean="0">
                <a:solidFill>
                  <a:srgbClr val="FF0000"/>
                </a:solidFill>
              </a:rPr>
              <a:t>TCP &amp; UDP</a:t>
            </a:r>
          </a:p>
          <a:p>
            <a:r>
              <a:rPr lang="pt-BR" sz="2000" smtClean="0"/>
              <a:t>Sem criptografia</a:t>
            </a:r>
          </a:p>
          <a:p>
            <a:r>
              <a:rPr lang="pt-BR" sz="2000" smtClean="0"/>
              <a:t>Senhas em texto aberto enviadas aos sockets atravessam a Internet em texto aberto</a:t>
            </a:r>
          </a:p>
          <a:p>
            <a:pPr marL="0" indent="0">
              <a:buNone/>
            </a:pPr>
            <a:r>
              <a:rPr lang="pt-BR" sz="2000" smtClean="0">
                <a:solidFill>
                  <a:srgbClr val="FF0000"/>
                </a:solidFill>
              </a:rPr>
              <a:t>SSL</a:t>
            </a:r>
          </a:p>
          <a:p>
            <a:r>
              <a:rPr lang="pt-BR" sz="2000" smtClean="0"/>
              <a:t>Provê conexão TCP criptografada</a:t>
            </a:r>
          </a:p>
          <a:p>
            <a:r>
              <a:rPr lang="pt-BR" sz="2000" smtClean="0"/>
              <a:t>Integridade dos dados</a:t>
            </a:r>
          </a:p>
          <a:p>
            <a:r>
              <a:rPr lang="pt-BR" sz="2000" smtClean="0"/>
              <a:t>Autenticação do ponto terminal</a:t>
            </a:r>
            <a:endParaRPr lang="pt-BR" sz="200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SSL está na camada de aplicação</a:t>
            </a:r>
          </a:p>
          <a:p>
            <a:r>
              <a:rPr lang="pt-BR" sz="2000" dirty="0" smtClean="0"/>
              <a:t>Aplicações usam bibliotecas SSL, que “falam” com o TCP</a:t>
            </a:r>
          </a:p>
          <a:p>
            <a:endParaRPr lang="pt-BR" sz="2000" dirty="0" smtClean="0"/>
          </a:p>
          <a:p>
            <a:pPr marL="0" indent="0">
              <a:buNone/>
            </a:pPr>
            <a:r>
              <a:rPr lang="pt-BR" sz="2000" dirty="0" smtClean="0">
                <a:solidFill>
                  <a:srgbClr val="FF0000"/>
                </a:solidFill>
              </a:rPr>
              <a:t>API do socket SSL</a:t>
            </a:r>
          </a:p>
          <a:p>
            <a:r>
              <a:rPr lang="pt-BR" sz="2000" dirty="0" smtClean="0"/>
              <a:t>Senhas em texto aberto enviadas ao socket atravessam a rede criptografadas</a:t>
            </a:r>
          </a:p>
          <a:p>
            <a:r>
              <a:rPr lang="pt-BR" sz="2000" dirty="0" smtClean="0"/>
              <a:t>Vide Capítulo 7</a:t>
            </a:r>
            <a:endParaRPr lang="pt-BR" sz="200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F92EEE-90FD-4CA0-A901-9D9CCFCFE77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608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B2A317-9F41-4BDC-AB52-08BD2D0BB8DB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 Web e o HTTP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Primeiro uma revisão...</a:t>
            </a:r>
            <a:endParaRPr lang="pt-BR" sz="2400" smtClean="0">
              <a:solidFill>
                <a:srgbClr val="FF0000"/>
              </a:solidFill>
            </a:endParaRPr>
          </a:p>
          <a:p>
            <a:r>
              <a:rPr lang="pt-BR" sz="2400" smtClean="0">
                <a:solidFill>
                  <a:srgbClr val="FF0000"/>
                </a:solidFill>
              </a:rPr>
              <a:t>Páginas Web</a:t>
            </a:r>
            <a:r>
              <a:rPr lang="pt-BR" sz="2400" smtClean="0"/>
              <a:t> consistem de </a:t>
            </a:r>
            <a:r>
              <a:rPr lang="pt-BR" sz="2400" smtClean="0">
                <a:solidFill>
                  <a:srgbClr val="FF0000"/>
                </a:solidFill>
              </a:rPr>
              <a:t>objetos</a:t>
            </a:r>
            <a:endParaRPr lang="pt-BR" sz="2400" smtClean="0"/>
          </a:p>
          <a:p>
            <a:r>
              <a:rPr lang="pt-BR" sz="2400" smtClean="0"/>
              <a:t>um objeto pode ser um arquivo HTML, uma imagem JPEG, um </a:t>
            </a:r>
            <a:r>
              <a:rPr lang="pt-BR" sz="2400" err="1" smtClean="0"/>
              <a:t>applet</a:t>
            </a:r>
            <a:r>
              <a:rPr lang="pt-BR" sz="2400" smtClean="0"/>
              <a:t> Java, um arquivo de áudio,…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Páginas Web</a:t>
            </a:r>
            <a:r>
              <a:rPr lang="pt-BR" sz="2400" smtClean="0"/>
              <a:t> consistem de um </a:t>
            </a:r>
            <a:r>
              <a:rPr lang="pt-BR" sz="2400" smtClean="0">
                <a:solidFill>
                  <a:srgbClr val="FF0000"/>
                </a:solidFill>
              </a:rPr>
              <a:t>arquivo</a:t>
            </a:r>
            <a:r>
              <a:rPr lang="pt-BR" sz="2400" smtClean="0"/>
              <a:t> </a:t>
            </a:r>
            <a:r>
              <a:rPr lang="pt-BR" sz="2400" smtClean="0">
                <a:solidFill>
                  <a:srgbClr val="FF0000"/>
                </a:solidFill>
              </a:rPr>
              <a:t>base HTML </a:t>
            </a:r>
            <a:r>
              <a:rPr lang="pt-BR" sz="2400" smtClean="0"/>
              <a:t>que inclui vários objetos referenciados</a:t>
            </a:r>
          </a:p>
          <a:p>
            <a:r>
              <a:rPr lang="pt-BR" sz="2400" smtClean="0"/>
              <a:t>Cada objeto é endereçável por uma </a:t>
            </a:r>
            <a:r>
              <a:rPr lang="pt-BR" sz="2400" smtClean="0">
                <a:solidFill>
                  <a:srgbClr val="FF0000"/>
                </a:solidFill>
              </a:rPr>
              <a:t>URL</a:t>
            </a:r>
          </a:p>
          <a:p>
            <a:r>
              <a:rPr lang="pt-BR" sz="2400" smtClean="0">
                <a:solidFill>
                  <a:schemeClr val="tx2"/>
                </a:solidFill>
              </a:rPr>
              <a:t>Exemplo de URL:</a:t>
            </a:r>
          </a:p>
          <a:p>
            <a:pPr>
              <a:buFont typeface="ZapfDingbats" pitchFamily="82" charset="0"/>
              <a:buNone/>
            </a:pPr>
            <a:endParaRPr lang="pt-BR" smtClean="0"/>
          </a:p>
        </p:txBody>
      </p:sp>
      <p:sp>
        <p:nvSpPr>
          <p:cNvPr id="46086" name="Text Box 5"/>
          <p:cNvSpPr txBox="1">
            <a:spLocks noChangeArrowheads="1"/>
          </p:cNvSpPr>
          <p:nvPr/>
        </p:nvSpPr>
        <p:spPr bwMode="auto">
          <a:xfrm>
            <a:off x="1223963" y="5008563"/>
            <a:ext cx="6573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400">
                <a:latin typeface="Courier New" pitchFamily="49" charset="0"/>
              </a:rPr>
              <a:t>www.someschool.edu/someDept/pic.gif</a:t>
            </a:r>
          </a:p>
        </p:txBody>
      </p:sp>
      <p:sp>
        <p:nvSpPr>
          <p:cNvPr id="46087" name="AutoShape 6"/>
          <p:cNvSpPr>
            <a:spLocks/>
          </p:cNvSpPr>
          <p:nvPr/>
        </p:nvSpPr>
        <p:spPr bwMode="auto">
          <a:xfrm rot="-5400000">
            <a:off x="2863850" y="3938588"/>
            <a:ext cx="90488" cy="3306762"/>
          </a:xfrm>
          <a:prstGeom prst="leftBrace">
            <a:avLst>
              <a:gd name="adj1" fmla="val 30453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46088" name="AutoShape 7"/>
          <p:cNvSpPr>
            <a:spLocks/>
          </p:cNvSpPr>
          <p:nvPr/>
        </p:nvSpPr>
        <p:spPr bwMode="auto">
          <a:xfrm rot="-5400000">
            <a:off x="6361113" y="3932237"/>
            <a:ext cx="90488" cy="3306763"/>
          </a:xfrm>
          <a:prstGeom prst="leftBrace">
            <a:avLst>
              <a:gd name="adj1" fmla="val 3045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46089" name="Text Box 8"/>
          <p:cNvSpPr txBox="1">
            <a:spLocks noChangeArrowheads="1"/>
          </p:cNvSpPr>
          <p:nvPr/>
        </p:nvSpPr>
        <p:spPr bwMode="auto">
          <a:xfrm>
            <a:off x="1500188" y="5695950"/>
            <a:ext cx="2981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400">
                <a:latin typeface="Comic Sans MS" pitchFamily="66" charset="0"/>
              </a:rPr>
              <a:t>nome do hospedeiro</a:t>
            </a:r>
            <a:endParaRPr lang="pt-BR" sz="2400"/>
          </a:p>
        </p:txBody>
      </p:sp>
      <p:sp>
        <p:nvSpPr>
          <p:cNvPr id="46090" name="Text Box 9"/>
          <p:cNvSpPr txBox="1">
            <a:spLocks noChangeArrowheads="1"/>
          </p:cNvSpPr>
          <p:nvPr/>
        </p:nvSpPr>
        <p:spPr bwMode="auto">
          <a:xfrm>
            <a:off x="5089525" y="5684838"/>
            <a:ext cx="2560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400">
                <a:latin typeface="Comic Sans MS" pitchFamily="66" charset="0"/>
              </a:rPr>
              <a:t>nome do caminho</a:t>
            </a:r>
            <a:endParaRPr lang="pt-BR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>
                <a:solidFill>
                  <a:srgbClr val="FF0000"/>
                </a:solidFill>
              </a:rPr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12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EC6379-7309-4C91-B128-86160752CA83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Protocolo HTTP </a:t>
            </a:r>
          </a:p>
        </p:txBody>
      </p:sp>
      <p:sp>
        <p:nvSpPr>
          <p:cNvPr id="51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HTTP: </a:t>
            </a:r>
            <a:r>
              <a:rPr lang="pt-BR" sz="2400" i="1" smtClean="0">
                <a:solidFill>
                  <a:srgbClr val="FF0000"/>
                </a:solidFill>
              </a:rPr>
              <a:t>hypertext </a:t>
            </a:r>
            <a:r>
              <a:rPr lang="pt-BR" sz="2400" i="1" err="1" smtClean="0">
                <a:solidFill>
                  <a:srgbClr val="FF0000"/>
                </a:solidFill>
              </a:rPr>
              <a:t>transfer</a:t>
            </a:r>
            <a:r>
              <a:rPr lang="pt-BR" sz="2400" i="1" smtClean="0">
                <a:solidFill>
                  <a:srgbClr val="FF0000"/>
                </a:solidFill>
              </a:rPr>
              <a:t> </a:t>
            </a:r>
            <a:r>
              <a:rPr lang="pt-BR" sz="2400" i="1" err="1" smtClean="0">
                <a:solidFill>
                  <a:srgbClr val="FF0000"/>
                </a:solidFill>
              </a:rPr>
              <a:t>protocol</a:t>
            </a:r>
            <a:endParaRPr lang="pt-BR" sz="2400" i="1" smtClean="0"/>
          </a:p>
          <a:p>
            <a:r>
              <a:rPr lang="pt-BR" sz="2000" smtClean="0"/>
              <a:t>protocolo da camada de aplicação da Web</a:t>
            </a:r>
          </a:p>
          <a:p>
            <a:r>
              <a:rPr lang="pt-BR" sz="2000" smtClean="0"/>
              <a:t>modelo cliente/servidor</a:t>
            </a:r>
          </a:p>
          <a:p>
            <a:pPr lvl="1"/>
            <a:r>
              <a:rPr lang="pt-BR" sz="2000" i="1" smtClean="0">
                <a:solidFill>
                  <a:schemeClr val="accent2"/>
                </a:solidFill>
              </a:rPr>
              <a:t>cliente:</a:t>
            </a:r>
            <a:r>
              <a:rPr lang="pt-BR" sz="2000" smtClean="0"/>
              <a:t> </a:t>
            </a:r>
            <a:r>
              <a:rPr lang="pt-BR" sz="2000" i="1" smtClean="0"/>
              <a:t>browser</a:t>
            </a:r>
            <a:r>
              <a:rPr lang="pt-BR" sz="2000" smtClean="0"/>
              <a:t> que pede, recebe (usando o protocolo HTTP) e “visualiza” objetos Web</a:t>
            </a:r>
          </a:p>
          <a:p>
            <a:pPr lvl="1"/>
            <a:r>
              <a:rPr lang="pt-BR" sz="2000" i="1" smtClean="0">
                <a:solidFill>
                  <a:schemeClr val="accent2"/>
                </a:solidFill>
              </a:rPr>
              <a:t>servidor:</a:t>
            </a:r>
            <a:r>
              <a:rPr lang="pt-BR" sz="2000" smtClean="0"/>
              <a:t> servidor Web envia (usando o protocolo HTTP) objetos em resposta a pedidos</a:t>
            </a:r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/>
        </p:nvGraphicFramePr>
        <p:xfrm>
          <a:off x="4924425" y="1860550"/>
          <a:ext cx="752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4425" y="1860550"/>
                        <a:ext cx="7524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Text Box 7"/>
          <p:cNvSpPr txBox="1">
            <a:spLocks noChangeArrowheads="1"/>
          </p:cNvSpPr>
          <p:nvPr/>
        </p:nvSpPr>
        <p:spPr bwMode="auto">
          <a:xfrm>
            <a:off x="4578350" y="2455863"/>
            <a:ext cx="1558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PC executando</a:t>
            </a:r>
          </a:p>
          <a:p>
            <a:pPr algn="ctr" eaLnBrk="0" hangingPunct="0"/>
            <a:r>
              <a:rPr lang="pt-BR" sz="1600">
                <a:latin typeface="Comic Sans MS" pitchFamily="66" charset="0"/>
              </a:rPr>
              <a:t>Explorer</a:t>
            </a:r>
            <a:endParaRPr lang="pt-BR" sz="2400"/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7493000" y="3836988"/>
            <a:ext cx="1382713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Servidor </a:t>
            </a:r>
          </a:p>
          <a:p>
            <a:pPr algn="ctr" eaLnBrk="0" hangingPunct="0"/>
            <a:r>
              <a:rPr lang="pt-BR" sz="1600">
                <a:latin typeface="Comic Sans MS" pitchFamily="66" charset="0"/>
              </a:rPr>
              <a:t>executando</a:t>
            </a:r>
          </a:p>
          <a:p>
            <a:pPr algn="ctr" eaLnBrk="0" hangingPunct="0"/>
            <a:r>
              <a:rPr lang="pt-BR" sz="1600">
                <a:latin typeface="Comic Sans MS" pitchFamily="66" charset="0"/>
              </a:rPr>
              <a:t>servidor 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Web Apache</a:t>
            </a:r>
            <a:endParaRPr lang="pt-BR" sz="2400"/>
          </a:p>
        </p:txBody>
      </p:sp>
      <p:grpSp>
        <p:nvGrpSpPr>
          <p:cNvPr id="5130" name="Group 10"/>
          <p:cNvGrpSpPr>
            <a:grpSpLocks/>
          </p:cNvGrpSpPr>
          <p:nvPr/>
        </p:nvGrpSpPr>
        <p:grpSpPr bwMode="auto">
          <a:xfrm>
            <a:off x="7910513" y="2725738"/>
            <a:ext cx="504825" cy="1071562"/>
            <a:chOff x="4180" y="783"/>
            <a:chExt cx="150" cy="307"/>
          </a:xfrm>
        </p:grpSpPr>
        <p:sp>
          <p:nvSpPr>
            <p:cNvPr id="5140" name="AutoShape 1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41" name="Rectangle 1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42" name="Rectangle 1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43" name="AutoShape 1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44" name="Line 1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45" name="Line 1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46" name="Rectangle 1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5147" name="Rectangle 1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5131" name="Line 19"/>
          <p:cNvSpPr>
            <a:spLocks noChangeShapeType="1"/>
          </p:cNvSpPr>
          <p:nvPr/>
        </p:nvSpPr>
        <p:spPr bwMode="auto">
          <a:xfrm>
            <a:off x="5743575" y="2133600"/>
            <a:ext cx="2085975" cy="962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2" name="Line 20"/>
          <p:cNvSpPr>
            <a:spLocks noChangeShapeType="1"/>
          </p:cNvSpPr>
          <p:nvPr/>
        </p:nvSpPr>
        <p:spPr bwMode="auto">
          <a:xfrm flipH="1" flipV="1">
            <a:off x="5800725" y="2333625"/>
            <a:ext cx="1971675" cy="904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3" name="Line 21"/>
          <p:cNvSpPr>
            <a:spLocks noChangeShapeType="1"/>
          </p:cNvSpPr>
          <p:nvPr/>
        </p:nvSpPr>
        <p:spPr bwMode="auto">
          <a:xfrm flipV="1">
            <a:off x="5734050" y="3505200"/>
            <a:ext cx="2047875" cy="1095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4" name="Line 22"/>
          <p:cNvSpPr>
            <a:spLocks noChangeShapeType="1"/>
          </p:cNvSpPr>
          <p:nvPr/>
        </p:nvSpPr>
        <p:spPr bwMode="auto">
          <a:xfrm flipH="1">
            <a:off x="5810250" y="3629025"/>
            <a:ext cx="2047875" cy="1133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135" name="Text Box 23"/>
          <p:cNvSpPr txBox="1">
            <a:spLocks noChangeArrowheads="1"/>
          </p:cNvSpPr>
          <p:nvPr/>
        </p:nvSpPr>
        <p:spPr bwMode="auto">
          <a:xfrm>
            <a:off x="4587592" y="5218113"/>
            <a:ext cx="19960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 err="1" smtClean="0">
                <a:latin typeface="Comic Sans MS" pitchFamily="66" charset="0"/>
              </a:rPr>
              <a:t>iphone</a:t>
            </a:r>
            <a:r>
              <a:rPr lang="pt-BR" sz="1600" smtClean="0">
                <a:latin typeface="Comic Sans MS" pitchFamily="66" charset="0"/>
              </a:rPr>
              <a:t> </a:t>
            </a:r>
            <a:r>
              <a:rPr lang="pt-BR" sz="1600">
                <a:latin typeface="Comic Sans MS" pitchFamily="66" charset="0"/>
              </a:rPr>
              <a:t>executando</a:t>
            </a:r>
          </a:p>
          <a:p>
            <a:pPr algn="ctr" eaLnBrk="0" hangingPunct="0"/>
            <a:r>
              <a:rPr lang="pt-BR" sz="1600">
                <a:latin typeface="Comic Sans MS" pitchFamily="66" charset="0"/>
              </a:rPr>
              <a:t>o</a:t>
            </a:r>
            <a:r>
              <a:rPr lang="pt-BR" sz="1600" smtClean="0">
                <a:latin typeface="Comic Sans MS" pitchFamily="66" charset="0"/>
              </a:rPr>
              <a:t> navegador Safari</a:t>
            </a:r>
            <a:endParaRPr lang="pt-BR" sz="2400"/>
          </a:p>
        </p:txBody>
      </p:sp>
      <p:sp>
        <p:nvSpPr>
          <p:cNvPr id="5136" name="Text Box 24"/>
          <p:cNvSpPr txBox="1">
            <a:spLocks noChangeArrowheads="1"/>
          </p:cNvSpPr>
          <p:nvPr/>
        </p:nvSpPr>
        <p:spPr bwMode="auto">
          <a:xfrm rot="1422049">
            <a:off x="6211888" y="2293938"/>
            <a:ext cx="1281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pedido http</a:t>
            </a:r>
            <a:endParaRPr lang="pt-BR" sz="2400"/>
          </a:p>
        </p:txBody>
      </p:sp>
      <p:sp>
        <p:nvSpPr>
          <p:cNvPr id="5137" name="Text Box 25"/>
          <p:cNvSpPr txBox="1">
            <a:spLocks noChangeArrowheads="1"/>
          </p:cNvSpPr>
          <p:nvPr/>
        </p:nvSpPr>
        <p:spPr bwMode="auto">
          <a:xfrm rot="-1692639">
            <a:off x="5999163" y="3789363"/>
            <a:ext cx="1281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pedido http</a:t>
            </a:r>
          </a:p>
        </p:txBody>
      </p:sp>
      <p:sp>
        <p:nvSpPr>
          <p:cNvPr id="5138" name="Text Box 26"/>
          <p:cNvSpPr txBox="1">
            <a:spLocks noChangeArrowheads="1"/>
          </p:cNvSpPr>
          <p:nvPr/>
        </p:nvSpPr>
        <p:spPr bwMode="auto">
          <a:xfrm rot="1411598">
            <a:off x="5978525" y="2741613"/>
            <a:ext cx="14811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resposta http</a:t>
            </a:r>
            <a:endParaRPr lang="pt-BR" sz="2400"/>
          </a:p>
        </p:txBody>
      </p:sp>
      <p:sp>
        <p:nvSpPr>
          <p:cNvPr id="5139" name="Text Box 28"/>
          <p:cNvSpPr txBox="1">
            <a:spLocks noChangeArrowheads="1"/>
          </p:cNvSpPr>
          <p:nvPr/>
        </p:nvSpPr>
        <p:spPr bwMode="auto">
          <a:xfrm rot="-1737783">
            <a:off x="6157913" y="4122738"/>
            <a:ext cx="1481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resposta http</a:t>
            </a:r>
          </a:p>
        </p:txBody>
      </p:sp>
      <p:pic>
        <p:nvPicPr>
          <p:cNvPr id="28" name="Picture 43" descr="iphone_stylized_smal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286250"/>
            <a:ext cx="382588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710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2381AD-1FD9-4A6E-B516-F357F7F8A8AB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47108" name="Rectangle 7"/>
          <p:cNvSpPr>
            <a:spLocks noChangeArrowheads="1"/>
          </p:cNvSpPr>
          <p:nvPr/>
        </p:nvSpPr>
        <p:spPr bwMode="auto">
          <a:xfrm>
            <a:off x="4781550" y="3400425"/>
            <a:ext cx="3838575" cy="272415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47109" name="Rectangle 9"/>
          <p:cNvSpPr>
            <a:spLocks noChangeArrowheads="1"/>
          </p:cNvSpPr>
          <p:nvPr/>
        </p:nvSpPr>
        <p:spPr bwMode="auto">
          <a:xfrm>
            <a:off x="7667625" y="3238500"/>
            <a:ext cx="828675" cy="2952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471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Mais sobre o protocolo HTTP </a:t>
            </a:r>
          </a:p>
        </p:txBody>
      </p:sp>
      <p:sp>
        <p:nvSpPr>
          <p:cNvPr id="471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71925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Usa serviço de transporte TCP:</a:t>
            </a:r>
            <a:endParaRPr lang="pt-BR" sz="2400" smtClean="0"/>
          </a:p>
          <a:p>
            <a:r>
              <a:rPr lang="pt-BR" sz="2000" smtClean="0"/>
              <a:t>cliente inicia conexão TCP (cria </a:t>
            </a:r>
            <a:r>
              <a:rPr lang="pt-BR" sz="2000" i="1" smtClean="0"/>
              <a:t>socket</a:t>
            </a:r>
            <a:r>
              <a:rPr lang="pt-BR" sz="2000" smtClean="0"/>
              <a:t>) ao servidor, porta 80</a:t>
            </a:r>
          </a:p>
          <a:p>
            <a:r>
              <a:rPr lang="pt-BR" sz="2000" smtClean="0"/>
              <a:t>servidor aceita conexão TCP do cliente</a:t>
            </a:r>
          </a:p>
          <a:p>
            <a:r>
              <a:rPr lang="pt-BR" sz="2000" smtClean="0"/>
              <a:t>mensagens HTTP (mensagens do protocolo da camada de apl) trocadas entre </a:t>
            </a:r>
            <a:r>
              <a:rPr lang="pt-BR" sz="2000" i="1" smtClean="0"/>
              <a:t>browser</a:t>
            </a:r>
            <a:r>
              <a:rPr lang="pt-BR" sz="2000" smtClean="0"/>
              <a:t> (cliente HTTP) e servidor Web (servidor HTTP)</a:t>
            </a:r>
          </a:p>
          <a:p>
            <a:r>
              <a:rPr lang="pt-BR" sz="2000" smtClean="0"/>
              <a:t>encerra conexão TCP</a:t>
            </a:r>
          </a:p>
        </p:txBody>
      </p:sp>
      <p:sp>
        <p:nvSpPr>
          <p:cNvPr id="4711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29200" y="1562100"/>
            <a:ext cx="3330575" cy="151447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HTTP é “sem estado”</a:t>
            </a:r>
            <a:endParaRPr lang="pt-BR" sz="2400" smtClean="0"/>
          </a:p>
          <a:p>
            <a:pPr>
              <a:lnSpc>
                <a:spcPct val="90000"/>
              </a:lnSpc>
            </a:pPr>
            <a:r>
              <a:rPr lang="pt-BR" sz="2000" smtClean="0"/>
              <a:t>servidor não mantém informação sobre pedidos anteriores do cliente</a:t>
            </a:r>
          </a:p>
        </p:txBody>
      </p:sp>
      <p:sp>
        <p:nvSpPr>
          <p:cNvPr id="47113" name="Rectangle 6"/>
          <p:cNvSpPr>
            <a:spLocks noChangeArrowheads="1"/>
          </p:cNvSpPr>
          <p:nvPr/>
        </p:nvSpPr>
        <p:spPr bwMode="auto">
          <a:xfrm>
            <a:off x="4810125" y="3419475"/>
            <a:ext cx="375285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Protocolos que mantêm “estado” são complexos!</a:t>
            </a:r>
            <a:endParaRPr lang="pt-BR" sz="2000"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Comic Sans MS" pitchFamily="66" charset="0"/>
              </a:rPr>
              <a:t>história passada (estado) tem que ser guardada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Comic Sans MS" pitchFamily="66" charset="0"/>
              </a:rPr>
              <a:t>Caso caia servidor/cliente, suas visões do “estado” podem ser inconsistentes, devem ser reconciliadas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endParaRPr lang="en-US" sz="2000">
              <a:latin typeface="Comic Sans MS" pitchFamily="66" charset="0"/>
            </a:endParaRPr>
          </a:p>
        </p:txBody>
      </p:sp>
      <p:sp>
        <p:nvSpPr>
          <p:cNvPr id="47114" name="Text Box 8"/>
          <p:cNvSpPr txBox="1">
            <a:spLocks noChangeArrowheads="1"/>
          </p:cNvSpPr>
          <p:nvPr/>
        </p:nvSpPr>
        <p:spPr bwMode="auto">
          <a:xfrm>
            <a:off x="7620000" y="3160713"/>
            <a:ext cx="885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Nota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813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3045BD-7039-4C6D-AD44-B12A37C2FF90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4813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Conexões HTTP</a:t>
            </a:r>
          </a:p>
        </p:txBody>
      </p:sp>
      <p:sp>
        <p:nvSpPr>
          <p:cNvPr id="48133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HTTP não persistente</a:t>
            </a:r>
            <a:endParaRPr lang="pt-BR" sz="2400" smtClean="0"/>
          </a:p>
          <a:p>
            <a:r>
              <a:rPr lang="pt-BR" sz="2400" smtClean="0"/>
              <a:t>No máximo um objeto é enviado numa conexão TCP</a:t>
            </a:r>
          </a:p>
          <a:p>
            <a:pPr lvl="1"/>
            <a:r>
              <a:rPr lang="pt-BR" sz="2000" smtClean="0"/>
              <a:t>A conexão é então encerrada</a:t>
            </a:r>
          </a:p>
          <a:p>
            <a:r>
              <a:rPr lang="pt-BR" sz="2400" smtClean="0"/>
              <a:t>Baixar múltiplos objetos requer o uso de múltiplas conexões</a:t>
            </a:r>
          </a:p>
        </p:txBody>
      </p:sp>
      <p:sp>
        <p:nvSpPr>
          <p:cNvPr id="48134" name="Rectangle 1028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HTTP persistente</a:t>
            </a:r>
            <a:endParaRPr lang="pt-BR" sz="2400" smtClean="0">
              <a:solidFill>
                <a:srgbClr val="FF0000"/>
              </a:solidFill>
            </a:endParaRPr>
          </a:p>
          <a:p>
            <a:r>
              <a:rPr lang="pt-BR" sz="2400" smtClean="0"/>
              <a:t>Múltiplos objetos podem ser enviados sobre uma única conexão TCP entre cliente e servidor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915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FDB8C3-2AD3-49F1-9EF9-349F94352BCA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49156" name="Line 11"/>
          <p:cNvSpPr>
            <a:spLocks noChangeShapeType="1"/>
          </p:cNvSpPr>
          <p:nvPr/>
        </p:nvSpPr>
        <p:spPr bwMode="auto">
          <a:xfrm>
            <a:off x="476250" y="2095500"/>
            <a:ext cx="0" cy="449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9157" name="Rectangle 13"/>
          <p:cNvSpPr>
            <a:spLocks noChangeArrowheads="1"/>
          </p:cNvSpPr>
          <p:nvPr/>
        </p:nvSpPr>
        <p:spPr bwMode="auto">
          <a:xfrm>
            <a:off x="238125" y="6019800"/>
            <a:ext cx="657225" cy="295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49158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pt-BR" sz="3600" smtClean="0"/>
              <a:t>Exemplo de HTTP não persistente</a:t>
            </a:r>
          </a:p>
        </p:txBody>
      </p:sp>
      <p:sp>
        <p:nvSpPr>
          <p:cNvPr id="491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3875" y="1114425"/>
            <a:ext cx="8343900" cy="4667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/>
              <a:t>Supomos que usuário digita a URL </a:t>
            </a:r>
            <a:r>
              <a:rPr lang="pt-BR" sz="2000" smtClean="0">
                <a:latin typeface="Arial" charset="0"/>
              </a:rPr>
              <a:t>www.algumaUniv.br/algumDepartmento/inicial.index</a:t>
            </a:r>
            <a:endParaRPr lang="pt-BR" sz="2400" smtClean="0"/>
          </a:p>
        </p:txBody>
      </p:sp>
      <p:sp>
        <p:nvSpPr>
          <p:cNvPr id="4916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57225" y="2095500"/>
            <a:ext cx="3810000" cy="19050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1a</a:t>
            </a:r>
            <a:r>
              <a:rPr lang="pt-BR" sz="1800" smtClean="0">
                <a:solidFill>
                  <a:srgbClr val="FF0000"/>
                </a:solidFill>
              </a:rPr>
              <a:t>.</a:t>
            </a:r>
            <a:r>
              <a:rPr lang="pt-BR" sz="1800" smtClean="0"/>
              <a:t> Cliente http inicia conexão TCP a servidor http (processo) a </a:t>
            </a:r>
            <a:r>
              <a:rPr lang="pt-BR" sz="1800" smtClean="0">
                <a:latin typeface="Arial" charset="0"/>
              </a:rPr>
              <a:t>www.algumaUniv.br.</a:t>
            </a:r>
            <a:r>
              <a:rPr lang="pt-BR" sz="1800" smtClean="0"/>
              <a:t> Porta 80 é padrão para servidor http.</a:t>
            </a:r>
          </a:p>
        </p:txBody>
      </p:sp>
      <p:sp>
        <p:nvSpPr>
          <p:cNvPr id="49161" name="Rectangle 5"/>
          <p:cNvSpPr>
            <a:spLocks noChangeArrowheads="1"/>
          </p:cNvSpPr>
          <p:nvPr/>
        </p:nvSpPr>
        <p:spPr bwMode="auto">
          <a:xfrm>
            <a:off x="704850" y="3829050"/>
            <a:ext cx="34655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2.</a:t>
            </a:r>
            <a:r>
              <a:rPr lang="pt-BR" sz="2000">
                <a:latin typeface="Comic Sans MS" pitchFamily="66" charset="0"/>
              </a:rPr>
              <a:t> </a:t>
            </a:r>
            <a:r>
              <a:rPr lang="pt-BR" sz="1800">
                <a:latin typeface="Comic Sans MS" pitchFamily="66" charset="0"/>
              </a:rPr>
              <a:t>cliente http envia </a:t>
            </a:r>
            <a:r>
              <a:rPr lang="pt-BR" sz="1800" i="1">
                <a:solidFill>
                  <a:schemeClr val="accent2"/>
                </a:solidFill>
                <a:latin typeface="Comic Sans MS" pitchFamily="66" charset="0"/>
              </a:rPr>
              <a:t>mensagem de pedido </a:t>
            </a:r>
            <a:r>
              <a:rPr lang="pt-BR" sz="1800">
                <a:latin typeface="Comic Sans MS" pitchFamily="66" charset="0"/>
              </a:rPr>
              <a:t>de http (contendo URL) através do socket da conexão TCP. A mensagem indica que o cliente deseja receber o objeto algumDepartamento</a:t>
            </a:r>
            <a:r>
              <a:rPr lang="en-US" sz="1800">
                <a:latin typeface="Comic Sans MS" pitchFamily="66" charset="0"/>
              </a:rPr>
              <a:t>/</a:t>
            </a:r>
            <a:r>
              <a:rPr lang="pt-BR" sz="1800">
                <a:latin typeface="Comic Sans MS" pitchFamily="66" charset="0"/>
              </a:rPr>
              <a:t>inicial.index </a:t>
            </a:r>
          </a:p>
        </p:txBody>
      </p:sp>
      <p:sp>
        <p:nvSpPr>
          <p:cNvPr id="49162" name="Rectangle 6"/>
          <p:cNvSpPr>
            <a:spLocks noChangeArrowheads="1"/>
          </p:cNvSpPr>
          <p:nvPr/>
        </p:nvSpPr>
        <p:spPr bwMode="auto">
          <a:xfrm>
            <a:off x="4781550" y="2524125"/>
            <a:ext cx="3810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1b.</a:t>
            </a:r>
            <a:r>
              <a:rPr lang="pt-BR" sz="2000">
                <a:latin typeface="Comic Sans MS" pitchFamily="66" charset="0"/>
              </a:rPr>
              <a:t> </a:t>
            </a:r>
            <a:r>
              <a:rPr lang="pt-BR" sz="1800">
                <a:latin typeface="Comic Sans MS" pitchFamily="66" charset="0"/>
              </a:rPr>
              <a:t>servidor http no hospedeiro </a:t>
            </a:r>
            <a:r>
              <a:rPr lang="pt-BR" sz="1800">
                <a:latin typeface="Arial" charset="0"/>
              </a:rPr>
              <a:t>www.algumaUniv.br </a:t>
            </a:r>
            <a:r>
              <a:rPr lang="pt-BR" sz="1800">
                <a:latin typeface="Comic Sans MS" pitchFamily="66" charset="0"/>
              </a:rPr>
              <a:t>espera por conexão TCP na porta 80.  “aceita” conexão, avisando ao cliente</a:t>
            </a:r>
          </a:p>
        </p:txBody>
      </p:sp>
      <p:sp>
        <p:nvSpPr>
          <p:cNvPr id="49163" name="Rectangle 7"/>
          <p:cNvSpPr>
            <a:spLocks noChangeArrowheads="1"/>
          </p:cNvSpPr>
          <p:nvPr/>
        </p:nvSpPr>
        <p:spPr bwMode="auto">
          <a:xfrm>
            <a:off x="4724400" y="4381500"/>
            <a:ext cx="394811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3.</a:t>
            </a:r>
            <a:r>
              <a:rPr lang="pt-BR" sz="2000">
                <a:latin typeface="Comic Sans MS" pitchFamily="66" charset="0"/>
              </a:rPr>
              <a:t> </a:t>
            </a:r>
            <a:r>
              <a:rPr lang="pt-BR" sz="1800">
                <a:latin typeface="Comic Sans MS" pitchFamily="66" charset="0"/>
              </a:rPr>
              <a:t>servidor http recebe mensagem de pedido, formula </a:t>
            </a:r>
            <a:r>
              <a:rPr lang="pt-BR" sz="1800" i="1">
                <a:solidFill>
                  <a:schemeClr val="accent2"/>
                </a:solidFill>
                <a:latin typeface="Comic Sans MS" pitchFamily="66" charset="0"/>
              </a:rPr>
              <a:t>mensagem de resposta</a:t>
            </a:r>
            <a:r>
              <a:rPr lang="pt-BR" sz="1800">
                <a:latin typeface="Comic Sans MS" pitchFamily="66" charset="0"/>
              </a:rPr>
              <a:t> contendo objeto solicitado e envia a mensagem via socket</a:t>
            </a:r>
          </a:p>
        </p:txBody>
      </p:sp>
      <p:sp>
        <p:nvSpPr>
          <p:cNvPr id="49164" name="Line 8"/>
          <p:cNvSpPr>
            <a:spLocks noChangeShapeType="1"/>
          </p:cNvSpPr>
          <p:nvPr/>
        </p:nvSpPr>
        <p:spPr bwMode="auto">
          <a:xfrm>
            <a:off x="4048125" y="264795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9165" name="Line 9"/>
          <p:cNvSpPr>
            <a:spLocks noChangeShapeType="1"/>
          </p:cNvSpPr>
          <p:nvPr/>
        </p:nvSpPr>
        <p:spPr bwMode="auto">
          <a:xfrm>
            <a:off x="3895725" y="459105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9166" name="Line 10"/>
          <p:cNvSpPr>
            <a:spLocks noChangeShapeType="1"/>
          </p:cNvSpPr>
          <p:nvPr/>
        </p:nvSpPr>
        <p:spPr bwMode="auto">
          <a:xfrm flipH="1">
            <a:off x="3933825" y="512445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9167" name="Text Box 12"/>
          <p:cNvSpPr txBox="1">
            <a:spLocks noChangeArrowheads="1"/>
          </p:cNvSpPr>
          <p:nvPr/>
        </p:nvSpPr>
        <p:spPr bwMode="auto">
          <a:xfrm>
            <a:off x="60325" y="5942013"/>
            <a:ext cx="1054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tempo</a:t>
            </a:r>
            <a:endParaRPr lang="en-US" sz="2400"/>
          </a:p>
        </p:txBody>
      </p:sp>
      <p:sp>
        <p:nvSpPr>
          <p:cNvPr id="49168" name="Line 14"/>
          <p:cNvSpPr>
            <a:spLocks noChangeShapeType="1"/>
          </p:cNvSpPr>
          <p:nvPr/>
        </p:nvSpPr>
        <p:spPr bwMode="auto">
          <a:xfrm flipH="1">
            <a:off x="4019550" y="316230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9169" name="Text Box 15"/>
          <p:cNvSpPr txBox="1">
            <a:spLocks noChangeArrowheads="1"/>
          </p:cNvSpPr>
          <p:nvPr/>
        </p:nvSpPr>
        <p:spPr bwMode="auto">
          <a:xfrm>
            <a:off x="7048500" y="1236663"/>
            <a:ext cx="18859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800">
                <a:latin typeface="Arial" charset="0"/>
              </a:rPr>
              <a:t>(contém texto, </a:t>
            </a:r>
          </a:p>
          <a:p>
            <a:pPr algn="ctr" eaLnBrk="0" hangingPunct="0"/>
            <a:r>
              <a:rPr lang="pt-BR" sz="1800">
                <a:latin typeface="Arial" charset="0"/>
              </a:rPr>
              <a:t>referências a 10 </a:t>
            </a:r>
          </a:p>
          <a:p>
            <a:pPr algn="ctr" eaLnBrk="0" hangingPunct="0"/>
            <a:r>
              <a:rPr lang="pt-BR" sz="1800">
                <a:latin typeface="Arial" charset="0"/>
              </a:rPr>
              <a:t>imagens jpeg)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017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4B42DD-55BF-4030-93A7-7C4AF23EF0E9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>
          <a:xfrm>
            <a:off x="542925" y="257175"/>
            <a:ext cx="7772400" cy="866775"/>
          </a:xfrm>
        </p:spPr>
        <p:txBody>
          <a:bodyPr/>
          <a:lstStyle/>
          <a:p>
            <a:r>
              <a:rPr lang="pt-BR" sz="3600" smtClean="0"/>
              <a:t>Exemplo de HTTP não persistente (cont.)</a:t>
            </a:r>
            <a:endParaRPr lang="pt-BR" smtClean="0"/>
          </a:p>
        </p:txBody>
      </p:sp>
      <p:sp>
        <p:nvSpPr>
          <p:cNvPr id="50181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2339975"/>
            <a:ext cx="3810000" cy="15335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5</a:t>
            </a:r>
            <a:r>
              <a:rPr lang="pt-BR" sz="1800" smtClean="0">
                <a:solidFill>
                  <a:srgbClr val="FF0000"/>
                </a:solidFill>
              </a:rPr>
              <a:t>.</a:t>
            </a:r>
            <a:r>
              <a:rPr lang="pt-BR" sz="1800" smtClean="0"/>
              <a:t> cliente http recebe mensagem de resposta contendo arquivo html, visualiza html.  Analisando arquivo html, encontra 10 objetos jpeg referenciados</a:t>
            </a:r>
          </a:p>
        </p:txBody>
      </p:sp>
      <p:sp>
        <p:nvSpPr>
          <p:cNvPr id="50182" name="Rectangle 7"/>
          <p:cNvSpPr>
            <a:spLocks noChangeArrowheads="1"/>
          </p:cNvSpPr>
          <p:nvPr/>
        </p:nvSpPr>
        <p:spPr bwMode="auto">
          <a:xfrm>
            <a:off x="762000" y="4322763"/>
            <a:ext cx="38100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6.</a:t>
            </a:r>
            <a:r>
              <a:rPr lang="pt-BR" sz="2000">
                <a:latin typeface="Comic Sans MS" pitchFamily="66" charset="0"/>
              </a:rPr>
              <a:t> </a:t>
            </a:r>
            <a:r>
              <a:rPr lang="pt-BR" sz="1800">
                <a:latin typeface="Comic Sans MS" pitchFamily="66" charset="0"/>
              </a:rPr>
              <a:t>Passos 1 a 5 repetidos para cada um dos 10 objetos jpeg</a:t>
            </a:r>
          </a:p>
        </p:txBody>
      </p:sp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4724400" y="1123950"/>
            <a:ext cx="3810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4.</a:t>
            </a:r>
            <a:r>
              <a:rPr lang="pt-BR" sz="2000">
                <a:latin typeface="Comic Sans MS" pitchFamily="66" charset="0"/>
              </a:rPr>
              <a:t> </a:t>
            </a:r>
            <a:r>
              <a:rPr lang="pt-BR" sz="1800">
                <a:latin typeface="Comic Sans MS" pitchFamily="66" charset="0"/>
              </a:rPr>
              <a:t>servidor http encerra conexão TCP . </a:t>
            </a:r>
          </a:p>
        </p:txBody>
      </p:sp>
      <p:sp>
        <p:nvSpPr>
          <p:cNvPr id="50184" name="Line 2"/>
          <p:cNvSpPr>
            <a:spLocks noChangeShapeType="1"/>
          </p:cNvSpPr>
          <p:nvPr/>
        </p:nvSpPr>
        <p:spPr bwMode="auto">
          <a:xfrm flipH="1">
            <a:off x="528638" y="1873250"/>
            <a:ext cx="14287" cy="322738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0185" name="Text Box 13"/>
          <p:cNvSpPr txBox="1">
            <a:spLocks noChangeArrowheads="1"/>
          </p:cNvSpPr>
          <p:nvPr/>
        </p:nvSpPr>
        <p:spPr bwMode="auto">
          <a:xfrm>
            <a:off x="68263" y="5003800"/>
            <a:ext cx="1054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tempo</a:t>
            </a:r>
            <a:endParaRPr lang="en-US" sz="2400"/>
          </a:p>
        </p:txBody>
      </p:sp>
      <p:sp>
        <p:nvSpPr>
          <p:cNvPr id="50186" name="Line 17"/>
          <p:cNvSpPr>
            <a:spLocks noChangeShapeType="1"/>
          </p:cNvSpPr>
          <p:nvPr/>
        </p:nvSpPr>
        <p:spPr bwMode="auto">
          <a:xfrm flipH="1">
            <a:off x="3536950" y="1543050"/>
            <a:ext cx="1095375" cy="523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148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6AF12A-8416-4AB0-91FB-60AB90B39F07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614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pt-BR" sz="3600" smtClean="0"/>
              <a:t>Modelagem do tempo de resposta</a:t>
            </a:r>
          </a:p>
        </p:txBody>
      </p:sp>
      <p:sp>
        <p:nvSpPr>
          <p:cNvPr id="6150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58888"/>
            <a:ext cx="4090988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Definição de RTT </a:t>
            </a:r>
            <a:r>
              <a:rPr lang="pt-BR" sz="2000" i="1" smtClean="0">
                <a:solidFill>
                  <a:srgbClr val="FF0000"/>
                </a:solidFill>
              </a:rPr>
              <a:t>(Round </a:t>
            </a:r>
            <a:r>
              <a:rPr lang="pt-BR" sz="2000" i="1" err="1" smtClean="0">
                <a:solidFill>
                  <a:srgbClr val="FF0000"/>
                </a:solidFill>
              </a:rPr>
              <a:t>Trip</a:t>
            </a:r>
            <a:r>
              <a:rPr lang="pt-BR" sz="2000" i="1" smtClean="0">
                <a:solidFill>
                  <a:srgbClr val="FF0000"/>
                </a:solidFill>
              </a:rPr>
              <a:t> Time</a:t>
            </a:r>
            <a:r>
              <a:rPr lang="pt-BR" sz="2000" smtClean="0">
                <a:solidFill>
                  <a:srgbClr val="FF0000"/>
                </a:solidFill>
              </a:rPr>
              <a:t>)</a:t>
            </a:r>
            <a:r>
              <a:rPr lang="pt-BR" sz="2000" i="1" smtClean="0">
                <a:solidFill>
                  <a:srgbClr val="FF0000"/>
                </a:solidFill>
              </a:rPr>
              <a:t>:</a:t>
            </a:r>
            <a:r>
              <a:rPr lang="pt-BR" sz="2000" smtClean="0"/>
              <a:t> intervalo de tempo entre a ida e a volta de um pequeno pacote entre um cliente e um servidor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Tempo de resposta: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smtClean="0"/>
              <a:t>um RTT para iniciar a conexão TCP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um RTT para o pedido HTTP e o retorno dos primeiros bytes da resposta HTTP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tempo de transmissão do arquivo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</a:rPr>
              <a:t>total = 2RTT+tempo de transmissão do arquivo</a:t>
            </a:r>
            <a:endParaRPr lang="pt-BR" sz="2000" smtClean="0"/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endParaRPr lang="pt-BR" sz="2000" smtClean="0"/>
          </a:p>
        </p:txBody>
      </p:sp>
      <p:grpSp>
        <p:nvGrpSpPr>
          <p:cNvPr id="6151" name="Group 1059"/>
          <p:cNvGrpSpPr>
            <a:grpSpLocks/>
          </p:cNvGrpSpPr>
          <p:nvPr/>
        </p:nvGrpSpPr>
        <p:grpSpPr bwMode="auto">
          <a:xfrm>
            <a:off x="4695825" y="1260475"/>
            <a:ext cx="4467225" cy="4413250"/>
            <a:chOff x="2958" y="794"/>
            <a:chExt cx="2814" cy="2780"/>
          </a:xfrm>
        </p:grpSpPr>
        <p:graphicFrame>
          <p:nvGraphicFramePr>
            <p:cNvPr id="6146" name="Object 1029"/>
            <p:cNvGraphicFramePr>
              <a:graphicFrameLocks noChangeAspect="1"/>
            </p:cNvGraphicFramePr>
            <p:nvPr/>
          </p:nvGraphicFramePr>
          <p:xfrm>
            <a:off x="3657" y="1049"/>
            <a:ext cx="474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5" name="Clip" r:id="rId4" imgW="1305000" imgH="1085760" progId="">
                    <p:embed/>
                  </p:oleObj>
                </mc:Choice>
                <mc:Fallback>
                  <p:oleObj name="Clip" r:id="rId4" imgW="1305000" imgH="1085760" progId="">
                    <p:embed/>
                    <p:pic>
                      <p:nvPicPr>
                        <p:cNvPr id="0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" y="1049"/>
                          <a:ext cx="474" cy="3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152" name="Group 1030"/>
            <p:cNvGrpSpPr>
              <a:grpSpLocks/>
            </p:cNvGrpSpPr>
            <p:nvPr/>
          </p:nvGrpSpPr>
          <p:grpSpPr bwMode="auto">
            <a:xfrm>
              <a:off x="4853" y="794"/>
              <a:ext cx="318" cy="675"/>
              <a:chOff x="4180" y="783"/>
              <a:chExt cx="150" cy="307"/>
            </a:xfrm>
          </p:grpSpPr>
          <p:sp>
            <p:nvSpPr>
              <p:cNvPr id="6173" name="AutoShape 1031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174" name="Rectangle 1032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175" name="Rectangle 1033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176" name="AutoShape 1034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177" name="Line 1035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178" name="Line 1036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6179" name="Rectangle 1037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180" name="Rectangle 1038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sp>
          <p:nvSpPr>
            <p:cNvPr id="6153" name="Line 1039"/>
            <p:cNvSpPr>
              <a:spLocks noChangeShapeType="1"/>
            </p:cNvSpPr>
            <p:nvPr/>
          </p:nvSpPr>
          <p:spPr bwMode="auto">
            <a:xfrm>
              <a:off x="3916" y="1569"/>
              <a:ext cx="0" cy="17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4" name="Line 1040"/>
            <p:cNvSpPr>
              <a:spLocks noChangeShapeType="1"/>
            </p:cNvSpPr>
            <p:nvPr/>
          </p:nvSpPr>
          <p:spPr bwMode="auto">
            <a:xfrm>
              <a:off x="4981" y="1565"/>
              <a:ext cx="0" cy="181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5" name="Line 1041"/>
            <p:cNvSpPr>
              <a:spLocks noChangeShapeType="1"/>
            </p:cNvSpPr>
            <p:nvPr/>
          </p:nvSpPr>
          <p:spPr bwMode="auto">
            <a:xfrm>
              <a:off x="3925" y="1715"/>
              <a:ext cx="106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6" name="Line 1042"/>
            <p:cNvSpPr>
              <a:spLocks noChangeShapeType="1"/>
            </p:cNvSpPr>
            <p:nvPr/>
          </p:nvSpPr>
          <p:spPr bwMode="auto">
            <a:xfrm flipH="1">
              <a:off x="3916" y="1991"/>
              <a:ext cx="1054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7" name="Line 1043"/>
            <p:cNvSpPr>
              <a:spLocks noChangeShapeType="1"/>
            </p:cNvSpPr>
            <p:nvPr/>
          </p:nvSpPr>
          <p:spPr bwMode="auto">
            <a:xfrm>
              <a:off x="3921" y="2311"/>
              <a:ext cx="1061" cy="2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8" name="Line 1044"/>
            <p:cNvSpPr>
              <a:spLocks noChangeShapeType="1"/>
            </p:cNvSpPr>
            <p:nvPr/>
          </p:nvSpPr>
          <p:spPr bwMode="auto">
            <a:xfrm flipH="1">
              <a:off x="3931" y="2615"/>
              <a:ext cx="1054" cy="239"/>
            </a:xfrm>
            <a:prstGeom prst="line">
              <a:avLst/>
            </a:prstGeom>
            <a:noFill/>
            <a:ln w="1270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59" name="AutoShape 1045"/>
            <p:cNvSpPr>
              <a:spLocks/>
            </p:cNvSpPr>
            <p:nvPr/>
          </p:nvSpPr>
          <p:spPr bwMode="auto">
            <a:xfrm>
              <a:off x="5031" y="2562"/>
              <a:ext cx="47" cy="115"/>
            </a:xfrm>
            <a:prstGeom prst="rightBrace">
              <a:avLst>
                <a:gd name="adj1" fmla="val 2039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160" name="Text Box 1046"/>
            <p:cNvSpPr txBox="1">
              <a:spLocks noChangeArrowheads="1"/>
            </p:cNvSpPr>
            <p:nvPr/>
          </p:nvSpPr>
          <p:spPr bwMode="auto">
            <a:xfrm>
              <a:off x="5050" y="2369"/>
              <a:ext cx="722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tempo para </a:t>
              </a:r>
            </a:p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transmitir </a:t>
              </a:r>
            </a:p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o arquivo</a:t>
              </a:r>
              <a:endParaRPr lang="pt-BR" sz="1600"/>
            </a:p>
          </p:txBody>
        </p:sp>
        <p:sp>
          <p:nvSpPr>
            <p:cNvPr id="6161" name="Line 1047"/>
            <p:cNvSpPr>
              <a:spLocks noChangeShapeType="1"/>
            </p:cNvSpPr>
            <p:nvPr/>
          </p:nvSpPr>
          <p:spPr bwMode="auto">
            <a:xfrm>
              <a:off x="3670" y="1699"/>
              <a:ext cx="24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62" name="Text Box 1048"/>
            <p:cNvSpPr txBox="1">
              <a:spLocks noChangeArrowheads="1"/>
            </p:cNvSpPr>
            <p:nvPr/>
          </p:nvSpPr>
          <p:spPr bwMode="auto">
            <a:xfrm>
              <a:off x="2958" y="1516"/>
              <a:ext cx="957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Inicia a conexão</a:t>
              </a:r>
            </a:p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TCP</a:t>
              </a:r>
              <a:endParaRPr lang="pt-BR" sz="1600"/>
            </a:p>
          </p:txBody>
        </p:sp>
        <p:sp>
          <p:nvSpPr>
            <p:cNvPr id="6163" name="AutoShape 1049"/>
            <p:cNvSpPr>
              <a:spLocks/>
            </p:cNvSpPr>
            <p:nvPr/>
          </p:nvSpPr>
          <p:spPr bwMode="auto">
            <a:xfrm>
              <a:off x="3755" y="1731"/>
              <a:ext cx="81" cy="506"/>
            </a:xfrm>
            <a:prstGeom prst="leftBrace">
              <a:avLst>
                <a:gd name="adj1" fmla="val 5205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164" name="Text Box 1050"/>
            <p:cNvSpPr txBox="1">
              <a:spLocks noChangeArrowheads="1"/>
            </p:cNvSpPr>
            <p:nvPr/>
          </p:nvSpPr>
          <p:spPr bwMode="auto">
            <a:xfrm>
              <a:off x="3451" y="1862"/>
              <a:ext cx="35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/>
                <a:t>RTT</a:t>
              </a:r>
            </a:p>
          </p:txBody>
        </p:sp>
        <p:sp>
          <p:nvSpPr>
            <p:cNvPr id="6165" name="Line 1051"/>
            <p:cNvSpPr>
              <a:spLocks noChangeShapeType="1"/>
            </p:cNvSpPr>
            <p:nvPr/>
          </p:nvSpPr>
          <p:spPr bwMode="auto">
            <a:xfrm>
              <a:off x="3701" y="2269"/>
              <a:ext cx="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66" name="Text Box 1052"/>
            <p:cNvSpPr txBox="1">
              <a:spLocks noChangeArrowheads="1"/>
            </p:cNvSpPr>
            <p:nvPr/>
          </p:nvSpPr>
          <p:spPr bwMode="auto">
            <a:xfrm>
              <a:off x="3228" y="2078"/>
              <a:ext cx="50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solicita</a:t>
              </a:r>
            </a:p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arquivo</a:t>
              </a:r>
              <a:endParaRPr lang="pt-BR" sz="1600"/>
            </a:p>
          </p:txBody>
        </p:sp>
        <p:sp>
          <p:nvSpPr>
            <p:cNvPr id="6167" name="AutoShape 1053"/>
            <p:cNvSpPr>
              <a:spLocks/>
            </p:cNvSpPr>
            <p:nvPr/>
          </p:nvSpPr>
          <p:spPr bwMode="auto">
            <a:xfrm>
              <a:off x="3759" y="2304"/>
              <a:ext cx="81" cy="506"/>
            </a:xfrm>
            <a:prstGeom prst="leftBrace">
              <a:avLst>
                <a:gd name="adj1" fmla="val 5205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168" name="Text Box 1054"/>
            <p:cNvSpPr txBox="1">
              <a:spLocks noChangeArrowheads="1"/>
            </p:cNvSpPr>
            <p:nvPr/>
          </p:nvSpPr>
          <p:spPr bwMode="auto">
            <a:xfrm>
              <a:off x="3463" y="2443"/>
              <a:ext cx="35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/>
                <a:t>RTT</a:t>
              </a:r>
            </a:p>
          </p:txBody>
        </p:sp>
        <p:sp>
          <p:nvSpPr>
            <p:cNvPr id="6169" name="Line 1055"/>
            <p:cNvSpPr>
              <a:spLocks noChangeShapeType="1"/>
            </p:cNvSpPr>
            <p:nvPr/>
          </p:nvSpPr>
          <p:spPr bwMode="auto">
            <a:xfrm flipH="1">
              <a:off x="3708" y="2892"/>
              <a:ext cx="21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70" name="Text Box 1056"/>
            <p:cNvSpPr txBox="1">
              <a:spLocks noChangeArrowheads="1"/>
            </p:cNvSpPr>
            <p:nvPr/>
          </p:nvSpPr>
          <p:spPr bwMode="auto">
            <a:xfrm>
              <a:off x="3240" y="2794"/>
              <a:ext cx="55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arquivo</a:t>
              </a:r>
            </a:p>
            <a:p>
              <a:pPr eaLnBrk="0" hangingPunct="0"/>
              <a:r>
                <a:rPr lang="pt-BR" sz="1600">
                  <a:solidFill>
                    <a:srgbClr val="FF0000"/>
                  </a:solidFill>
                </a:rPr>
                <a:t>recebido</a:t>
              </a:r>
              <a:endParaRPr lang="pt-BR" sz="1600"/>
            </a:p>
          </p:txBody>
        </p:sp>
        <p:sp>
          <p:nvSpPr>
            <p:cNvPr id="6171" name="Text Box 1057"/>
            <p:cNvSpPr txBox="1">
              <a:spLocks noChangeArrowheads="1"/>
            </p:cNvSpPr>
            <p:nvPr/>
          </p:nvSpPr>
          <p:spPr bwMode="auto">
            <a:xfrm>
              <a:off x="3774" y="3362"/>
              <a:ext cx="43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/>
                <a:t>tempo</a:t>
              </a:r>
            </a:p>
          </p:txBody>
        </p:sp>
        <p:sp>
          <p:nvSpPr>
            <p:cNvPr id="6172" name="Text Box 1058"/>
            <p:cNvSpPr txBox="1">
              <a:spLocks noChangeArrowheads="1"/>
            </p:cNvSpPr>
            <p:nvPr/>
          </p:nvSpPr>
          <p:spPr bwMode="auto">
            <a:xfrm>
              <a:off x="4831" y="3351"/>
              <a:ext cx="43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600"/>
                <a:t>tempo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HTTP persistente</a:t>
            </a:r>
            <a:endParaRPr lang="pt-BR" sz="4400" smtClean="0"/>
          </a:p>
        </p:txBody>
      </p:sp>
      <p:sp>
        <p:nvSpPr>
          <p:cNvPr id="51203" name="Rectangle 1027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dirty="0" smtClean="0">
                <a:solidFill>
                  <a:srgbClr val="FF0000"/>
                </a:solidFill>
              </a:rPr>
              <a:t>Problemas com o HTTP não persistente:</a:t>
            </a:r>
            <a:endParaRPr lang="pt-BR" sz="2000" dirty="0" smtClean="0"/>
          </a:p>
          <a:p>
            <a:pPr>
              <a:lnSpc>
                <a:spcPct val="90000"/>
              </a:lnSpc>
            </a:pPr>
            <a:r>
              <a:rPr lang="pt-BR" sz="2000" dirty="0" smtClean="0"/>
              <a:t>requer 2 </a:t>
            </a:r>
            <a:r>
              <a:rPr lang="pt-BR" sz="2000" dirty="0" err="1" smtClean="0"/>
              <a:t>RTTs</a:t>
            </a:r>
            <a:r>
              <a:rPr lang="pt-BR" sz="2000" dirty="0" smtClean="0"/>
              <a:t> para cada objeto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SO aloca recursos do hospedeiro (</a:t>
            </a:r>
            <a:r>
              <a:rPr lang="pt-BR" sz="2000" i="1" dirty="0" smtClean="0"/>
              <a:t>overhead</a:t>
            </a:r>
            <a:r>
              <a:rPr lang="pt-BR" sz="2000" dirty="0" smtClean="0"/>
              <a:t>) para cada conexão TCP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os </a:t>
            </a:r>
            <a:r>
              <a:rPr lang="pt-BR" sz="2000" i="1" dirty="0" smtClean="0"/>
              <a:t>browser</a:t>
            </a:r>
            <a:r>
              <a:rPr lang="pt-BR" sz="2000" dirty="0" smtClean="0"/>
              <a:t> frequentemente abrem conexões TCP paralelas para recuperar os objetos referenciados</a:t>
            </a:r>
          </a:p>
        </p:txBody>
      </p:sp>
      <p:sp>
        <p:nvSpPr>
          <p:cNvPr id="51204" name="Rectangle 1028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HTTP persistente 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smtClean="0"/>
              <a:t>o servidor deixa a conexão aberta após enviar a resposta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mensagens HTTP seguintes entre o mesmo cliente/servidor são enviadas nesta conexão aberta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o cliente envia os pedidos logo que encontra um objeto referenciado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pode ser necessário apenas um RTT para todos os objetos referenciados</a:t>
            </a:r>
          </a:p>
          <a:p>
            <a:pPr>
              <a:lnSpc>
                <a:spcPct val="90000"/>
              </a:lnSpc>
            </a:pPr>
            <a:endParaRPr lang="pt-BR" sz="2000" smtClean="0"/>
          </a:p>
        </p:txBody>
      </p:sp>
      <p:sp>
        <p:nvSpPr>
          <p:cNvPr id="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1206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66B68D-5A27-40B7-BCF3-E4DAA52D4551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222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A68B24-50AA-4441-8523-570B366A35C5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/>
              <a:t>Mensagem </a:t>
            </a:r>
            <a:r>
              <a:rPr lang="pt-BR" sz="3600" smtClean="0"/>
              <a:t>de requisição HTTP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61338" cy="4648200"/>
          </a:xfrm>
        </p:spPr>
        <p:txBody>
          <a:bodyPr/>
          <a:lstStyle/>
          <a:p>
            <a:r>
              <a:rPr lang="pt-BR" sz="2400" smtClean="0"/>
              <a:t>Dois tipos de mensagem HTTP: </a:t>
            </a:r>
            <a:r>
              <a:rPr lang="pt-BR" sz="2400" i="1" smtClean="0">
                <a:solidFill>
                  <a:srgbClr val="FF0000"/>
                </a:solidFill>
              </a:rPr>
              <a:t>requisição</a:t>
            </a:r>
            <a:r>
              <a:rPr lang="pt-BR" sz="2400" smtClean="0">
                <a:solidFill>
                  <a:srgbClr val="FF0000"/>
                </a:solidFill>
              </a:rPr>
              <a:t>, </a:t>
            </a:r>
            <a:r>
              <a:rPr lang="pt-BR" sz="2400" i="1" smtClean="0">
                <a:solidFill>
                  <a:srgbClr val="FF0000"/>
                </a:solidFill>
              </a:rPr>
              <a:t>resposta</a:t>
            </a:r>
            <a:endParaRPr lang="pt-BR" sz="2400" i="1" smtClean="0">
              <a:solidFill>
                <a:schemeClr val="accent2"/>
              </a:solidFill>
            </a:endParaRPr>
          </a:p>
          <a:p>
            <a:r>
              <a:rPr lang="pt-BR" sz="2400" smtClean="0">
                <a:solidFill>
                  <a:srgbClr val="FF0000"/>
                </a:solidFill>
              </a:rPr>
              <a:t>mensagem de requisição HTTP:</a:t>
            </a:r>
            <a:endParaRPr lang="pt-BR" sz="2400" smtClean="0"/>
          </a:p>
          <a:p>
            <a:pPr lvl="1"/>
            <a:r>
              <a:rPr lang="pt-BR" sz="2000" smtClean="0"/>
              <a:t>ASCII (formato legível por pessoas)</a:t>
            </a:r>
          </a:p>
        </p:txBody>
      </p:sp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157163" y="3103563"/>
            <a:ext cx="23526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linha da requisição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(comandos GET, </a:t>
            </a:r>
            <a:br>
              <a:rPr lang="pt-BR" sz="200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POST, HEAD)</a:t>
            </a:r>
          </a:p>
        </p:txBody>
      </p:sp>
      <p:sp>
        <p:nvSpPr>
          <p:cNvPr id="52232" name="Line 6"/>
          <p:cNvSpPr>
            <a:spLocks noChangeShapeType="1"/>
          </p:cNvSpPr>
          <p:nvPr/>
        </p:nvSpPr>
        <p:spPr bwMode="auto">
          <a:xfrm>
            <a:off x="2424113" y="3443288"/>
            <a:ext cx="538162" cy="1285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2233" name="Freeform 7"/>
          <p:cNvSpPr>
            <a:spLocks/>
          </p:cNvSpPr>
          <p:nvPr/>
        </p:nvSpPr>
        <p:spPr bwMode="auto">
          <a:xfrm>
            <a:off x="2999043" y="3688422"/>
            <a:ext cx="238125" cy="1910994"/>
          </a:xfrm>
          <a:custGeom>
            <a:avLst/>
            <a:gdLst>
              <a:gd name="T0" fmla="*/ 2147483647 w 150"/>
              <a:gd name="T1" fmla="*/ 2147483647 h 924"/>
              <a:gd name="T2" fmla="*/ 0 w 150"/>
              <a:gd name="T3" fmla="*/ 0 h 924"/>
              <a:gd name="T4" fmla="*/ 0 w 150"/>
              <a:gd name="T5" fmla="*/ 2147483647 h 924"/>
              <a:gd name="T6" fmla="*/ 2147483647 w 150"/>
              <a:gd name="T7" fmla="*/ 2147483647 h 924"/>
              <a:gd name="T8" fmla="*/ 0 60000 65536"/>
              <a:gd name="T9" fmla="*/ 0 60000 65536"/>
              <a:gd name="T10" fmla="*/ 0 60000 65536"/>
              <a:gd name="T11" fmla="*/ 0 60000 65536"/>
              <a:gd name="T12" fmla="*/ 0 w 150"/>
              <a:gd name="T13" fmla="*/ 0 h 924"/>
              <a:gd name="T14" fmla="*/ 150 w 150"/>
              <a:gd name="T15" fmla="*/ 924 h 9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2234" name="Text Box 8"/>
          <p:cNvSpPr txBox="1">
            <a:spLocks noChangeArrowheads="1"/>
          </p:cNvSpPr>
          <p:nvPr/>
        </p:nvSpPr>
        <p:spPr bwMode="auto">
          <a:xfrm>
            <a:off x="1533045" y="4256088"/>
            <a:ext cx="13446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linhas de</a:t>
            </a:r>
            <a:br>
              <a:rPr lang="pt-BR" sz="200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cabeçalho</a:t>
            </a:r>
            <a:endParaRPr lang="pt-BR" sz="2400"/>
          </a:p>
        </p:txBody>
      </p:sp>
      <p:sp>
        <p:nvSpPr>
          <p:cNvPr id="52235" name="Line 10"/>
          <p:cNvSpPr>
            <a:spLocks noChangeShapeType="1"/>
          </p:cNvSpPr>
          <p:nvPr/>
        </p:nvSpPr>
        <p:spPr bwMode="auto">
          <a:xfrm flipV="1">
            <a:off x="2162175" y="5741185"/>
            <a:ext cx="936625" cy="254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2236" name="Text Box 11"/>
          <p:cNvSpPr txBox="1">
            <a:spLocks noChangeArrowheads="1"/>
          </p:cNvSpPr>
          <p:nvPr/>
        </p:nvSpPr>
        <p:spPr bwMode="auto">
          <a:xfrm>
            <a:off x="449263" y="5208588"/>
            <a:ext cx="21780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Carriage return,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line feed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indicam fim</a:t>
            </a:r>
            <a:br>
              <a:rPr lang="pt-BR" sz="200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de mensagem</a:t>
            </a:r>
            <a:endParaRPr lang="pt-BR" sz="2400"/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3118106" y="3339865"/>
            <a:ext cx="605472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GET /index.html HTTP/1.1\r\n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Host: www-net.cs.umass.edu\r\n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User-Agent: Firefox/3.6.10\r\n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Accept: text/</a:t>
            </a:r>
            <a:r>
              <a:rPr lang="en-US" sz="1800" b="1" err="1">
                <a:latin typeface="Courier New" pitchFamily="49" charset="0"/>
              </a:rPr>
              <a:t>html,application</a:t>
            </a:r>
            <a:r>
              <a:rPr lang="en-US" sz="1800" b="1">
                <a:latin typeface="Courier New" pitchFamily="49" charset="0"/>
              </a:rPr>
              <a:t>/</a:t>
            </a:r>
            <a:r>
              <a:rPr lang="en-US" sz="1800" b="1" err="1">
                <a:latin typeface="Courier New" pitchFamily="49" charset="0"/>
              </a:rPr>
              <a:t>xhtml+xml</a:t>
            </a:r>
            <a:r>
              <a:rPr lang="en-US" sz="1800" b="1">
                <a:latin typeface="Courier New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Accept-Language: </a:t>
            </a:r>
            <a:r>
              <a:rPr lang="en-US" sz="1800" b="1" err="1">
                <a:latin typeface="Courier New" pitchFamily="49" charset="0"/>
              </a:rPr>
              <a:t>en-us,en;q</a:t>
            </a:r>
            <a:r>
              <a:rPr lang="en-US" sz="1800" b="1">
                <a:latin typeface="Courier New" pitchFamily="49" charset="0"/>
              </a:rPr>
              <a:t>=0.5\r\n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Accept-Encoding: </a:t>
            </a:r>
            <a:r>
              <a:rPr lang="en-US" sz="1800" b="1" err="1">
                <a:latin typeface="Courier New" pitchFamily="49" charset="0"/>
              </a:rPr>
              <a:t>gzip,deflate</a:t>
            </a:r>
            <a:r>
              <a:rPr lang="en-US" sz="1800" b="1">
                <a:latin typeface="Courier New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Accept-Charset: ISO-8859-1,utf-8;q=0.7\r\n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Keep-Alive: 115\r\n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>
                <a:latin typeface="Courier New" pitchFamily="49" charset="0"/>
              </a:rPr>
              <a:t>\r\n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3251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081FC2-D78B-48D8-92AA-CAB180AE4BF7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Mensagem de requisição HTTP: formato geral</a:t>
            </a:r>
          </a:p>
        </p:txBody>
      </p:sp>
      <p:pic>
        <p:nvPicPr>
          <p:cNvPr id="53253" name="Picture 4" descr="f020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57238" y="2162175"/>
            <a:ext cx="7324725" cy="3524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Enviando conteúdo de formulário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Método POST :</a:t>
            </a:r>
            <a:endParaRPr lang="pt-BR" sz="2400" smtClean="0"/>
          </a:p>
          <a:p>
            <a:r>
              <a:rPr lang="pt-BR" sz="2400" smtClean="0"/>
              <a:t>Páginas Web frequentemente contêm formulário de entrada</a:t>
            </a:r>
          </a:p>
          <a:p>
            <a:r>
              <a:rPr lang="pt-BR" sz="2400" smtClean="0"/>
              <a:t>Conteúdo é enviado para o servidor no corpo da mensagem</a:t>
            </a:r>
          </a:p>
          <a:p>
            <a:pPr>
              <a:buNone/>
            </a:pPr>
            <a:r>
              <a:rPr lang="pt-BR" sz="2400" u="sng">
                <a:solidFill>
                  <a:srgbClr val="FF0000"/>
                </a:solidFill>
              </a:rPr>
              <a:t>Método URL:</a:t>
            </a:r>
          </a:p>
          <a:p>
            <a:r>
              <a:rPr lang="pt-BR" sz="2400"/>
              <a:t>Usa o método GET</a:t>
            </a:r>
          </a:p>
          <a:p>
            <a:r>
              <a:rPr lang="pt-BR" sz="2400"/>
              <a:t>Conteúdo é enviado para o servidor no campo URL:</a:t>
            </a:r>
          </a:p>
          <a:p>
            <a:pPr marL="0" indent="0">
              <a:buNone/>
            </a:pPr>
            <a:endParaRPr lang="pt-BR" sz="2400" smtClean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427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69093F-1099-4055-ABBB-BD89A474B41B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54279" name="Text Box 6"/>
          <p:cNvSpPr txBox="1">
            <a:spLocks noChangeArrowheads="1"/>
          </p:cNvSpPr>
          <p:nvPr/>
        </p:nvSpPr>
        <p:spPr bwMode="auto">
          <a:xfrm>
            <a:off x="690822" y="5121275"/>
            <a:ext cx="77251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smtClean="0">
                <a:latin typeface="Courier New" pitchFamily="49" charset="0"/>
              </a:rPr>
              <a:t>www.somesite.com/animalsearch?key=monkeys&amp;bananas</a:t>
            </a:r>
            <a:endParaRPr lang="en-US" sz="1600">
              <a:latin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174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C1914D-37D5-4317-BD3C-806C8A94EA77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82000" cy="1143000"/>
          </a:xfrm>
        </p:spPr>
        <p:txBody>
          <a:bodyPr/>
          <a:lstStyle/>
          <a:p>
            <a:r>
              <a:rPr lang="pt-BR" smtClean="0"/>
              <a:t>Capítulo 2: Camada de Aplicação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Metas do capítulo:</a:t>
            </a:r>
            <a:r>
              <a:rPr lang="pt-BR" sz="2400" smtClean="0"/>
              <a:t> 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aspectos conceituais e de implementação de protocolos de aplicação em redes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modelos de serviço da camada de transporte 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paradigma cliente servidor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paradigma </a:t>
            </a:r>
            <a:r>
              <a:rPr lang="pt-BR" sz="2000" i="1" smtClean="0"/>
              <a:t>peer-to-peer</a:t>
            </a:r>
            <a:endParaRPr lang="pt-BR" sz="2000" smtClean="0"/>
          </a:p>
          <a:p>
            <a:pPr lvl="1">
              <a:lnSpc>
                <a:spcPct val="90000"/>
              </a:lnSpc>
            </a:pPr>
            <a:endParaRPr lang="pt-BR" sz="2000" smtClean="0"/>
          </a:p>
          <a:p>
            <a:pPr lvl="1">
              <a:lnSpc>
                <a:spcPct val="90000"/>
              </a:lnSpc>
              <a:buFont typeface="ZapfDingbats" pitchFamily="82" charset="0"/>
              <a:buNone/>
            </a:pPr>
            <a:endParaRPr lang="pt-BR" sz="2000" smtClean="0"/>
          </a:p>
        </p:txBody>
      </p:sp>
      <p:sp>
        <p:nvSpPr>
          <p:cNvPr id="3175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14800" y="1371600"/>
            <a:ext cx="4322763" cy="4648200"/>
          </a:xfrm>
        </p:spPr>
        <p:txBody>
          <a:bodyPr/>
          <a:lstStyle/>
          <a:p>
            <a:r>
              <a:rPr lang="pt-BR" sz="2400" smtClean="0"/>
              <a:t>aprender sobre protocolos através do estudo de protocolos populares da camada de aplicação: </a:t>
            </a:r>
          </a:p>
          <a:p>
            <a:pPr lvl="1"/>
            <a:r>
              <a:rPr lang="pt-BR" sz="2000" smtClean="0"/>
              <a:t>HTTP</a:t>
            </a:r>
          </a:p>
          <a:p>
            <a:pPr lvl="1"/>
            <a:r>
              <a:rPr lang="pt-BR" sz="2000" smtClean="0"/>
              <a:t>FTP</a:t>
            </a:r>
          </a:p>
          <a:p>
            <a:pPr lvl="1"/>
            <a:r>
              <a:rPr lang="pt-BR" sz="2000" smtClean="0"/>
              <a:t>SMTP/ POP3/ IMAP</a:t>
            </a:r>
          </a:p>
          <a:p>
            <a:pPr lvl="1"/>
            <a:r>
              <a:rPr lang="pt-BR" sz="2000" smtClean="0"/>
              <a:t>DNS </a:t>
            </a:r>
          </a:p>
          <a:p>
            <a:r>
              <a:rPr lang="pt-BR" sz="2400" smtClean="0"/>
              <a:t>Criar aplicações de rede</a:t>
            </a:r>
          </a:p>
          <a:p>
            <a:pPr lvl="1"/>
            <a:r>
              <a:rPr lang="pt-BR" sz="2000" smtClean="0"/>
              <a:t>programação usando a API de </a:t>
            </a:r>
            <a:r>
              <a:rPr lang="pt-BR" sz="2000" i="1" smtClean="0"/>
              <a:t>sockets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529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8A765F-86AF-434A-8118-9BA0E8EEDDB9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Tipos de métodos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HTTP/1.0</a:t>
            </a:r>
            <a:endParaRPr lang="pt-BR" sz="2400" smtClean="0"/>
          </a:p>
          <a:p>
            <a:r>
              <a:rPr lang="pt-BR" sz="2400" smtClean="0"/>
              <a:t>GET</a:t>
            </a:r>
          </a:p>
          <a:p>
            <a:r>
              <a:rPr lang="pt-BR" sz="2400" smtClean="0"/>
              <a:t>POST</a:t>
            </a:r>
          </a:p>
          <a:p>
            <a:r>
              <a:rPr lang="pt-BR" sz="2400" smtClean="0"/>
              <a:t>HEAD</a:t>
            </a:r>
          </a:p>
          <a:p>
            <a:pPr lvl="1"/>
            <a:r>
              <a:rPr lang="pt-BR" sz="2000" smtClean="0"/>
              <a:t>Pede para o servidor não enviar o objeto requerido junto com a resposta</a:t>
            </a:r>
          </a:p>
        </p:txBody>
      </p:sp>
      <p:sp>
        <p:nvSpPr>
          <p:cNvPr id="5530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HTTP/1.1</a:t>
            </a:r>
            <a:endParaRPr lang="pt-BR" sz="2400" smtClean="0"/>
          </a:p>
          <a:p>
            <a:r>
              <a:rPr lang="pt-BR" sz="2400" smtClean="0"/>
              <a:t>GET, POST, HEAD</a:t>
            </a:r>
          </a:p>
          <a:p>
            <a:r>
              <a:rPr lang="pt-BR" sz="2400" smtClean="0"/>
              <a:t>PUT</a:t>
            </a:r>
          </a:p>
          <a:p>
            <a:pPr lvl="1"/>
            <a:r>
              <a:rPr lang="pt-BR" sz="2000" i="1" smtClean="0"/>
              <a:t>Upload</a:t>
            </a:r>
            <a:r>
              <a:rPr lang="pt-BR" sz="2000" smtClean="0"/>
              <a:t> de arquivo contido no corpo da mensagem para o caminho especificado no  campo URL</a:t>
            </a:r>
          </a:p>
          <a:p>
            <a:r>
              <a:rPr lang="pt-BR" sz="2400" smtClean="0"/>
              <a:t>DELETE</a:t>
            </a:r>
          </a:p>
          <a:p>
            <a:pPr lvl="1"/>
            <a:r>
              <a:rPr lang="pt-BR" sz="2000" smtClean="0"/>
              <a:t>Exclui arquivo especificado no campo URL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632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07762C2-2E6D-46CB-8083-465F35EF6B9F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23238" cy="1143000"/>
          </a:xfrm>
        </p:spPr>
        <p:txBody>
          <a:bodyPr/>
          <a:lstStyle/>
          <a:p>
            <a:r>
              <a:rPr lang="pt-BR" sz="3600"/>
              <a:t>M</a:t>
            </a:r>
            <a:r>
              <a:rPr lang="pt-BR" sz="3600" smtClean="0"/>
              <a:t>ensagem </a:t>
            </a:r>
            <a:r>
              <a:rPr lang="pt-BR" sz="3600"/>
              <a:t>de </a:t>
            </a:r>
            <a:r>
              <a:rPr lang="pt-BR" sz="3600" smtClean="0"/>
              <a:t>resposta HTTP</a:t>
            </a:r>
          </a:p>
        </p:txBody>
      </p:sp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3434" y="1473782"/>
            <a:ext cx="219551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linha de status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(protocolo,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código de status,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frase de status)</a:t>
            </a:r>
            <a:endParaRPr lang="pt-BR" sz="2400"/>
          </a:p>
        </p:txBody>
      </p:sp>
      <p:sp>
        <p:nvSpPr>
          <p:cNvPr id="56327" name="Line 6"/>
          <p:cNvSpPr>
            <a:spLocks noChangeShapeType="1"/>
          </p:cNvSpPr>
          <p:nvPr/>
        </p:nvSpPr>
        <p:spPr bwMode="auto">
          <a:xfrm>
            <a:off x="1689359" y="1980195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6328" name="Freeform 7"/>
          <p:cNvSpPr>
            <a:spLocks/>
          </p:cNvSpPr>
          <p:nvPr/>
        </p:nvSpPr>
        <p:spPr bwMode="auto">
          <a:xfrm>
            <a:off x="2489459" y="2345513"/>
            <a:ext cx="257175" cy="2922837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6329" name="Text Box 8"/>
          <p:cNvSpPr txBox="1">
            <a:spLocks noChangeArrowheads="1"/>
          </p:cNvSpPr>
          <p:nvPr/>
        </p:nvSpPr>
        <p:spPr bwMode="auto">
          <a:xfrm>
            <a:off x="1065472" y="3273425"/>
            <a:ext cx="13446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linhas de</a:t>
            </a:r>
            <a:br>
              <a:rPr lang="pt-BR" sz="200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cabeçalho</a:t>
            </a:r>
            <a:endParaRPr lang="pt-BR" sz="2400"/>
          </a:p>
        </p:txBody>
      </p:sp>
      <p:sp>
        <p:nvSpPr>
          <p:cNvPr id="56330" name="Line 9"/>
          <p:cNvSpPr>
            <a:spLocks noChangeShapeType="1"/>
          </p:cNvSpPr>
          <p:nvPr/>
        </p:nvSpPr>
        <p:spPr bwMode="auto">
          <a:xfrm flipV="1">
            <a:off x="1584584" y="5481995"/>
            <a:ext cx="923925" cy="2571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6331" name="Text Box 10"/>
          <p:cNvSpPr txBox="1">
            <a:spLocks noChangeArrowheads="1"/>
          </p:cNvSpPr>
          <p:nvPr/>
        </p:nvSpPr>
        <p:spPr bwMode="auto">
          <a:xfrm>
            <a:off x="78047" y="5461357"/>
            <a:ext cx="17145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dados, p.ex.,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arquivo </a:t>
            </a:r>
            <a:r>
              <a:rPr lang="pt-BR" sz="2000" err="1">
                <a:solidFill>
                  <a:schemeClr val="accent2"/>
                </a:solidFill>
                <a:latin typeface="Comic Sans MS" pitchFamily="66" charset="0"/>
              </a:rPr>
              <a:t>html</a:t>
            </a: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/>
            </a:r>
            <a:br>
              <a:rPr lang="pt-BR" sz="2000">
                <a:solidFill>
                  <a:schemeClr val="accent2"/>
                </a:solidFill>
                <a:latin typeface="Comic Sans MS" pitchFamily="66" charset="0"/>
              </a:rPr>
            </a:br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solicitado</a:t>
            </a:r>
            <a:endParaRPr lang="pt-BR" sz="2400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2615940" y="2058768"/>
            <a:ext cx="631190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HTTP/1.1 200 OK\r\n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Date: Sun, 26 Sep 2010 20:09:20 GMT\r\n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Server: Apache/2.0.52 (</a:t>
            </a:r>
            <a:r>
              <a:rPr lang="en-US" altLang="pt-BR" sz="1800" b="1" err="1">
                <a:latin typeface="Courier New" pitchFamily="49" charset="0"/>
              </a:rPr>
              <a:t>CentOS</a:t>
            </a:r>
            <a:r>
              <a:rPr lang="en-US" altLang="pt-BR" sz="1800" b="1">
                <a:latin typeface="Courier New" pitchFamily="49" charset="0"/>
              </a:rPr>
              <a:t>)\r\n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Last-Modified: Tue, 30 Oct 2007 17:00:02 GMT\r\n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 err="1">
                <a:latin typeface="Courier New" pitchFamily="49" charset="0"/>
              </a:rPr>
              <a:t>ETag</a:t>
            </a:r>
            <a:r>
              <a:rPr lang="en-US" altLang="pt-BR" sz="1800" b="1">
                <a:latin typeface="Courier New" pitchFamily="49" charset="0"/>
              </a:rPr>
              <a:t>: "17dc6-a5c-bf716880"\r\n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Accept-Ranges: bytes\r\n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Content-Length: 2652\r\n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Keep-Alive: timeout=10, max=100\r\n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Connection: Keep-Alive\r\n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Content-Type: text/html; charset=ISO-8859-1\r\n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pt-BR" sz="1800" b="1">
                <a:latin typeface="Courier New" pitchFamily="49" charset="0"/>
              </a:rPr>
              <a:t>\r\n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it-IT" altLang="pt-BR" sz="1800" b="1">
                <a:latin typeface="Courier New" pitchFamily="49" charset="0"/>
              </a:rPr>
              <a:t>data data data data data ... </a:t>
            </a:r>
            <a:endParaRPr lang="en-US" altLang="pt-BR" sz="1800" b="1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734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EA452A-7514-408B-8BD6-BBF770367417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smtClean="0"/>
              <a:t>códigos de status da resposta HTTP</a:t>
            </a:r>
            <a:endParaRPr lang="pt-BR" sz="3600" smtClean="0"/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9275" y="2009775"/>
            <a:ext cx="7934325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200 OK</a:t>
            </a:r>
            <a:endParaRPr lang="pt-BR" sz="2400" smtClean="0"/>
          </a:p>
          <a:p>
            <a:pPr lvl="1"/>
            <a:r>
              <a:rPr lang="pt-BR" sz="2000" smtClean="0"/>
              <a:t>sucesso, objeto pedido segue mais adiante nesta mensagem</a:t>
            </a:r>
          </a:p>
          <a:p>
            <a:pPr>
              <a:buFont typeface="ZapfDingbats" pitchFamily="82" charset="0"/>
              <a:buNone/>
            </a:pP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301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Moved</a:t>
            </a: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Permanently</a:t>
            </a:r>
            <a:endParaRPr lang="pt-BR" sz="2400" smtClean="0"/>
          </a:p>
          <a:p>
            <a:pPr lvl="1"/>
            <a:r>
              <a:rPr lang="pt-BR" sz="2000" smtClean="0"/>
              <a:t>objeto pedido mudou de lugar, nova localização especificado mais adiante nesta mensagem (</a:t>
            </a:r>
            <a:r>
              <a:rPr lang="pt-BR" sz="2000" err="1" smtClean="0"/>
              <a:t>Location</a:t>
            </a:r>
            <a:r>
              <a:rPr lang="pt-BR" sz="2000" smtClean="0"/>
              <a:t>:)</a:t>
            </a:r>
          </a:p>
          <a:p>
            <a:pPr>
              <a:buFont typeface="ZapfDingbats" pitchFamily="82" charset="0"/>
              <a:buNone/>
            </a:pP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400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Bad</a:t>
            </a: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Request</a:t>
            </a:r>
            <a:endParaRPr lang="pt-BR" sz="2400" smtClean="0"/>
          </a:p>
          <a:p>
            <a:pPr lvl="1"/>
            <a:r>
              <a:rPr lang="pt-BR" sz="2000" smtClean="0"/>
              <a:t>mensagem de pedido não entendida pelo servidor</a:t>
            </a:r>
          </a:p>
          <a:p>
            <a:pPr>
              <a:buFont typeface="ZapfDingbats" pitchFamily="82" charset="0"/>
              <a:buNone/>
            </a:pP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404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Not</a:t>
            </a: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Found</a:t>
            </a:r>
            <a:endParaRPr lang="pt-BR" sz="2400" smtClean="0"/>
          </a:p>
          <a:p>
            <a:pPr lvl="1"/>
            <a:r>
              <a:rPr lang="pt-BR" sz="2000" smtClean="0"/>
              <a:t>documento pedido não se encontra neste servidor</a:t>
            </a:r>
          </a:p>
          <a:p>
            <a:pPr>
              <a:buFont typeface="ZapfDingbats" pitchFamily="82" charset="0"/>
              <a:buNone/>
            </a:pP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505 HTTP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Version</a:t>
            </a: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Not</a:t>
            </a:r>
            <a:r>
              <a:rPr lang="pt-BR" sz="2400" b="1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2400" b="1" err="1" smtClean="0">
                <a:solidFill>
                  <a:srgbClr val="FF0000"/>
                </a:solidFill>
                <a:latin typeface="Courier New" pitchFamily="49" charset="0"/>
              </a:rPr>
              <a:t>Supported</a:t>
            </a:r>
            <a:endParaRPr lang="pt-BR" sz="2400" b="1" smtClean="0">
              <a:solidFill>
                <a:srgbClr val="FF0000"/>
              </a:solidFill>
              <a:latin typeface="Courier New" pitchFamily="49" charset="0"/>
            </a:endParaRPr>
          </a:p>
          <a:p>
            <a:pPr lvl="1"/>
            <a:r>
              <a:rPr lang="pt-BR" sz="2000" smtClean="0"/>
              <a:t>versão de </a:t>
            </a:r>
            <a:r>
              <a:rPr lang="pt-BR" sz="2000" err="1" smtClean="0"/>
              <a:t>http</a:t>
            </a:r>
            <a:r>
              <a:rPr lang="pt-BR" sz="2000" smtClean="0"/>
              <a:t> do pedido não usada por este servidor</a:t>
            </a: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>
            <a:off x="523875" y="1262063"/>
            <a:ext cx="76866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400">
                <a:latin typeface="Comic Sans MS" pitchFamily="66" charset="0"/>
              </a:rPr>
              <a:t>Na primeira linha da mensagem de resposta servidor-&gt;cliente. Alguns códigos típicos: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837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F154D5-56FE-4CE8-8C14-BCCB22EE7365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319088" y="228600"/>
            <a:ext cx="8597900" cy="1143000"/>
          </a:xfrm>
        </p:spPr>
        <p:txBody>
          <a:bodyPr/>
          <a:lstStyle/>
          <a:p>
            <a:r>
              <a:rPr lang="pt-BR" sz="3200" smtClean="0"/>
              <a:t>Experimente você com HTTP (do lado cliente)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0525" y="1590675"/>
            <a:ext cx="8096250" cy="466725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/>
              <a:t>1. Use cliente </a:t>
            </a:r>
            <a:r>
              <a:rPr lang="pt-BR" sz="2000" err="1" smtClean="0"/>
              <a:t>telnet</a:t>
            </a:r>
            <a:r>
              <a:rPr lang="pt-BR" sz="2000" smtClean="0"/>
              <a:t> para seu servidor WWW favorito:</a:t>
            </a:r>
          </a:p>
          <a:p>
            <a:pPr lvl="2">
              <a:buFontTx/>
              <a:buNone/>
            </a:pPr>
            <a:endParaRPr lang="pt-BR" sz="1800" smtClean="0"/>
          </a:p>
        </p:txBody>
      </p:sp>
      <p:sp>
        <p:nvSpPr>
          <p:cNvPr id="58374" name="Text Box 5"/>
          <p:cNvSpPr txBox="1">
            <a:spLocks noChangeArrowheads="1"/>
          </p:cNvSpPr>
          <p:nvPr/>
        </p:nvSpPr>
        <p:spPr bwMode="auto">
          <a:xfrm>
            <a:off x="3981450" y="1981167"/>
            <a:ext cx="510588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800" dirty="0">
                <a:latin typeface="Comic Sans MS" pitchFamily="66" charset="0"/>
              </a:rPr>
              <a:t>Abre conexão TCP para a porta 80</a:t>
            </a:r>
          </a:p>
          <a:p>
            <a:pPr eaLnBrk="0" hangingPunct="0"/>
            <a:r>
              <a:rPr lang="pt-BR" sz="1800" dirty="0">
                <a:latin typeface="Comic Sans MS" pitchFamily="66" charset="0"/>
              </a:rPr>
              <a:t>(porta padrão do servidor </a:t>
            </a:r>
            <a:r>
              <a:rPr lang="pt-BR" sz="1800" dirty="0" err="1">
                <a:latin typeface="Comic Sans MS" pitchFamily="66" charset="0"/>
              </a:rPr>
              <a:t>http</a:t>
            </a:r>
            <a:r>
              <a:rPr lang="pt-BR" sz="1800" dirty="0">
                <a:latin typeface="Comic Sans MS" pitchFamily="66" charset="0"/>
              </a:rPr>
              <a:t>) a </a:t>
            </a:r>
            <a:r>
              <a:rPr lang="pt-BR" sz="1800" dirty="0" err="1" smtClean="0">
                <a:latin typeface="Comic Sans MS" pitchFamily="66" charset="0"/>
              </a:rPr>
              <a:t>cis.poly.edu</a:t>
            </a:r>
            <a:r>
              <a:rPr lang="pt-BR" sz="1800" dirty="0" smtClean="0">
                <a:latin typeface="Comic Sans MS" pitchFamily="66" charset="0"/>
              </a:rPr>
              <a:t>.</a:t>
            </a:r>
            <a:endParaRPr lang="pt-BR" sz="1800" dirty="0">
              <a:latin typeface="Comic Sans MS" pitchFamily="66" charset="0"/>
            </a:endParaRPr>
          </a:p>
          <a:p>
            <a:pPr eaLnBrk="0" hangingPunct="0"/>
            <a:r>
              <a:rPr lang="pt-BR" sz="1800" dirty="0">
                <a:latin typeface="Comic Sans MS" pitchFamily="66" charset="0"/>
              </a:rPr>
              <a:t>Qualquer coisa digitada é enviada para a</a:t>
            </a:r>
          </a:p>
          <a:p>
            <a:pPr eaLnBrk="0" hangingPunct="0"/>
            <a:r>
              <a:rPr lang="pt-BR" sz="1800" dirty="0">
                <a:latin typeface="Comic Sans MS" pitchFamily="66" charset="0"/>
              </a:rPr>
              <a:t>porta 80 do </a:t>
            </a:r>
            <a:r>
              <a:rPr lang="pt-BR" sz="1800" dirty="0" err="1" smtClean="0">
                <a:latin typeface="Comic Sans MS" pitchFamily="66" charset="0"/>
              </a:rPr>
              <a:t>cis.poly.edu</a:t>
            </a:r>
            <a:endParaRPr lang="pt-BR" sz="1800" dirty="0">
              <a:latin typeface="Comic Sans MS" pitchFamily="66" charset="0"/>
            </a:endParaRPr>
          </a:p>
        </p:txBody>
      </p:sp>
      <p:sp>
        <p:nvSpPr>
          <p:cNvPr id="58375" name="Text Box 6"/>
          <p:cNvSpPr txBox="1">
            <a:spLocks noChangeArrowheads="1"/>
          </p:cNvSpPr>
          <p:nvPr/>
        </p:nvSpPr>
        <p:spPr bwMode="auto">
          <a:xfrm>
            <a:off x="677230" y="1974996"/>
            <a:ext cx="3217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800" b="1" err="1">
                <a:solidFill>
                  <a:srgbClr val="FF0000"/>
                </a:solidFill>
                <a:latin typeface="Courier New" pitchFamily="49" charset="0"/>
              </a:rPr>
              <a:t>telnet</a:t>
            </a:r>
            <a:r>
              <a:rPr lang="pt-BR" sz="1800" b="1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BR" sz="1800" b="1" smtClean="0">
                <a:solidFill>
                  <a:srgbClr val="FF0000"/>
                </a:solidFill>
                <a:latin typeface="Courier New" pitchFamily="49" charset="0"/>
              </a:rPr>
              <a:t>cis.poly.edu </a:t>
            </a:r>
            <a:r>
              <a:rPr lang="pt-BR" sz="1800" b="1">
                <a:solidFill>
                  <a:srgbClr val="FF0000"/>
                </a:solidFill>
                <a:latin typeface="Courier New" pitchFamily="49" charset="0"/>
              </a:rPr>
              <a:t>80</a:t>
            </a:r>
            <a:endParaRPr lang="pt-BR" sz="2800">
              <a:latin typeface="Arial" charset="0"/>
            </a:endParaRPr>
          </a:p>
        </p:txBody>
      </p:sp>
      <p:sp>
        <p:nvSpPr>
          <p:cNvPr id="58376" name="Rectangle 7"/>
          <p:cNvSpPr>
            <a:spLocks noChangeArrowheads="1"/>
          </p:cNvSpPr>
          <p:nvPr/>
        </p:nvSpPr>
        <p:spPr bwMode="auto">
          <a:xfrm>
            <a:off x="361950" y="3384696"/>
            <a:ext cx="8096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latin typeface="Comic Sans MS" pitchFamily="66" charset="0"/>
              </a:rPr>
              <a:t>2. Digite um pedido GET HTTP:</a:t>
            </a:r>
          </a:p>
          <a:p>
            <a:pPr marL="1143000" lvl="2" indent="-228600" eaLnBrk="0" hangingPunct="0">
              <a:spcBef>
                <a:spcPct val="20000"/>
              </a:spcBef>
            </a:pPr>
            <a:endParaRPr lang="pt-BR" sz="1800">
              <a:latin typeface="Comic Sans MS" pitchFamily="66" charset="0"/>
            </a:endParaRPr>
          </a:p>
        </p:txBody>
      </p:sp>
      <p:sp>
        <p:nvSpPr>
          <p:cNvPr id="58377" name="Text Box 8"/>
          <p:cNvSpPr txBox="1">
            <a:spLocks noChangeArrowheads="1"/>
          </p:cNvSpPr>
          <p:nvPr/>
        </p:nvSpPr>
        <p:spPr bwMode="auto">
          <a:xfrm>
            <a:off x="1382424" y="3852797"/>
            <a:ext cx="265329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 b="1">
                <a:solidFill>
                  <a:srgbClr val="FF0000"/>
                </a:solidFill>
                <a:latin typeface="Courier New" pitchFamily="49" charset="0"/>
              </a:rPr>
              <a:t>GET </a:t>
            </a:r>
            <a:r>
              <a:rPr lang="pt-BR" sz="1600" b="1" smtClean="0">
                <a:solidFill>
                  <a:srgbClr val="FF0000"/>
                </a:solidFill>
                <a:latin typeface="Courier New" pitchFamily="49" charset="0"/>
              </a:rPr>
              <a:t>/~</a:t>
            </a:r>
            <a:r>
              <a:rPr lang="pt-BR" sz="1600" b="1" err="1" smtClean="0">
                <a:solidFill>
                  <a:srgbClr val="FF0000"/>
                </a:solidFill>
                <a:latin typeface="Courier New" pitchFamily="49" charset="0"/>
              </a:rPr>
              <a:t>ross</a:t>
            </a:r>
            <a:r>
              <a:rPr lang="pt-BR" sz="1600" b="1" smtClean="0">
                <a:solidFill>
                  <a:srgbClr val="FF0000"/>
                </a:solidFill>
                <a:latin typeface="Courier New" pitchFamily="49" charset="0"/>
              </a:rPr>
              <a:t>/ HTTP/1.1</a:t>
            </a:r>
          </a:p>
          <a:p>
            <a:pPr eaLnBrk="0" hangingPunct="0"/>
            <a:r>
              <a:rPr lang="pt-BR" sz="1600" b="1" smtClean="0">
                <a:solidFill>
                  <a:srgbClr val="FF0000"/>
                </a:solidFill>
                <a:latin typeface="Courier New" pitchFamily="49" charset="0"/>
              </a:rPr>
              <a:t>Host: cis.poly.edu</a:t>
            </a:r>
            <a:endParaRPr lang="pt-BR" sz="2800">
              <a:latin typeface="Arial" charset="0"/>
            </a:endParaRPr>
          </a:p>
        </p:txBody>
      </p:sp>
      <p:sp>
        <p:nvSpPr>
          <p:cNvPr id="58378" name="Text Box 11"/>
          <p:cNvSpPr txBox="1">
            <a:spLocks noChangeArrowheads="1"/>
          </p:cNvSpPr>
          <p:nvPr/>
        </p:nvSpPr>
        <p:spPr bwMode="auto">
          <a:xfrm>
            <a:off x="4848225" y="3749609"/>
            <a:ext cx="3822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800">
                <a:latin typeface="Comic Sans MS" pitchFamily="66" charset="0"/>
              </a:rPr>
              <a:t>Digitando isto (deve teclar</a:t>
            </a:r>
          </a:p>
          <a:p>
            <a:pPr eaLnBrk="0" hangingPunct="0"/>
            <a:r>
              <a:rPr lang="pt-BR" sz="1800">
                <a:latin typeface="Comic Sans MS" pitchFamily="66" charset="0"/>
              </a:rPr>
              <a:t>ENTER duas vezes), está enviando</a:t>
            </a:r>
          </a:p>
          <a:p>
            <a:pPr eaLnBrk="0" hangingPunct="0"/>
            <a:r>
              <a:rPr lang="pt-BR" sz="1800">
                <a:latin typeface="Comic Sans MS" pitchFamily="66" charset="0"/>
              </a:rPr>
              <a:t>este pedido GET mínimo (porém </a:t>
            </a:r>
            <a:br>
              <a:rPr lang="pt-BR" sz="1800">
                <a:latin typeface="Comic Sans MS" pitchFamily="66" charset="0"/>
              </a:rPr>
            </a:br>
            <a:r>
              <a:rPr lang="pt-BR" sz="1800">
                <a:latin typeface="Comic Sans MS" pitchFamily="66" charset="0"/>
              </a:rPr>
              <a:t>completo) ao servidor </a:t>
            </a:r>
            <a:r>
              <a:rPr lang="pt-BR" sz="1800" err="1">
                <a:latin typeface="Comic Sans MS" pitchFamily="66" charset="0"/>
              </a:rPr>
              <a:t>http</a:t>
            </a:r>
            <a:r>
              <a:rPr lang="pt-BR" sz="1800">
                <a:latin typeface="Comic Sans MS" pitchFamily="66" charset="0"/>
              </a:rPr>
              <a:t> </a:t>
            </a:r>
          </a:p>
        </p:txBody>
      </p:sp>
      <p:sp>
        <p:nvSpPr>
          <p:cNvPr id="58379" name="Freeform 12"/>
          <p:cNvSpPr>
            <a:spLocks/>
          </p:cNvSpPr>
          <p:nvPr/>
        </p:nvSpPr>
        <p:spPr bwMode="auto">
          <a:xfrm>
            <a:off x="4029075" y="1987517"/>
            <a:ext cx="247650" cy="1181100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8380" name="Freeform 13"/>
          <p:cNvSpPr>
            <a:spLocks/>
          </p:cNvSpPr>
          <p:nvPr/>
        </p:nvSpPr>
        <p:spPr bwMode="auto">
          <a:xfrm>
            <a:off x="4829175" y="3717859"/>
            <a:ext cx="257175" cy="1190625"/>
          </a:xfrm>
          <a:custGeom>
            <a:avLst/>
            <a:gdLst>
              <a:gd name="T0" fmla="*/ 2147483647 w 162"/>
              <a:gd name="T1" fmla="*/ 2147483647 h 1428"/>
              <a:gd name="T2" fmla="*/ 0 w 162"/>
              <a:gd name="T3" fmla="*/ 0 h 1428"/>
              <a:gd name="T4" fmla="*/ 0 w 162"/>
              <a:gd name="T5" fmla="*/ 2147483647 h 1428"/>
              <a:gd name="T6" fmla="*/ 2147483647 w 162"/>
              <a:gd name="T7" fmla="*/ 2147483647 h 1428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1428"/>
              <a:gd name="T14" fmla="*/ 162 w 162"/>
              <a:gd name="T15" fmla="*/ 1428 h 14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8381" name="Rectangle 14"/>
          <p:cNvSpPr>
            <a:spLocks noChangeArrowheads="1"/>
          </p:cNvSpPr>
          <p:nvPr/>
        </p:nvSpPr>
        <p:spPr bwMode="auto">
          <a:xfrm>
            <a:off x="361950" y="5182674"/>
            <a:ext cx="80962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latin typeface="Comic Sans MS" pitchFamily="66" charset="0"/>
              </a:rPr>
              <a:t>3. Examine a mensagem de resposta enviada pelo servidor HTTP </a:t>
            </a:r>
            <a:r>
              <a:rPr lang="pt-BR" sz="2000" smtClean="0">
                <a:latin typeface="Comic Sans MS" pitchFamily="66" charset="0"/>
              </a:rPr>
              <a:t>!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 smtClean="0">
                <a:latin typeface="Comic Sans MS" pitchFamily="66" charset="0"/>
              </a:rPr>
              <a:t>(ou use </a:t>
            </a:r>
            <a:r>
              <a:rPr lang="pt-BR" sz="2000" err="1" smtClean="0">
                <a:latin typeface="Comic Sans MS" pitchFamily="66" charset="0"/>
              </a:rPr>
              <a:t>Wireshark</a:t>
            </a:r>
            <a:r>
              <a:rPr lang="pt-BR" sz="2000" smtClean="0">
                <a:latin typeface="Comic Sans MS" pitchFamily="66" charset="0"/>
              </a:rPr>
              <a:t> para ver as </a:t>
            </a:r>
            <a:r>
              <a:rPr lang="pt-BR" sz="2000" err="1" smtClean="0">
                <a:latin typeface="Comic Sans MS" pitchFamily="66" charset="0"/>
              </a:rPr>
              <a:t>msgs</a:t>
            </a:r>
            <a:r>
              <a:rPr lang="pt-BR" sz="2000" smtClean="0">
                <a:latin typeface="Comic Sans MS" pitchFamily="66" charset="0"/>
              </a:rPr>
              <a:t> de pedido/resposta HTTP capturadas)</a:t>
            </a:r>
            <a:endParaRPr lang="pt-BR" sz="200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939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340B61-01F3-4E05-9B05-2B73D468F783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i="1" smtClean="0"/>
              <a:t>Cookies</a:t>
            </a:r>
            <a:r>
              <a:rPr lang="pt-BR" sz="3600" smtClean="0"/>
              <a:t>: manutenção do “estado” da conexão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/>
              <a:t>Muitos dos principais sítios Web usam </a:t>
            </a:r>
            <a:r>
              <a:rPr lang="pt-BR" sz="2000" i="1" smtClean="0"/>
              <a:t>cookies</a:t>
            </a:r>
          </a:p>
          <a:p>
            <a:pPr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Quatro componentes:</a:t>
            </a:r>
            <a:endParaRPr lang="pt-BR" sz="2000" smtClean="0">
              <a:solidFill>
                <a:srgbClr val="FF0000"/>
              </a:solidFill>
            </a:endParaRPr>
          </a:p>
          <a:p>
            <a:pPr lvl="1">
              <a:buFont typeface="ZapfDingbats" pitchFamily="82" charset="0"/>
              <a:buNone/>
            </a:pPr>
            <a:r>
              <a:rPr lang="pt-BR" sz="1800" smtClean="0"/>
              <a:t>1) linha de cabeçalho do </a:t>
            </a:r>
            <a:r>
              <a:rPr lang="pt-BR" sz="1800" i="1" smtClean="0"/>
              <a:t>cookie</a:t>
            </a:r>
            <a:r>
              <a:rPr lang="pt-BR" sz="1800" smtClean="0"/>
              <a:t> na mensagem de resposta HTTP </a:t>
            </a:r>
          </a:p>
          <a:p>
            <a:pPr lvl="1">
              <a:buFont typeface="ZapfDingbats" pitchFamily="82" charset="0"/>
              <a:buNone/>
            </a:pPr>
            <a:r>
              <a:rPr lang="pt-BR" sz="1800" smtClean="0"/>
              <a:t>2) linha de cabeçalho do </a:t>
            </a:r>
            <a:r>
              <a:rPr lang="pt-BR" sz="1800" i="1" smtClean="0"/>
              <a:t>cookie</a:t>
            </a:r>
            <a:r>
              <a:rPr lang="pt-BR" sz="1800" smtClean="0"/>
              <a:t> na mensagem de pedido HTTP </a:t>
            </a:r>
          </a:p>
          <a:p>
            <a:pPr lvl="1">
              <a:buFont typeface="ZapfDingbats" pitchFamily="82" charset="0"/>
              <a:buNone/>
            </a:pPr>
            <a:r>
              <a:rPr lang="pt-BR" sz="1800" smtClean="0"/>
              <a:t>3) arquivo do </a:t>
            </a:r>
            <a:r>
              <a:rPr lang="pt-BR" sz="1800" i="1" smtClean="0"/>
              <a:t>cookie</a:t>
            </a:r>
            <a:r>
              <a:rPr lang="pt-BR" sz="1800" smtClean="0"/>
              <a:t> mantido no host do usuário e gerenciado pelo browser do usuário</a:t>
            </a:r>
          </a:p>
          <a:p>
            <a:pPr lvl="1">
              <a:buFont typeface="ZapfDingbats" pitchFamily="82" charset="0"/>
              <a:buNone/>
            </a:pPr>
            <a:r>
              <a:rPr lang="pt-BR" sz="1800" smtClean="0"/>
              <a:t>4) BD de retaguarda no sítio Web</a:t>
            </a:r>
          </a:p>
        </p:txBody>
      </p:sp>
      <p:sp>
        <p:nvSpPr>
          <p:cNvPr id="59398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Exemplo:</a:t>
            </a:r>
          </a:p>
          <a:p>
            <a:pPr lvl="1"/>
            <a:r>
              <a:rPr lang="pt-BR" sz="2000" smtClean="0"/>
              <a:t>Suzana acessa a Internet sempre do mesmo PC</a:t>
            </a:r>
          </a:p>
          <a:p>
            <a:pPr lvl="1"/>
            <a:r>
              <a:rPr lang="pt-BR" sz="2000" smtClean="0"/>
              <a:t>Ela visita um sítio específico de comércio eletrônico pela primeira vez</a:t>
            </a:r>
          </a:p>
          <a:p>
            <a:pPr lvl="1"/>
            <a:r>
              <a:rPr lang="pt-BR" sz="2000" smtClean="0"/>
              <a:t>Quando os pedidos iniciais HTTP chegam no sítio, o sítio cria </a:t>
            </a:r>
          </a:p>
          <a:p>
            <a:pPr lvl="2"/>
            <a:r>
              <a:rPr lang="pt-BR" sz="1600" smtClean="0"/>
              <a:t>uma ID única</a:t>
            </a:r>
          </a:p>
          <a:p>
            <a:pPr lvl="2"/>
            <a:r>
              <a:rPr lang="pt-BR" sz="1600" smtClean="0"/>
              <a:t>uma entrada para a ID no BD de retaguarda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041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1E11AD-D4AA-4BFD-B7ED-60B97F86425D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i="1" smtClean="0"/>
              <a:t>Cookies</a:t>
            </a:r>
            <a:r>
              <a:rPr lang="pt-BR" sz="3200" smtClean="0"/>
              <a:t>: manutenção do “estado” (cont.)</a:t>
            </a:r>
            <a:endParaRPr lang="pt-BR" smtClean="0"/>
          </a:p>
        </p:txBody>
      </p:sp>
      <p:grpSp>
        <p:nvGrpSpPr>
          <p:cNvPr id="60421" name="Group 3"/>
          <p:cNvGrpSpPr>
            <a:grpSpLocks/>
          </p:cNvGrpSpPr>
          <p:nvPr/>
        </p:nvGrpSpPr>
        <p:grpSpPr bwMode="auto">
          <a:xfrm>
            <a:off x="2084388" y="1423988"/>
            <a:ext cx="5130800" cy="4618037"/>
            <a:chOff x="2390" y="874"/>
            <a:chExt cx="3232" cy="2909"/>
          </a:xfrm>
        </p:grpSpPr>
        <p:sp>
          <p:nvSpPr>
            <p:cNvPr id="60449" name="Line 4"/>
            <p:cNvSpPr>
              <a:spLocks noChangeShapeType="1"/>
            </p:cNvSpPr>
            <p:nvPr/>
          </p:nvSpPr>
          <p:spPr bwMode="auto">
            <a:xfrm>
              <a:off x="2688" y="1242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0450" name="Text Box 5"/>
            <p:cNvSpPr txBox="1">
              <a:spLocks noChangeArrowheads="1"/>
            </p:cNvSpPr>
            <p:nvPr/>
          </p:nvSpPr>
          <p:spPr bwMode="auto">
            <a:xfrm>
              <a:off x="2390" y="874"/>
              <a:ext cx="7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400" u="sng">
                  <a:latin typeface="Comic Sans MS" pitchFamily="66" charset="0"/>
                </a:rPr>
                <a:t>cliente</a:t>
              </a:r>
              <a:endParaRPr lang="pt-BR" sz="2400"/>
            </a:p>
          </p:txBody>
        </p:sp>
        <p:sp>
          <p:nvSpPr>
            <p:cNvPr id="60451" name="Text Box 6"/>
            <p:cNvSpPr txBox="1">
              <a:spLocks noChangeArrowheads="1"/>
            </p:cNvSpPr>
            <p:nvPr/>
          </p:nvSpPr>
          <p:spPr bwMode="auto">
            <a:xfrm>
              <a:off x="4531" y="887"/>
              <a:ext cx="85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400" u="sng">
                  <a:latin typeface="Comic Sans MS" pitchFamily="66" charset="0"/>
                </a:rPr>
                <a:t>servidor</a:t>
              </a:r>
              <a:endParaRPr lang="pt-BR" sz="2400"/>
            </a:p>
          </p:txBody>
        </p:sp>
        <p:sp>
          <p:nvSpPr>
            <p:cNvPr id="60452" name="Rectangle 7"/>
            <p:cNvSpPr>
              <a:spLocks noChangeArrowheads="1"/>
            </p:cNvSpPr>
            <p:nvPr/>
          </p:nvSpPr>
          <p:spPr bwMode="auto">
            <a:xfrm>
              <a:off x="2838" y="1242"/>
              <a:ext cx="1692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0453" name="Text Box 8"/>
            <p:cNvSpPr txBox="1">
              <a:spLocks noChangeArrowheads="1"/>
            </p:cNvSpPr>
            <p:nvPr/>
          </p:nvSpPr>
          <p:spPr bwMode="auto">
            <a:xfrm>
              <a:off x="2842" y="1232"/>
              <a:ext cx="1689" cy="2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800">
                  <a:latin typeface="Comic Sans MS" pitchFamily="66" charset="0"/>
                </a:rPr>
                <a:t>msg usual pedido http</a:t>
              </a:r>
              <a:endParaRPr lang="pt-BR" sz="2400"/>
            </a:p>
          </p:txBody>
        </p:sp>
        <p:sp>
          <p:nvSpPr>
            <p:cNvPr id="60454" name="Line 9"/>
            <p:cNvSpPr>
              <a:spLocks noChangeShapeType="1"/>
            </p:cNvSpPr>
            <p:nvPr/>
          </p:nvSpPr>
          <p:spPr bwMode="auto">
            <a:xfrm flipH="1">
              <a:off x="2706" y="1524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0455" name="Rectangle 10"/>
            <p:cNvSpPr>
              <a:spLocks noChangeArrowheads="1"/>
            </p:cNvSpPr>
            <p:nvPr/>
          </p:nvSpPr>
          <p:spPr bwMode="auto">
            <a:xfrm>
              <a:off x="2916" y="1507"/>
              <a:ext cx="1578" cy="35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0456" name="Text Box 11"/>
            <p:cNvSpPr txBox="1">
              <a:spLocks noChangeArrowheads="1"/>
            </p:cNvSpPr>
            <p:nvPr/>
          </p:nvSpPr>
          <p:spPr bwMode="auto">
            <a:xfrm>
              <a:off x="2866" y="1484"/>
              <a:ext cx="1665" cy="4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800">
                  <a:latin typeface="Comic Sans MS" pitchFamily="66" charset="0"/>
                </a:rPr>
                <a:t>resposta usual http +</a:t>
              </a:r>
            </a:p>
            <a:p>
              <a:pPr algn="ctr" eaLnBrk="0" hangingPunct="0"/>
              <a:r>
                <a:rPr lang="pt-BR" sz="2000" b="1">
                  <a:latin typeface="Courier New" pitchFamily="49" charset="0"/>
                </a:rPr>
                <a:t>Set-cookie: 1678 </a:t>
              </a:r>
            </a:p>
          </p:txBody>
        </p:sp>
        <p:sp>
          <p:nvSpPr>
            <p:cNvPr id="60457" name="Line 12"/>
            <p:cNvSpPr>
              <a:spLocks noChangeShapeType="1"/>
            </p:cNvSpPr>
            <p:nvPr/>
          </p:nvSpPr>
          <p:spPr bwMode="auto">
            <a:xfrm>
              <a:off x="2694" y="2244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0458" name="Group 13"/>
            <p:cNvGrpSpPr>
              <a:grpSpLocks/>
            </p:cNvGrpSpPr>
            <p:nvPr/>
          </p:nvGrpSpPr>
          <p:grpSpPr bwMode="auto">
            <a:xfrm>
              <a:off x="2860" y="2120"/>
              <a:ext cx="1689" cy="429"/>
              <a:chOff x="3124" y="2762"/>
              <a:chExt cx="1689" cy="429"/>
            </a:xfrm>
          </p:grpSpPr>
          <p:sp>
            <p:nvSpPr>
              <p:cNvPr id="60473" name="Rectangle 14"/>
              <p:cNvSpPr>
                <a:spLocks noChangeArrowheads="1"/>
              </p:cNvSpPr>
              <p:nvPr/>
            </p:nvSpPr>
            <p:spPr bwMode="auto">
              <a:xfrm>
                <a:off x="3186" y="2791"/>
                <a:ext cx="1578" cy="35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0474" name="Text Box 15"/>
              <p:cNvSpPr txBox="1">
                <a:spLocks noChangeArrowheads="1"/>
              </p:cNvSpPr>
              <p:nvPr/>
            </p:nvSpPr>
            <p:spPr bwMode="auto">
              <a:xfrm>
                <a:off x="3124" y="2762"/>
                <a:ext cx="1689" cy="4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800">
                    <a:latin typeface="Comic Sans MS" pitchFamily="66" charset="0"/>
                  </a:rPr>
                  <a:t>msg usual pedido http</a:t>
                </a:r>
              </a:p>
              <a:p>
                <a:pPr algn="ctr" eaLnBrk="0" hangingPunct="0"/>
                <a:r>
                  <a:rPr lang="pt-BR" sz="2000" b="1">
                    <a:latin typeface="Courier New" pitchFamily="49" charset="0"/>
                  </a:rPr>
                  <a:t>cookie: 1678</a:t>
                </a:r>
              </a:p>
            </p:txBody>
          </p:sp>
        </p:grpSp>
        <p:sp>
          <p:nvSpPr>
            <p:cNvPr id="60459" name="Line 16"/>
            <p:cNvSpPr>
              <a:spLocks noChangeShapeType="1"/>
            </p:cNvSpPr>
            <p:nvPr/>
          </p:nvSpPr>
          <p:spPr bwMode="auto">
            <a:xfrm flipH="1">
              <a:off x="2688" y="2550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0460" name="Group 17"/>
            <p:cNvGrpSpPr>
              <a:grpSpLocks/>
            </p:cNvGrpSpPr>
            <p:nvPr/>
          </p:nvGrpSpPr>
          <p:grpSpPr bwMode="auto">
            <a:xfrm>
              <a:off x="2824" y="2570"/>
              <a:ext cx="1743" cy="237"/>
              <a:chOff x="3268" y="2846"/>
              <a:chExt cx="1743" cy="237"/>
            </a:xfrm>
          </p:grpSpPr>
          <p:sp>
            <p:nvSpPr>
              <p:cNvPr id="60471" name="Rectangle 18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0472" name="Text Box 19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800">
                    <a:latin typeface="Comic Sans MS" pitchFamily="66" charset="0"/>
                  </a:rPr>
                  <a:t>resposta usual http</a:t>
                </a:r>
              </a:p>
            </p:txBody>
          </p:sp>
        </p:grpSp>
        <p:sp>
          <p:nvSpPr>
            <p:cNvPr id="60461" name="Line 20"/>
            <p:cNvSpPr>
              <a:spLocks noChangeShapeType="1"/>
            </p:cNvSpPr>
            <p:nvPr/>
          </p:nvSpPr>
          <p:spPr bwMode="auto">
            <a:xfrm>
              <a:off x="2676" y="3180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0462" name="Group 21"/>
            <p:cNvGrpSpPr>
              <a:grpSpLocks/>
            </p:cNvGrpSpPr>
            <p:nvPr/>
          </p:nvGrpSpPr>
          <p:grpSpPr bwMode="auto">
            <a:xfrm>
              <a:off x="2848" y="3068"/>
              <a:ext cx="1689" cy="429"/>
              <a:chOff x="3124" y="2762"/>
              <a:chExt cx="1689" cy="429"/>
            </a:xfrm>
          </p:grpSpPr>
          <p:sp>
            <p:nvSpPr>
              <p:cNvPr id="60469" name="Rectangle 22"/>
              <p:cNvSpPr>
                <a:spLocks noChangeArrowheads="1"/>
              </p:cNvSpPr>
              <p:nvPr/>
            </p:nvSpPr>
            <p:spPr bwMode="auto">
              <a:xfrm>
                <a:off x="3186" y="2791"/>
                <a:ext cx="1578" cy="35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0470" name="Text Box 23"/>
              <p:cNvSpPr txBox="1">
                <a:spLocks noChangeArrowheads="1"/>
              </p:cNvSpPr>
              <p:nvPr/>
            </p:nvSpPr>
            <p:spPr bwMode="auto">
              <a:xfrm>
                <a:off x="3124" y="2762"/>
                <a:ext cx="1689" cy="4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800">
                    <a:latin typeface="Comic Sans MS" pitchFamily="66" charset="0"/>
                  </a:rPr>
                  <a:t>msg usual pedido http</a:t>
                </a:r>
              </a:p>
              <a:p>
                <a:pPr algn="ctr" eaLnBrk="0" hangingPunct="0"/>
                <a:r>
                  <a:rPr lang="pt-BR" sz="2000" b="1">
                    <a:latin typeface="Courier New" pitchFamily="49" charset="0"/>
                  </a:rPr>
                  <a:t>cookie: 1678</a:t>
                </a:r>
              </a:p>
            </p:txBody>
          </p:sp>
        </p:grpSp>
        <p:sp>
          <p:nvSpPr>
            <p:cNvPr id="60463" name="Line 24"/>
            <p:cNvSpPr>
              <a:spLocks noChangeShapeType="1"/>
            </p:cNvSpPr>
            <p:nvPr/>
          </p:nvSpPr>
          <p:spPr bwMode="auto">
            <a:xfrm flipH="1">
              <a:off x="2694" y="3492"/>
              <a:ext cx="208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0464" name="Group 25"/>
            <p:cNvGrpSpPr>
              <a:grpSpLocks/>
            </p:cNvGrpSpPr>
            <p:nvPr/>
          </p:nvGrpSpPr>
          <p:grpSpPr bwMode="auto">
            <a:xfrm>
              <a:off x="2830" y="3512"/>
              <a:ext cx="1743" cy="237"/>
              <a:chOff x="3268" y="2846"/>
              <a:chExt cx="1743" cy="237"/>
            </a:xfrm>
          </p:grpSpPr>
          <p:sp>
            <p:nvSpPr>
              <p:cNvPr id="60467" name="Rectangle 26"/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60468" name="Text Box 27"/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743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800">
                    <a:latin typeface="Comic Sans MS" pitchFamily="66" charset="0"/>
                  </a:rPr>
                  <a:t>resposta usual http</a:t>
                </a:r>
              </a:p>
            </p:txBody>
          </p:sp>
        </p:grpSp>
        <p:sp>
          <p:nvSpPr>
            <p:cNvPr id="60465" name="Text Box 28"/>
            <p:cNvSpPr txBox="1">
              <a:spLocks noChangeArrowheads="1"/>
            </p:cNvSpPr>
            <p:nvPr/>
          </p:nvSpPr>
          <p:spPr bwMode="auto">
            <a:xfrm>
              <a:off x="4718" y="2219"/>
              <a:ext cx="873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ação</a:t>
              </a:r>
            </a:p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específica</a:t>
              </a:r>
            </a:p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do </a:t>
              </a:r>
              <a:r>
                <a:rPr lang="pt-BR" sz="2000" i="1">
                  <a:solidFill>
                    <a:schemeClr val="accent2"/>
                  </a:solidFill>
                  <a:latin typeface="Comic Sans MS" pitchFamily="66" charset="0"/>
                </a:rPr>
                <a:t>cookie</a:t>
              </a:r>
              <a:endParaRPr lang="pt-BR" sz="2400" i="1"/>
            </a:p>
          </p:txBody>
        </p:sp>
        <p:sp>
          <p:nvSpPr>
            <p:cNvPr id="60466" name="Text Box 29"/>
            <p:cNvSpPr txBox="1">
              <a:spLocks noChangeArrowheads="1"/>
            </p:cNvSpPr>
            <p:nvPr/>
          </p:nvSpPr>
          <p:spPr bwMode="auto">
            <a:xfrm>
              <a:off x="4749" y="3149"/>
              <a:ext cx="873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ação</a:t>
              </a:r>
            </a:p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específica</a:t>
              </a:r>
            </a:p>
            <a:p>
              <a:pPr algn="ctr" eaLnBrk="0" hangingPunct="0"/>
              <a:r>
                <a:rPr lang="pt-BR" sz="2000">
                  <a:solidFill>
                    <a:schemeClr val="accent2"/>
                  </a:solidFill>
                  <a:latin typeface="Comic Sans MS" pitchFamily="66" charset="0"/>
                </a:rPr>
                <a:t>do </a:t>
              </a:r>
              <a:r>
                <a:rPr lang="pt-BR" sz="2000" i="1">
                  <a:solidFill>
                    <a:schemeClr val="accent2"/>
                  </a:solidFill>
                  <a:latin typeface="Comic Sans MS" pitchFamily="66" charset="0"/>
                </a:rPr>
                <a:t>cookie</a:t>
              </a:r>
            </a:p>
          </p:txBody>
        </p:sp>
      </p:grpSp>
      <p:sp>
        <p:nvSpPr>
          <p:cNvPr id="60422" name="Text Box 30"/>
          <p:cNvSpPr txBox="1">
            <a:spLocks noChangeArrowheads="1"/>
          </p:cNvSpPr>
          <p:nvPr/>
        </p:nvSpPr>
        <p:spPr bwMode="auto">
          <a:xfrm>
            <a:off x="5534025" y="2063750"/>
            <a:ext cx="19748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servidor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cria a ID 1678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para o usuário</a:t>
            </a:r>
            <a:endParaRPr lang="pt-BR" sz="2000">
              <a:latin typeface="Comic Sans MS" pitchFamily="66" charset="0"/>
            </a:endParaRPr>
          </a:p>
        </p:txBody>
      </p:sp>
      <p:grpSp>
        <p:nvGrpSpPr>
          <p:cNvPr id="60423" name="Group 31"/>
          <p:cNvGrpSpPr>
            <a:grpSpLocks/>
          </p:cNvGrpSpPr>
          <p:nvPr/>
        </p:nvGrpSpPr>
        <p:grpSpPr bwMode="auto">
          <a:xfrm>
            <a:off x="8388350" y="3319463"/>
            <a:ext cx="293688" cy="395287"/>
            <a:chOff x="5115" y="1292"/>
            <a:chExt cx="185" cy="249"/>
          </a:xfrm>
        </p:grpSpPr>
        <p:sp>
          <p:nvSpPr>
            <p:cNvPr id="60445" name="Oval 32"/>
            <p:cNvSpPr>
              <a:spLocks noChangeArrowheads="1"/>
            </p:cNvSpPr>
            <p:nvPr/>
          </p:nvSpPr>
          <p:spPr bwMode="auto">
            <a:xfrm>
              <a:off x="5115" y="1292"/>
              <a:ext cx="177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0446" name="Oval 33"/>
            <p:cNvSpPr>
              <a:spLocks noChangeArrowheads="1"/>
            </p:cNvSpPr>
            <p:nvPr/>
          </p:nvSpPr>
          <p:spPr bwMode="auto">
            <a:xfrm>
              <a:off x="5119" y="1472"/>
              <a:ext cx="177" cy="6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0447" name="Line 34"/>
            <p:cNvSpPr>
              <a:spLocks noChangeShapeType="1"/>
            </p:cNvSpPr>
            <p:nvPr/>
          </p:nvSpPr>
          <p:spPr bwMode="auto">
            <a:xfrm>
              <a:off x="5300" y="1315"/>
              <a:ext cx="0" cy="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0448" name="Line 35"/>
            <p:cNvSpPr>
              <a:spLocks noChangeShapeType="1"/>
            </p:cNvSpPr>
            <p:nvPr/>
          </p:nvSpPr>
          <p:spPr bwMode="auto">
            <a:xfrm>
              <a:off x="5115" y="133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60424" name="Line 36"/>
          <p:cNvSpPr>
            <a:spLocks noChangeShapeType="1"/>
          </p:cNvSpPr>
          <p:nvPr/>
        </p:nvSpPr>
        <p:spPr bwMode="auto">
          <a:xfrm>
            <a:off x="7485063" y="2686050"/>
            <a:ext cx="866775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0425" name="Text Box 37"/>
          <p:cNvSpPr txBox="1">
            <a:spLocks noChangeArrowheads="1"/>
          </p:cNvSpPr>
          <p:nvPr/>
        </p:nvSpPr>
        <p:spPr bwMode="auto">
          <a:xfrm rot="2225390">
            <a:off x="7292975" y="2322513"/>
            <a:ext cx="13700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/>
              <a:t>entrada no BD</a:t>
            </a:r>
          </a:p>
          <a:p>
            <a:pPr eaLnBrk="0" hangingPunct="0"/>
            <a:r>
              <a:rPr lang="pt-BR" sz="1600"/>
              <a:t>de retaguarda</a:t>
            </a:r>
          </a:p>
        </p:txBody>
      </p:sp>
      <p:sp>
        <p:nvSpPr>
          <p:cNvPr id="60426" name="Line 38"/>
          <p:cNvSpPr>
            <a:spLocks noChangeShapeType="1"/>
          </p:cNvSpPr>
          <p:nvPr/>
        </p:nvSpPr>
        <p:spPr bwMode="auto">
          <a:xfrm flipV="1">
            <a:off x="7107238" y="3614738"/>
            <a:ext cx="1098550" cy="427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0427" name="Text Box 39"/>
          <p:cNvSpPr txBox="1">
            <a:spLocks noChangeArrowheads="1"/>
          </p:cNvSpPr>
          <p:nvPr/>
        </p:nvSpPr>
        <p:spPr bwMode="auto">
          <a:xfrm rot="-1144414">
            <a:off x="7405688" y="3771900"/>
            <a:ext cx="7159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/>
              <a:t>acesso</a:t>
            </a:r>
          </a:p>
        </p:txBody>
      </p:sp>
      <p:sp>
        <p:nvSpPr>
          <p:cNvPr id="60428" name="Line 40"/>
          <p:cNvSpPr>
            <a:spLocks noChangeShapeType="1"/>
          </p:cNvSpPr>
          <p:nvPr/>
        </p:nvSpPr>
        <p:spPr bwMode="auto">
          <a:xfrm flipV="1">
            <a:off x="7229475" y="3870325"/>
            <a:ext cx="1195388" cy="128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0429" name="Text Box 41"/>
          <p:cNvSpPr txBox="1">
            <a:spLocks noChangeArrowheads="1"/>
          </p:cNvSpPr>
          <p:nvPr/>
        </p:nvSpPr>
        <p:spPr bwMode="auto">
          <a:xfrm rot="-2728275">
            <a:off x="7668419" y="4455319"/>
            <a:ext cx="7159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/>
              <a:t>acesso</a:t>
            </a:r>
          </a:p>
        </p:txBody>
      </p:sp>
      <p:grpSp>
        <p:nvGrpSpPr>
          <p:cNvPr id="60430" name="Group 42"/>
          <p:cNvGrpSpPr>
            <a:grpSpLocks/>
          </p:cNvGrpSpPr>
          <p:nvPr/>
        </p:nvGrpSpPr>
        <p:grpSpPr bwMode="auto">
          <a:xfrm>
            <a:off x="220663" y="3321050"/>
            <a:ext cx="1787525" cy="914400"/>
            <a:chOff x="654" y="1700"/>
            <a:chExt cx="1126" cy="576"/>
          </a:xfrm>
        </p:grpSpPr>
        <p:sp>
          <p:nvSpPr>
            <p:cNvPr id="60441" name="AutoShape 43"/>
            <p:cNvSpPr>
              <a:spLocks noChangeArrowheads="1"/>
            </p:cNvSpPr>
            <p:nvPr/>
          </p:nvSpPr>
          <p:spPr bwMode="auto">
            <a:xfrm>
              <a:off x="654" y="1700"/>
              <a:ext cx="1126" cy="576"/>
            </a:xfrm>
            <a:prstGeom prst="parallelogram">
              <a:avLst>
                <a:gd name="adj" fmla="val 48872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1600"/>
            </a:p>
          </p:txBody>
        </p:sp>
        <p:grpSp>
          <p:nvGrpSpPr>
            <p:cNvPr id="60442" name="Group 44"/>
            <p:cNvGrpSpPr>
              <a:grpSpLocks/>
            </p:cNvGrpSpPr>
            <p:nvPr/>
          </p:nvGrpSpPr>
          <p:grpSpPr bwMode="auto">
            <a:xfrm>
              <a:off x="765" y="1709"/>
              <a:ext cx="844" cy="548"/>
              <a:chOff x="765" y="1709"/>
              <a:chExt cx="844" cy="548"/>
            </a:xfrm>
          </p:grpSpPr>
          <p:sp>
            <p:nvSpPr>
              <p:cNvPr id="60443" name="Text Box 45"/>
              <p:cNvSpPr txBox="1">
                <a:spLocks noChangeArrowheads="1"/>
              </p:cNvSpPr>
              <p:nvPr/>
            </p:nvSpPr>
            <p:spPr bwMode="auto">
              <a:xfrm>
                <a:off x="980" y="1709"/>
                <a:ext cx="629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400" b="1"/>
                  <a:t>arquivo de</a:t>
                </a:r>
              </a:p>
              <a:p>
                <a:pPr eaLnBrk="0" hangingPunct="0"/>
                <a:r>
                  <a:rPr lang="pt-BR" sz="1400" b="1"/>
                  <a:t>Cookies</a:t>
                </a:r>
              </a:p>
            </p:txBody>
          </p:sp>
          <p:sp>
            <p:nvSpPr>
              <p:cNvPr id="60444" name="Text Box 46"/>
              <p:cNvSpPr txBox="1">
                <a:spLocks noChangeArrowheads="1"/>
              </p:cNvSpPr>
              <p:nvPr/>
            </p:nvSpPr>
            <p:spPr bwMode="auto">
              <a:xfrm>
                <a:off x="765" y="1931"/>
                <a:ext cx="748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400"/>
                  <a:t>amazon: 1678</a:t>
                </a:r>
              </a:p>
              <a:p>
                <a:pPr eaLnBrk="0" hangingPunct="0"/>
                <a:r>
                  <a:rPr lang="pt-BR" sz="1400"/>
                  <a:t>ebay: 8734</a:t>
                </a:r>
              </a:p>
            </p:txBody>
          </p:sp>
        </p:grpSp>
      </p:grpSp>
      <p:sp>
        <p:nvSpPr>
          <p:cNvPr id="60431" name="AutoShape 47"/>
          <p:cNvSpPr>
            <a:spLocks noChangeArrowheads="1"/>
          </p:cNvSpPr>
          <p:nvPr/>
        </p:nvSpPr>
        <p:spPr bwMode="auto">
          <a:xfrm>
            <a:off x="287338" y="2057400"/>
            <a:ext cx="1787525" cy="914400"/>
          </a:xfrm>
          <a:prstGeom prst="parallelogram">
            <a:avLst>
              <a:gd name="adj" fmla="val 4887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 sz="1600"/>
          </a:p>
        </p:txBody>
      </p:sp>
      <p:grpSp>
        <p:nvGrpSpPr>
          <p:cNvPr id="60432" name="Group 48"/>
          <p:cNvGrpSpPr>
            <a:grpSpLocks/>
          </p:cNvGrpSpPr>
          <p:nvPr/>
        </p:nvGrpSpPr>
        <p:grpSpPr bwMode="auto">
          <a:xfrm>
            <a:off x="463550" y="2058988"/>
            <a:ext cx="1339850" cy="876300"/>
            <a:chOff x="765" y="1709"/>
            <a:chExt cx="844" cy="552"/>
          </a:xfrm>
        </p:grpSpPr>
        <p:sp>
          <p:nvSpPr>
            <p:cNvPr id="60439" name="Text Box 49"/>
            <p:cNvSpPr txBox="1">
              <a:spLocks noChangeArrowheads="1"/>
            </p:cNvSpPr>
            <p:nvPr/>
          </p:nvSpPr>
          <p:spPr bwMode="auto">
            <a:xfrm>
              <a:off x="980" y="1709"/>
              <a:ext cx="629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400" b="1"/>
                <a:t>arquivo de</a:t>
              </a:r>
            </a:p>
            <a:p>
              <a:pPr eaLnBrk="0" hangingPunct="0"/>
              <a:r>
                <a:rPr lang="pt-BR" sz="1400" b="1"/>
                <a:t>Cookies</a:t>
              </a:r>
              <a:endParaRPr lang="pt-BR" sz="1400"/>
            </a:p>
          </p:txBody>
        </p:sp>
        <p:sp>
          <p:nvSpPr>
            <p:cNvPr id="60440" name="Text Box 50"/>
            <p:cNvSpPr txBox="1">
              <a:spLocks noChangeArrowheads="1"/>
            </p:cNvSpPr>
            <p:nvPr/>
          </p:nvSpPr>
          <p:spPr bwMode="auto">
            <a:xfrm>
              <a:off x="765" y="1915"/>
              <a:ext cx="611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pt-BR" sz="1600"/>
            </a:p>
            <a:p>
              <a:pPr eaLnBrk="0" hangingPunct="0"/>
              <a:r>
                <a:rPr lang="pt-BR" sz="1400"/>
                <a:t>ebay: 8734</a:t>
              </a:r>
            </a:p>
          </p:txBody>
        </p:sp>
      </p:grpSp>
      <p:grpSp>
        <p:nvGrpSpPr>
          <p:cNvPr id="60433" name="Group 51"/>
          <p:cNvGrpSpPr>
            <a:grpSpLocks/>
          </p:cNvGrpSpPr>
          <p:nvPr/>
        </p:nvGrpSpPr>
        <p:grpSpPr bwMode="auto">
          <a:xfrm>
            <a:off x="261938" y="5000625"/>
            <a:ext cx="1787525" cy="914400"/>
            <a:chOff x="654" y="1700"/>
            <a:chExt cx="1126" cy="576"/>
          </a:xfrm>
        </p:grpSpPr>
        <p:sp>
          <p:nvSpPr>
            <p:cNvPr id="60435" name="AutoShape 52"/>
            <p:cNvSpPr>
              <a:spLocks noChangeArrowheads="1"/>
            </p:cNvSpPr>
            <p:nvPr/>
          </p:nvSpPr>
          <p:spPr bwMode="auto">
            <a:xfrm>
              <a:off x="654" y="1700"/>
              <a:ext cx="1126" cy="576"/>
            </a:xfrm>
            <a:prstGeom prst="parallelogram">
              <a:avLst>
                <a:gd name="adj" fmla="val 48872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1600"/>
            </a:p>
          </p:txBody>
        </p:sp>
        <p:grpSp>
          <p:nvGrpSpPr>
            <p:cNvPr id="60436" name="Group 53"/>
            <p:cNvGrpSpPr>
              <a:grpSpLocks/>
            </p:cNvGrpSpPr>
            <p:nvPr/>
          </p:nvGrpSpPr>
          <p:grpSpPr bwMode="auto">
            <a:xfrm>
              <a:off x="765" y="1709"/>
              <a:ext cx="844" cy="548"/>
              <a:chOff x="765" y="1709"/>
              <a:chExt cx="844" cy="548"/>
            </a:xfrm>
          </p:grpSpPr>
          <p:sp>
            <p:nvSpPr>
              <p:cNvPr id="60437" name="Text Box 54"/>
              <p:cNvSpPr txBox="1">
                <a:spLocks noChangeArrowheads="1"/>
              </p:cNvSpPr>
              <p:nvPr/>
            </p:nvSpPr>
            <p:spPr bwMode="auto">
              <a:xfrm>
                <a:off x="980" y="1709"/>
                <a:ext cx="629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400" b="1"/>
                  <a:t>arquivo de</a:t>
                </a:r>
              </a:p>
              <a:p>
                <a:pPr eaLnBrk="0" hangingPunct="0"/>
                <a:r>
                  <a:rPr lang="pt-BR" sz="1400" b="1"/>
                  <a:t>Cookies</a:t>
                </a:r>
              </a:p>
            </p:txBody>
          </p:sp>
          <p:sp>
            <p:nvSpPr>
              <p:cNvPr id="60438" name="Text Box 55"/>
              <p:cNvSpPr txBox="1">
                <a:spLocks noChangeArrowheads="1"/>
              </p:cNvSpPr>
              <p:nvPr/>
            </p:nvSpPr>
            <p:spPr bwMode="auto">
              <a:xfrm>
                <a:off x="765" y="1931"/>
                <a:ext cx="748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400"/>
                  <a:t>amazon: 1678</a:t>
                </a:r>
              </a:p>
              <a:p>
                <a:pPr eaLnBrk="0" hangingPunct="0"/>
                <a:r>
                  <a:rPr lang="pt-BR" sz="1400"/>
                  <a:t>ebay: 8734</a:t>
                </a:r>
              </a:p>
            </p:txBody>
          </p:sp>
        </p:grpSp>
      </p:grpSp>
      <p:sp>
        <p:nvSpPr>
          <p:cNvPr id="60434" name="Text Box 56"/>
          <p:cNvSpPr txBox="1">
            <a:spLocks noChangeArrowheads="1"/>
          </p:cNvSpPr>
          <p:nvPr/>
        </p:nvSpPr>
        <p:spPr bwMode="auto">
          <a:xfrm>
            <a:off x="200025" y="4484688"/>
            <a:ext cx="22494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800">
                <a:latin typeface="Comic Sans MS" pitchFamily="66" charset="0"/>
              </a:rPr>
              <a:t>uma semana depois: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144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84CB73-D011-49F9-ACFB-6D4D90277615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i="1" smtClean="0"/>
              <a:t>Cookies</a:t>
            </a:r>
            <a:r>
              <a:rPr lang="pt-BR" smtClean="0"/>
              <a:t> (continuação)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77963"/>
            <a:ext cx="4535488" cy="2644775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O que os </a:t>
            </a:r>
            <a:r>
              <a:rPr lang="pt-BR" sz="2400" i="1" u="sng" smtClean="0">
                <a:solidFill>
                  <a:srgbClr val="FF0000"/>
                </a:solidFill>
              </a:rPr>
              <a:t>cookies</a:t>
            </a:r>
            <a:r>
              <a:rPr lang="pt-BR" sz="2400" u="sng" smtClean="0">
                <a:solidFill>
                  <a:srgbClr val="FF0000"/>
                </a:solidFill>
              </a:rPr>
              <a:t> podem obter:</a:t>
            </a:r>
            <a:endParaRPr lang="pt-BR" sz="2400" smtClean="0"/>
          </a:p>
          <a:p>
            <a:r>
              <a:rPr lang="pt-BR" sz="2400" smtClean="0"/>
              <a:t>autorização</a:t>
            </a:r>
          </a:p>
          <a:p>
            <a:r>
              <a:rPr lang="pt-BR" sz="2400" smtClean="0"/>
              <a:t>carrinhos de compra</a:t>
            </a:r>
          </a:p>
          <a:p>
            <a:r>
              <a:rPr lang="pt-BR" sz="2400" smtClean="0"/>
              <a:t>recomendações</a:t>
            </a:r>
          </a:p>
          <a:p>
            <a:r>
              <a:rPr lang="pt-BR" sz="2400" smtClean="0"/>
              <a:t>estado da sessão do usuário (</a:t>
            </a:r>
            <a:r>
              <a:rPr lang="pt-BR" sz="2400" i="1" smtClean="0"/>
              <a:t>Webmail</a:t>
            </a:r>
            <a:r>
              <a:rPr lang="pt-BR" sz="2400" smtClean="0"/>
              <a:t>)</a:t>
            </a:r>
          </a:p>
          <a:p>
            <a:endParaRPr lang="pt-BR" sz="2400" smtClean="0"/>
          </a:p>
        </p:txBody>
      </p:sp>
      <p:sp>
        <p:nvSpPr>
          <p:cNvPr id="61446" name="Rectangle 4"/>
          <p:cNvSpPr>
            <a:spLocks noChangeArrowheads="1"/>
          </p:cNvSpPr>
          <p:nvPr/>
        </p:nvSpPr>
        <p:spPr bwMode="auto">
          <a:xfrm>
            <a:off x="5103813" y="1458913"/>
            <a:ext cx="3810000" cy="2327275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400" i="1" u="sng">
                <a:solidFill>
                  <a:srgbClr val="FF0000"/>
                </a:solidFill>
                <a:latin typeface="Comic Sans MS" pitchFamily="66" charset="0"/>
              </a:rPr>
              <a:t>Cookies</a:t>
            </a:r>
            <a:r>
              <a:rPr lang="pt-BR" sz="2400" u="sng">
                <a:solidFill>
                  <a:srgbClr val="FF0000"/>
                </a:solidFill>
                <a:latin typeface="Comic Sans MS" pitchFamily="66" charset="0"/>
              </a:rPr>
              <a:t> e privacidade:</a:t>
            </a:r>
            <a:endParaRPr lang="pt-BR" sz="2400"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Comic Sans MS" pitchFamily="66" charset="0"/>
              </a:rPr>
              <a:t>cookies permitem que os sítios aprendam muito sobre você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Comic Sans MS" pitchFamily="66" charset="0"/>
              </a:rPr>
              <a:t>você pode fornecer nome e e-mail para os sítios</a:t>
            </a:r>
          </a:p>
        </p:txBody>
      </p:sp>
      <p:sp>
        <p:nvSpPr>
          <p:cNvPr id="61447" name="Text Box 5"/>
          <p:cNvSpPr txBox="1">
            <a:spLocks noChangeArrowheads="1"/>
          </p:cNvSpPr>
          <p:nvPr/>
        </p:nvSpPr>
        <p:spPr bwMode="auto">
          <a:xfrm>
            <a:off x="7513638" y="1225550"/>
            <a:ext cx="700087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nota</a:t>
            </a:r>
            <a:endParaRPr lang="pt-BR" sz="16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3088" y="4052888"/>
            <a:ext cx="6019800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  <a:defRPr/>
            </a:pPr>
            <a:r>
              <a:rPr lang="pt-BR" sz="2400" u="sng" kern="0">
                <a:solidFill>
                  <a:srgbClr val="FF0000"/>
                </a:solidFill>
                <a:latin typeface="+mn-lt"/>
                <a:cs typeface="+mn-cs"/>
              </a:rPr>
              <a:t>Como manter o “estado”:</a:t>
            </a:r>
            <a:endParaRPr lang="pt-BR" sz="2400" kern="0">
              <a:latin typeface="+mn-lt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  <a:defRPr/>
            </a:pPr>
            <a:r>
              <a:rPr lang="pt-BR" sz="2400" kern="0">
                <a:latin typeface="+mn-lt"/>
                <a:cs typeface="+mn-cs"/>
              </a:rPr>
              <a:t>Pontos finais do protocolo: mantêm o estado no transmissor</a:t>
            </a:r>
            <a:r>
              <a:rPr lang="en-US" sz="2400" kern="0">
                <a:latin typeface="+mn-lt"/>
                <a:cs typeface="+mn-cs"/>
              </a:rPr>
              <a:t>/</a:t>
            </a:r>
            <a:r>
              <a:rPr lang="pt-BR" sz="2400" kern="0">
                <a:latin typeface="+mn-lt"/>
                <a:cs typeface="+mn-cs"/>
              </a:rPr>
              <a:t>receptor para múltiplas transações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  <a:defRPr/>
            </a:pPr>
            <a:r>
              <a:rPr lang="pt-BR" sz="2400" i="1" kern="0" err="1">
                <a:latin typeface="+mn-lt"/>
                <a:cs typeface="+mn-cs"/>
              </a:rPr>
              <a:t>Cookies</a:t>
            </a:r>
            <a:r>
              <a:rPr lang="pt-BR" sz="2400" i="1" kern="0">
                <a:latin typeface="+mn-lt"/>
                <a:cs typeface="+mn-cs"/>
              </a:rPr>
              <a:t>:</a:t>
            </a:r>
            <a:r>
              <a:rPr lang="pt-BR" sz="2400" kern="0">
                <a:latin typeface="+mn-lt"/>
                <a:cs typeface="+mn-cs"/>
              </a:rPr>
              <a:t> mensagens </a:t>
            </a:r>
            <a:r>
              <a:rPr lang="pt-BR" sz="2400" kern="0" err="1">
                <a:latin typeface="+mn-lt"/>
                <a:cs typeface="+mn-cs"/>
              </a:rPr>
              <a:t>http</a:t>
            </a:r>
            <a:r>
              <a:rPr lang="pt-BR" sz="2400" kern="0">
                <a:latin typeface="+mn-lt"/>
                <a:cs typeface="+mn-cs"/>
              </a:rPr>
              <a:t> transportam o estado</a:t>
            </a:r>
            <a:endParaRPr lang="pt-BR" sz="2400" i="1" kern="0">
              <a:latin typeface="+mn-lt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  <a:defRPr/>
            </a:pPr>
            <a:endParaRPr lang="pt-BR" sz="2400" kern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17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4525FBF-5B15-4E94-875A-F37575BB0825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75638" cy="1143000"/>
          </a:xfrm>
        </p:spPr>
        <p:txBody>
          <a:bodyPr/>
          <a:lstStyle/>
          <a:p>
            <a:r>
              <a:rPr lang="pt-BR" sz="3600" smtClean="0"/>
              <a:t>Cache Web (servidor proxy)</a:t>
            </a:r>
            <a:endParaRPr lang="pt-BR" smtClean="0"/>
          </a:p>
        </p:txBody>
      </p:sp>
      <p:sp>
        <p:nvSpPr>
          <p:cNvPr id="71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6538" y="2009775"/>
            <a:ext cx="3602037" cy="3762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dirty="0" smtClean="0"/>
              <a:t>usuário configura </a:t>
            </a:r>
            <a:r>
              <a:rPr lang="pt-BR" sz="2000" i="1" dirty="0" smtClean="0"/>
              <a:t>browser</a:t>
            </a:r>
            <a:r>
              <a:rPr lang="pt-BR" sz="2000" dirty="0" smtClean="0"/>
              <a:t>: acessos Web via proxy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cliente envia todos pedidos HTTP ao </a:t>
            </a:r>
            <a:r>
              <a:rPr lang="pt-BR" sz="2000" i="1" dirty="0" smtClean="0"/>
              <a:t>proxy</a:t>
            </a:r>
          </a:p>
          <a:p>
            <a:pPr lvl="1">
              <a:lnSpc>
                <a:spcPct val="90000"/>
              </a:lnSpc>
            </a:pPr>
            <a:r>
              <a:rPr lang="pt-BR" sz="1800" dirty="0" smtClean="0"/>
              <a:t>se objeto estiver no cache do </a:t>
            </a:r>
            <a:r>
              <a:rPr lang="pt-BR" sz="1800" i="1" dirty="0" smtClean="0"/>
              <a:t>proxy</a:t>
            </a:r>
            <a:r>
              <a:rPr lang="pt-BR" sz="1800" dirty="0" smtClean="0"/>
              <a:t>, este o devolve imediatamente na resposta HTTP</a:t>
            </a:r>
          </a:p>
          <a:p>
            <a:pPr lvl="1">
              <a:lnSpc>
                <a:spcPct val="90000"/>
              </a:lnSpc>
            </a:pPr>
            <a:r>
              <a:rPr lang="pt-BR" sz="1800" dirty="0" smtClean="0"/>
              <a:t>senão, solicita objeto do servidor de origem, depois devolve resposta HTTP ao cliente</a:t>
            </a:r>
            <a:endParaRPr lang="pt-BR" sz="2000" dirty="0" smtClean="0"/>
          </a:p>
        </p:txBody>
      </p:sp>
      <p:sp>
        <p:nvSpPr>
          <p:cNvPr id="7176" name="Rectangle 4"/>
          <p:cNvSpPr>
            <a:spLocks noChangeArrowheads="1"/>
          </p:cNvSpPr>
          <p:nvPr/>
        </p:nvSpPr>
        <p:spPr bwMode="auto">
          <a:xfrm>
            <a:off x="600075" y="1428750"/>
            <a:ext cx="814546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400">
                <a:solidFill>
                  <a:srgbClr val="FF0000"/>
                </a:solidFill>
                <a:latin typeface="Comic Sans MS" pitchFamily="66" charset="0"/>
              </a:rPr>
              <a:t>Meta:</a:t>
            </a:r>
            <a:r>
              <a:rPr lang="pt-BR" sz="2000">
                <a:latin typeface="Comic Sans MS" pitchFamily="66" charset="0"/>
              </a:rPr>
              <a:t> atender pedido do cliente sem envolver servidor de origem</a:t>
            </a:r>
            <a:endParaRPr lang="pt-BR" sz="2400">
              <a:latin typeface="Comic Sans MS" pitchFamily="66" charset="0"/>
            </a:endParaRP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4203700" y="2955925"/>
          <a:ext cx="515938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6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2955925"/>
                        <a:ext cx="515938" cy="414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Text Box 6"/>
          <p:cNvSpPr txBox="1">
            <a:spLocks noChangeArrowheads="1"/>
          </p:cNvSpPr>
          <p:nvPr/>
        </p:nvSpPr>
        <p:spPr bwMode="auto">
          <a:xfrm>
            <a:off x="4071938" y="2559050"/>
            <a:ext cx="825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cliente</a:t>
            </a:r>
            <a:endParaRPr lang="pt-BR" sz="2400"/>
          </a:p>
        </p:txBody>
      </p:sp>
      <p:graphicFrame>
        <p:nvGraphicFramePr>
          <p:cNvPr id="7171" name="Object 7"/>
          <p:cNvGraphicFramePr>
            <a:graphicFrameLocks noChangeAspect="1"/>
          </p:cNvGraphicFramePr>
          <p:nvPr/>
        </p:nvGraphicFramePr>
        <p:xfrm>
          <a:off x="4268788" y="4826000"/>
          <a:ext cx="5159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7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788" y="4826000"/>
                        <a:ext cx="515937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Text Box 8"/>
          <p:cNvSpPr txBox="1">
            <a:spLocks noChangeArrowheads="1"/>
          </p:cNvSpPr>
          <p:nvPr/>
        </p:nvSpPr>
        <p:spPr bwMode="auto">
          <a:xfrm>
            <a:off x="5819775" y="2727325"/>
            <a:ext cx="12223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 dirty="0">
                <a:latin typeface="Comic Sans MS" pitchFamily="66" charset="0"/>
              </a:rPr>
              <a:t>Servidor</a:t>
            </a:r>
            <a:br>
              <a:rPr lang="pt-BR" sz="2000" dirty="0">
                <a:latin typeface="Comic Sans MS" pitchFamily="66" charset="0"/>
              </a:rPr>
            </a:br>
            <a:r>
              <a:rPr lang="pt-BR" sz="2000" i="1" dirty="0">
                <a:latin typeface="Comic Sans MS" pitchFamily="66" charset="0"/>
              </a:rPr>
              <a:t>proxy</a:t>
            </a:r>
            <a:endParaRPr lang="pt-BR" sz="2400" i="1" dirty="0"/>
          </a:p>
        </p:txBody>
      </p:sp>
      <p:grpSp>
        <p:nvGrpSpPr>
          <p:cNvPr id="7179" name="Group 9"/>
          <p:cNvGrpSpPr>
            <a:grpSpLocks/>
          </p:cNvGrpSpPr>
          <p:nvPr/>
        </p:nvGrpSpPr>
        <p:grpSpPr bwMode="auto">
          <a:xfrm>
            <a:off x="6249988" y="3556000"/>
            <a:ext cx="346075" cy="742950"/>
            <a:chOff x="4180" y="783"/>
            <a:chExt cx="150" cy="307"/>
          </a:xfrm>
        </p:grpSpPr>
        <p:sp>
          <p:nvSpPr>
            <p:cNvPr id="7213" name="AutoShape 1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14" name="Rectangle 1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15" name="Rectangle 1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16" name="AutoShape 1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17" name="Line 1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18" name="Line 1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19" name="Rectangle 1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20" name="Rectangle 1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7180" name="Line 18"/>
          <p:cNvSpPr>
            <a:spLocks noChangeShapeType="1"/>
          </p:cNvSpPr>
          <p:nvPr/>
        </p:nvSpPr>
        <p:spPr bwMode="auto">
          <a:xfrm>
            <a:off x="4765675" y="3144838"/>
            <a:ext cx="1428750" cy="6683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81" name="Line 19"/>
          <p:cNvSpPr>
            <a:spLocks noChangeShapeType="1"/>
          </p:cNvSpPr>
          <p:nvPr/>
        </p:nvSpPr>
        <p:spPr bwMode="auto">
          <a:xfrm flipH="1" flipV="1">
            <a:off x="4803775" y="3284538"/>
            <a:ext cx="1350963" cy="6270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82" name="Line 20"/>
          <p:cNvSpPr>
            <a:spLocks noChangeShapeType="1"/>
          </p:cNvSpPr>
          <p:nvPr/>
        </p:nvSpPr>
        <p:spPr bwMode="auto">
          <a:xfrm flipV="1">
            <a:off x="4759325" y="4095750"/>
            <a:ext cx="1401763" cy="7604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83" name="Line 21"/>
          <p:cNvSpPr>
            <a:spLocks noChangeShapeType="1"/>
          </p:cNvSpPr>
          <p:nvPr/>
        </p:nvSpPr>
        <p:spPr bwMode="auto">
          <a:xfrm flipH="1">
            <a:off x="4810125" y="4183063"/>
            <a:ext cx="1403350" cy="785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84" name="Text Box 22"/>
          <p:cNvSpPr txBox="1">
            <a:spLocks noChangeArrowheads="1"/>
          </p:cNvSpPr>
          <p:nvPr/>
        </p:nvSpPr>
        <p:spPr bwMode="auto">
          <a:xfrm>
            <a:off x="4183063" y="5300663"/>
            <a:ext cx="825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cliente</a:t>
            </a:r>
            <a:endParaRPr lang="pt-BR" sz="2400"/>
          </a:p>
        </p:txBody>
      </p:sp>
      <p:sp>
        <p:nvSpPr>
          <p:cNvPr id="7185" name="Text Box 23"/>
          <p:cNvSpPr txBox="1">
            <a:spLocks noChangeArrowheads="1"/>
          </p:cNvSpPr>
          <p:nvPr/>
        </p:nvSpPr>
        <p:spPr bwMode="auto">
          <a:xfrm rot="1422049">
            <a:off x="4903788" y="3195638"/>
            <a:ext cx="1281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pedido http</a:t>
            </a:r>
            <a:endParaRPr lang="pt-BR" sz="2400"/>
          </a:p>
        </p:txBody>
      </p:sp>
      <p:sp>
        <p:nvSpPr>
          <p:cNvPr id="7186" name="Text Box 24"/>
          <p:cNvSpPr txBox="1">
            <a:spLocks noChangeArrowheads="1"/>
          </p:cNvSpPr>
          <p:nvPr/>
        </p:nvSpPr>
        <p:spPr bwMode="auto">
          <a:xfrm rot="-1692639">
            <a:off x="4678363" y="4200525"/>
            <a:ext cx="1281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pedido http</a:t>
            </a:r>
          </a:p>
        </p:txBody>
      </p:sp>
      <p:sp>
        <p:nvSpPr>
          <p:cNvPr id="7187" name="Text Box 25"/>
          <p:cNvSpPr txBox="1">
            <a:spLocks noChangeArrowheads="1"/>
          </p:cNvSpPr>
          <p:nvPr/>
        </p:nvSpPr>
        <p:spPr bwMode="auto">
          <a:xfrm rot="1411598">
            <a:off x="4672013" y="3562350"/>
            <a:ext cx="1481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resposta http</a:t>
            </a:r>
          </a:p>
        </p:txBody>
      </p:sp>
      <p:sp>
        <p:nvSpPr>
          <p:cNvPr id="7188" name="Text Box 26"/>
          <p:cNvSpPr txBox="1">
            <a:spLocks noChangeArrowheads="1"/>
          </p:cNvSpPr>
          <p:nvPr/>
        </p:nvSpPr>
        <p:spPr bwMode="auto">
          <a:xfrm rot="-1737783">
            <a:off x="4840288" y="4519613"/>
            <a:ext cx="1481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resposta http</a:t>
            </a:r>
          </a:p>
        </p:txBody>
      </p:sp>
      <p:grpSp>
        <p:nvGrpSpPr>
          <p:cNvPr id="7189" name="Group 27"/>
          <p:cNvGrpSpPr>
            <a:grpSpLocks/>
          </p:cNvGrpSpPr>
          <p:nvPr/>
        </p:nvGrpSpPr>
        <p:grpSpPr bwMode="auto">
          <a:xfrm>
            <a:off x="8174038" y="2765425"/>
            <a:ext cx="346075" cy="742950"/>
            <a:chOff x="4180" y="783"/>
            <a:chExt cx="150" cy="307"/>
          </a:xfrm>
        </p:grpSpPr>
        <p:sp>
          <p:nvSpPr>
            <p:cNvPr id="7205" name="AutoShape 28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6" name="Rectangle 29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7" name="Rectangle 30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8" name="AutoShape 31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9" name="Line 32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10" name="Line 33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11" name="Rectangle 34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12" name="Rectangle 35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7190" name="Group 36"/>
          <p:cNvGrpSpPr>
            <a:grpSpLocks/>
          </p:cNvGrpSpPr>
          <p:nvPr/>
        </p:nvGrpSpPr>
        <p:grpSpPr bwMode="auto">
          <a:xfrm>
            <a:off x="8174038" y="4670425"/>
            <a:ext cx="346075" cy="742950"/>
            <a:chOff x="4180" y="783"/>
            <a:chExt cx="150" cy="307"/>
          </a:xfrm>
        </p:grpSpPr>
        <p:sp>
          <p:nvSpPr>
            <p:cNvPr id="7197" name="AutoShape 3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198" name="Rectangle 3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199" name="Rectangle 3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0" name="AutoShape 4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1" name="Line 4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02" name="Line 4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203" name="Rectangle 4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7204" name="Rectangle 4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7191" name="Line 45"/>
          <p:cNvSpPr>
            <a:spLocks noChangeShapeType="1"/>
          </p:cNvSpPr>
          <p:nvPr/>
        </p:nvSpPr>
        <p:spPr bwMode="auto">
          <a:xfrm flipV="1">
            <a:off x="6692900" y="3095625"/>
            <a:ext cx="1401763" cy="7604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92" name="Line 46"/>
          <p:cNvSpPr>
            <a:spLocks noChangeShapeType="1"/>
          </p:cNvSpPr>
          <p:nvPr/>
        </p:nvSpPr>
        <p:spPr bwMode="auto">
          <a:xfrm flipH="1">
            <a:off x="6743700" y="3182938"/>
            <a:ext cx="1403350" cy="785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193" name="Text Box 47"/>
          <p:cNvSpPr txBox="1">
            <a:spLocks noChangeArrowheads="1"/>
          </p:cNvSpPr>
          <p:nvPr/>
        </p:nvSpPr>
        <p:spPr bwMode="auto">
          <a:xfrm rot="-1692639">
            <a:off x="6611938" y="3200400"/>
            <a:ext cx="12811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pedido http</a:t>
            </a:r>
          </a:p>
        </p:txBody>
      </p:sp>
      <p:sp>
        <p:nvSpPr>
          <p:cNvPr id="7194" name="Text Box 48"/>
          <p:cNvSpPr txBox="1">
            <a:spLocks noChangeArrowheads="1"/>
          </p:cNvSpPr>
          <p:nvPr/>
        </p:nvSpPr>
        <p:spPr bwMode="auto">
          <a:xfrm rot="-1737783">
            <a:off x="6773863" y="3519488"/>
            <a:ext cx="1481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resposta http</a:t>
            </a:r>
          </a:p>
        </p:txBody>
      </p:sp>
      <p:sp>
        <p:nvSpPr>
          <p:cNvPr id="7195" name="Text Box 49"/>
          <p:cNvSpPr txBox="1">
            <a:spLocks noChangeArrowheads="1"/>
          </p:cNvSpPr>
          <p:nvPr/>
        </p:nvSpPr>
        <p:spPr bwMode="auto">
          <a:xfrm>
            <a:off x="7759700" y="2132013"/>
            <a:ext cx="11128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Servidor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de origem</a:t>
            </a:r>
          </a:p>
        </p:txBody>
      </p:sp>
      <p:sp>
        <p:nvSpPr>
          <p:cNvPr id="7196" name="Text Box 50"/>
          <p:cNvSpPr txBox="1">
            <a:spLocks noChangeArrowheads="1"/>
          </p:cNvSpPr>
          <p:nvPr/>
        </p:nvSpPr>
        <p:spPr bwMode="auto">
          <a:xfrm>
            <a:off x="7789863" y="5500688"/>
            <a:ext cx="111283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Servidor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de origem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246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E7ABFF-8CC3-43DB-8A67-B9766585D063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Mais sobre Caches Web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000" smtClean="0"/>
              <a:t>Cache atua tanto como cliente quanto como servidor</a:t>
            </a:r>
          </a:p>
          <a:p>
            <a:r>
              <a:rPr lang="pt-BR" sz="2000" smtClean="0"/>
              <a:t>Tipicamente o cache é instalado por um ISP (universidade, empresa, ISP residencial)</a:t>
            </a:r>
          </a:p>
        </p:txBody>
      </p:sp>
      <p:sp>
        <p:nvSpPr>
          <p:cNvPr id="6247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Para que fazer cache Web?</a:t>
            </a:r>
          </a:p>
          <a:p>
            <a:r>
              <a:rPr lang="pt-BR" sz="2000" smtClean="0"/>
              <a:t>Redução do tempo de resposta para os pedidos do cliente</a:t>
            </a:r>
          </a:p>
          <a:p>
            <a:r>
              <a:rPr lang="pt-BR" sz="2000" smtClean="0"/>
              <a:t>Redução do tráfego no canal de acesso de uma instituição</a:t>
            </a:r>
          </a:p>
          <a:p>
            <a:r>
              <a:rPr lang="pt-BR" sz="2000" smtClean="0"/>
              <a:t>A Internet cheia de caches permitem que provedores de conteúdo “pobres” efetivamente forneçam conteúdo (mas o compartilhamento de arquivos P2P também!)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819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4B0DCF-3480-4B86-A164-EB07D6BDB5D5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8200" name="Line 2"/>
          <p:cNvSpPr>
            <a:spLocks noChangeShapeType="1"/>
          </p:cNvSpPr>
          <p:nvPr/>
        </p:nvSpPr>
        <p:spPr bwMode="auto">
          <a:xfrm>
            <a:off x="5067300" y="2076450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0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 de cache (1)</a:t>
            </a:r>
            <a:endParaRPr lang="pt-BR" smtClean="0"/>
          </a:p>
        </p:txBody>
      </p:sp>
      <p:sp>
        <p:nvSpPr>
          <p:cNvPr id="820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21138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1800" u="sng" dirty="0" smtClean="0">
                <a:solidFill>
                  <a:srgbClr val="FF0000"/>
                </a:solidFill>
              </a:rPr>
              <a:t>Hipóteses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Tamanho médio de um objeto = 100.000 bits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Taxa média de solicitações dos </a:t>
            </a:r>
            <a:r>
              <a:rPr lang="pt-BR" sz="1800" i="1" dirty="0" smtClean="0"/>
              <a:t>browsers</a:t>
            </a:r>
            <a:r>
              <a:rPr lang="pt-BR" sz="1800" dirty="0" smtClean="0"/>
              <a:t> de uma instituição para os servidores originais = 15/</a:t>
            </a:r>
            <a:r>
              <a:rPr lang="pt-BR" sz="1800" dirty="0" err="1" smtClean="0"/>
              <a:t>seg</a:t>
            </a:r>
            <a:endParaRPr lang="pt-BR" sz="1800" dirty="0" smtClean="0"/>
          </a:p>
          <a:p>
            <a:pPr>
              <a:lnSpc>
                <a:spcPct val="90000"/>
              </a:lnSpc>
            </a:pPr>
            <a:r>
              <a:rPr lang="pt-BR" sz="1800" dirty="0" smtClean="0"/>
              <a:t>Atraso do roteador institucional para qualquer servidor origem e de volta ao roteador = 2seg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1800" u="sng" dirty="0" err="1" smtClean="0">
                <a:solidFill>
                  <a:srgbClr val="FF0000"/>
                </a:solidFill>
              </a:rPr>
              <a:t>Conseqüências</a:t>
            </a:r>
            <a:endParaRPr lang="pt-BR" sz="1800" u="sng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1800" dirty="0" smtClean="0"/>
              <a:t>Utilização da LAN = 15%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Utilização do canal de acesso = </a:t>
            </a:r>
            <a:r>
              <a:rPr lang="pt-BR" sz="1800" dirty="0" smtClean="0">
                <a:solidFill>
                  <a:srgbClr val="FF0000"/>
                </a:solidFill>
              </a:rPr>
              <a:t>100%      </a:t>
            </a:r>
            <a:r>
              <a:rPr lang="pt-BR" sz="1800" i="1" dirty="0" smtClean="0">
                <a:solidFill>
                  <a:srgbClr val="FF0000"/>
                </a:solidFill>
              </a:rPr>
              <a:t>problema!</a:t>
            </a:r>
            <a:endParaRPr lang="pt-BR" sz="18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1800" dirty="0" smtClean="0"/>
              <a:t>Atraso total = atraso da Internet + atraso de acesso + atraso na LAN = 2 </a:t>
            </a:r>
            <a:r>
              <a:rPr lang="pt-BR" sz="1800" dirty="0" err="1" smtClean="0"/>
              <a:t>seg</a:t>
            </a:r>
            <a:r>
              <a:rPr lang="pt-BR" sz="1800" dirty="0" smtClean="0"/>
              <a:t> + minutos + microssegundos</a:t>
            </a:r>
          </a:p>
        </p:txBody>
      </p:sp>
      <p:grpSp>
        <p:nvGrpSpPr>
          <p:cNvPr id="8203" name="Group 5"/>
          <p:cNvGrpSpPr>
            <a:grpSpLocks/>
          </p:cNvGrpSpPr>
          <p:nvPr/>
        </p:nvGrpSpPr>
        <p:grpSpPr bwMode="auto">
          <a:xfrm>
            <a:off x="4878388" y="1698625"/>
            <a:ext cx="184150" cy="542925"/>
            <a:chOff x="4180" y="783"/>
            <a:chExt cx="150" cy="307"/>
          </a:xfrm>
        </p:grpSpPr>
        <p:sp>
          <p:nvSpPr>
            <p:cNvPr id="8286" name="AutoShape 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7" name="Rectangle 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8" name="Rectangle 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9" name="AutoShape 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90" name="Line 1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91" name="Line 1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92" name="Rectangle 1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93" name="Rectangle 1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8204" name="Group 14"/>
          <p:cNvGrpSpPr>
            <a:grpSpLocks/>
          </p:cNvGrpSpPr>
          <p:nvPr/>
        </p:nvGrpSpPr>
        <p:grpSpPr bwMode="auto">
          <a:xfrm>
            <a:off x="5802313" y="1155700"/>
            <a:ext cx="184150" cy="542925"/>
            <a:chOff x="4180" y="783"/>
            <a:chExt cx="150" cy="307"/>
          </a:xfrm>
        </p:grpSpPr>
        <p:sp>
          <p:nvSpPr>
            <p:cNvPr id="8278" name="AutoShape 1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9" name="Rectangle 1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0" name="Rectangle 1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1" name="AutoShape 1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2" name="Line 1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83" name="Line 2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84" name="Rectangle 2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85" name="Rectangle 2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8205" name="Group 23"/>
          <p:cNvGrpSpPr>
            <a:grpSpLocks/>
          </p:cNvGrpSpPr>
          <p:nvPr/>
        </p:nvGrpSpPr>
        <p:grpSpPr bwMode="auto">
          <a:xfrm>
            <a:off x="6478588" y="1184275"/>
            <a:ext cx="184150" cy="542925"/>
            <a:chOff x="4180" y="783"/>
            <a:chExt cx="150" cy="307"/>
          </a:xfrm>
        </p:grpSpPr>
        <p:sp>
          <p:nvSpPr>
            <p:cNvPr id="8270" name="AutoShape 2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1" name="Rectangle 2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2" name="Rectangle 2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3" name="AutoShape 2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4" name="Line 2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75" name="Line 2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76" name="Rectangle 3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77" name="Rectangle 3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8206" name="Group 32"/>
          <p:cNvGrpSpPr>
            <a:grpSpLocks/>
          </p:cNvGrpSpPr>
          <p:nvPr/>
        </p:nvGrpSpPr>
        <p:grpSpPr bwMode="auto">
          <a:xfrm>
            <a:off x="7059613" y="1365250"/>
            <a:ext cx="184150" cy="542925"/>
            <a:chOff x="4180" y="783"/>
            <a:chExt cx="150" cy="307"/>
          </a:xfrm>
        </p:grpSpPr>
        <p:sp>
          <p:nvSpPr>
            <p:cNvPr id="8262" name="AutoShape 3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3" name="Rectangle 3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4" name="Rectangle 3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5" name="AutoShape 3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6" name="Line 3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67" name="Line 3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68" name="Rectangle 3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9" name="Rectangle 4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8207" name="Group 41"/>
          <p:cNvGrpSpPr>
            <a:grpSpLocks/>
          </p:cNvGrpSpPr>
          <p:nvPr/>
        </p:nvGrpSpPr>
        <p:grpSpPr bwMode="auto">
          <a:xfrm>
            <a:off x="7373938" y="2155825"/>
            <a:ext cx="184150" cy="542925"/>
            <a:chOff x="4180" y="783"/>
            <a:chExt cx="150" cy="307"/>
          </a:xfrm>
        </p:grpSpPr>
        <p:sp>
          <p:nvSpPr>
            <p:cNvPr id="8254" name="AutoShape 4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55" name="Rectangle 4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56" name="Rectangle 4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57" name="AutoShape 4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58" name="Line 4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59" name="Line 4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60" name="Rectangle 4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61" name="Rectangle 4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8208" name="Text Box 50"/>
          <p:cNvSpPr txBox="1">
            <a:spLocks noChangeArrowheads="1"/>
          </p:cNvSpPr>
          <p:nvPr/>
        </p:nvSpPr>
        <p:spPr bwMode="auto">
          <a:xfrm>
            <a:off x="7058025" y="658813"/>
            <a:ext cx="1485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latin typeface="Comic Sans MS" pitchFamily="66" charset="0"/>
              </a:rPr>
              <a:t>Servidores</a:t>
            </a:r>
            <a:br>
              <a:rPr lang="pt-BR" sz="2000">
                <a:latin typeface="Comic Sans MS" pitchFamily="66" charset="0"/>
              </a:rPr>
            </a:br>
            <a:r>
              <a:rPr lang="pt-BR" sz="2000">
                <a:latin typeface="Comic Sans MS" pitchFamily="66" charset="0"/>
              </a:rPr>
              <a:t>de origem</a:t>
            </a:r>
          </a:p>
        </p:txBody>
      </p:sp>
      <p:sp>
        <p:nvSpPr>
          <p:cNvPr id="8209" name="Line 51"/>
          <p:cNvSpPr>
            <a:spLocks noChangeShapeType="1"/>
          </p:cNvSpPr>
          <p:nvPr/>
        </p:nvSpPr>
        <p:spPr bwMode="auto">
          <a:xfrm>
            <a:off x="5876925" y="1695450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0" name="Line 52"/>
          <p:cNvSpPr>
            <a:spLocks noChangeShapeType="1"/>
          </p:cNvSpPr>
          <p:nvPr/>
        </p:nvSpPr>
        <p:spPr bwMode="auto">
          <a:xfrm flipH="1">
            <a:off x="6505575" y="1733550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1" name="Line 53"/>
          <p:cNvSpPr>
            <a:spLocks noChangeShapeType="1"/>
          </p:cNvSpPr>
          <p:nvPr/>
        </p:nvSpPr>
        <p:spPr bwMode="auto">
          <a:xfrm flipH="1">
            <a:off x="6962775" y="1895475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2" name="Line 54"/>
          <p:cNvSpPr>
            <a:spLocks noChangeShapeType="1"/>
          </p:cNvSpPr>
          <p:nvPr/>
        </p:nvSpPr>
        <p:spPr bwMode="auto">
          <a:xfrm flipH="1" flipV="1">
            <a:off x="7124700" y="2657475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3" name="Freeform 55"/>
          <p:cNvSpPr>
            <a:spLocks/>
          </p:cNvSpPr>
          <p:nvPr/>
        </p:nvSpPr>
        <p:spPr bwMode="auto">
          <a:xfrm>
            <a:off x="5162550" y="1689100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8214" name="Group 56"/>
          <p:cNvGrpSpPr>
            <a:grpSpLocks/>
          </p:cNvGrpSpPr>
          <p:nvPr/>
        </p:nvGrpSpPr>
        <p:grpSpPr bwMode="auto">
          <a:xfrm>
            <a:off x="6145213" y="2890838"/>
            <a:ext cx="501650" cy="233362"/>
            <a:chOff x="3600" y="219"/>
            <a:chExt cx="360" cy="175"/>
          </a:xfrm>
        </p:grpSpPr>
        <p:sp>
          <p:nvSpPr>
            <p:cNvPr id="8241" name="Oval 5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42" name="Line 5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43" name="Line 5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44" name="Rectangle 6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8245" name="Oval 6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8246" name="Group 6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51" name="Line 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52" name="Line 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53" name="Line 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8247" name="Group 6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48" name="Line 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49" name="Line 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50" name="Line 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8215" name="Text Box 70"/>
          <p:cNvSpPr txBox="1">
            <a:spLocks noChangeArrowheads="1"/>
          </p:cNvSpPr>
          <p:nvPr/>
        </p:nvSpPr>
        <p:spPr bwMode="auto">
          <a:xfrm>
            <a:off x="5626100" y="1998663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Internet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 pública</a:t>
            </a:r>
          </a:p>
        </p:txBody>
      </p:sp>
      <p:sp>
        <p:nvSpPr>
          <p:cNvPr id="8216" name="Freeform 71"/>
          <p:cNvSpPr>
            <a:spLocks/>
          </p:cNvSpPr>
          <p:nvPr/>
        </p:nvSpPr>
        <p:spPr bwMode="auto">
          <a:xfrm>
            <a:off x="4732338" y="405923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8194" name="Object 72"/>
          <p:cNvGraphicFramePr>
            <a:graphicFrameLocks noChangeAspect="1"/>
          </p:cNvGraphicFramePr>
          <p:nvPr/>
        </p:nvGraphicFramePr>
        <p:xfrm>
          <a:off x="4979988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73"/>
          <p:cNvGraphicFramePr>
            <a:graphicFrameLocks noChangeAspect="1"/>
          </p:cNvGraphicFramePr>
          <p:nvPr/>
        </p:nvGraphicFramePr>
        <p:xfrm>
          <a:off x="548481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74"/>
          <p:cNvGraphicFramePr>
            <a:graphicFrameLocks noChangeAspect="1"/>
          </p:cNvGraphicFramePr>
          <p:nvPr/>
        </p:nvGraphicFramePr>
        <p:xfrm>
          <a:off x="6018213" y="4794250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" name="Clip" r:id="rId7" imgW="1305000" imgH="1085760" progId="">
                  <p:embed/>
                </p:oleObj>
              </mc:Choice>
              <mc:Fallback>
                <p:oleObj name="Clip" r:id="rId7" imgW="1305000" imgH="1085760" progId="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213" y="4794250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75"/>
          <p:cNvGraphicFramePr>
            <a:graphicFrameLocks noChangeAspect="1"/>
          </p:cNvGraphicFramePr>
          <p:nvPr/>
        </p:nvGraphicFramePr>
        <p:xfrm>
          <a:off x="653256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" name="Clip" r:id="rId8" imgW="1305000" imgH="1085760" progId="">
                  <p:embed/>
                </p:oleObj>
              </mc:Choice>
              <mc:Fallback>
                <p:oleObj name="Clip" r:id="rId8" imgW="1305000" imgH="1085760" progId="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7" name="Line 76"/>
          <p:cNvSpPr>
            <a:spLocks noChangeShapeType="1"/>
          </p:cNvSpPr>
          <p:nvPr/>
        </p:nvSpPr>
        <p:spPr bwMode="auto">
          <a:xfrm>
            <a:off x="5172075" y="4605338"/>
            <a:ext cx="1562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8" name="Line 77"/>
          <p:cNvSpPr>
            <a:spLocks noChangeShapeType="1"/>
          </p:cNvSpPr>
          <p:nvPr/>
        </p:nvSpPr>
        <p:spPr bwMode="auto">
          <a:xfrm>
            <a:off x="5181600" y="4605338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19" name="Line 78"/>
          <p:cNvSpPr>
            <a:spLocks noChangeShapeType="1"/>
          </p:cNvSpPr>
          <p:nvPr/>
        </p:nvSpPr>
        <p:spPr bwMode="auto">
          <a:xfrm>
            <a:off x="5691188" y="4614863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20" name="Line 79"/>
          <p:cNvSpPr>
            <a:spLocks noChangeShapeType="1"/>
          </p:cNvSpPr>
          <p:nvPr/>
        </p:nvSpPr>
        <p:spPr bwMode="auto">
          <a:xfrm>
            <a:off x="6229350" y="4610100"/>
            <a:ext cx="0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21" name="Line 80"/>
          <p:cNvSpPr>
            <a:spLocks noChangeShapeType="1"/>
          </p:cNvSpPr>
          <p:nvPr/>
        </p:nvSpPr>
        <p:spPr bwMode="auto">
          <a:xfrm>
            <a:off x="6729413" y="4610100"/>
            <a:ext cx="0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8222" name="Group 81"/>
          <p:cNvGrpSpPr>
            <a:grpSpLocks/>
          </p:cNvGrpSpPr>
          <p:nvPr/>
        </p:nvGrpSpPr>
        <p:grpSpPr bwMode="auto">
          <a:xfrm>
            <a:off x="6145213" y="4181475"/>
            <a:ext cx="501650" cy="233363"/>
            <a:chOff x="3600" y="219"/>
            <a:chExt cx="360" cy="175"/>
          </a:xfrm>
        </p:grpSpPr>
        <p:sp>
          <p:nvSpPr>
            <p:cNvPr id="8228" name="Oval 8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8229" name="Line 8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30" name="Line 8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231" name="Rectangle 8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8232" name="Oval 8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8233" name="Group 8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38" name="Line 8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39" name="Line 8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40" name="Line 9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8234" name="Group 9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35" name="Line 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36" name="Line 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37" name="Line 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8223" name="Line 95"/>
          <p:cNvSpPr>
            <a:spLocks noChangeShapeType="1"/>
          </p:cNvSpPr>
          <p:nvPr/>
        </p:nvSpPr>
        <p:spPr bwMode="auto">
          <a:xfrm>
            <a:off x="6391275" y="3133725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24" name="Line 96"/>
          <p:cNvSpPr>
            <a:spLocks noChangeShapeType="1"/>
          </p:cNvSpPr>
          <p:nvPr/>
        </p:nvSpPr>
        <p:spPr bwMode="auto">
          <a:xfrm>
            <a:off x="6396038" y="4419600"/>
            <a:ext cx="0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8225" name="Text Box 97"/>
          <p:cNvSpPr txBox="1">
            <a:spLocks noChangeArrowheads="1"/>
          </p:cNvSpPr>
          <p:nvPr/>
        </p:nvSpPr>
        <p:spPr bwMode="auto">
          <a:xfrm>
            <a:off x="4772025" y="3946525"/>
            <a:ext cx="11731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rede da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instituição</a:t>
            </a:r>
            <a:endParaRPr lang="pt-BR" sz="2400">
              <a:solidFill>
                <a:schemeClr val="accent2"/>
              </a:solidFill>
            </a:endParaRPr>
          </a:p>
        </p:txBody>
      </p:sp>
      <p:sp>
        <p:nvSpPr>
          <p:cNvPr id="8226" name="Text Box 98"/>
          <p:cNvSpPr txBox="1">
            <a:spLocks noChangeArrowheads="1"/>
          </p:cNvSpPr>
          <p:nvPr/>
        </p:nvSpPr>
        <p:spPr bwMode="auto">
          <a:xfrm>
            <a:off x="6637338" y="4294188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LAN 10 Mbps </a:t>
            </a:r>
          </a:p>
        </p:txBody>
      </p:sp>
      <p:sp>
        <p:nvSpPr>
          <p:cNvPr id="8227" name="Text Box 99"/>
          <p:cNvSpPr txBox="1">
            <a:spLocks noChangeArrowheads="1"/>
          </p:cNvSpPr>
          <p:nvPr/>
        </p:nvSpPr>
        <p:spPr bwMode="auto">
          <a:xfrm>
            <a:off x="6392863" y="3322638"/>
            <a:ext cx="1812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>
                <a:latin typeface="Comic Sans MS" pitchFamily="66" charset="0"/>
              </a:rPr>
              <a:t>enlace de acesso </a:t>
            </a:r>
            <a:br>
              <a:rPr lang="pt-BR" sz="1600">
                <a:latin typeface="Comic Sans MS" pitchFamily="66" charset="0"/>
              </a:rPr>
            </a:br>
            <a:r>
              <a:rPr lang="pt-BR" sz="1600" smtClean="0">
                <a:latin typeface="Comic Sans MS" pitchFamily="66" charset="0"/>
              </a:rPr>
              <a:t>1,5 </a:t>
            </a:r>
            <a:r>
              <a:rPr lang="pt-BR" sz="1600">
                <a:latin typeface="Comic Sans MS" pitchFamily="66" charset="0"/>
              </a:rPr>
              <a:t>Mbps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277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CE24EA-5D1F-42AE-B9CB-CE89E05BCEF1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Algumas aplicações de rede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smtClean="0"/>
              <a:t>Correio eletrônico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A Web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Mensagens instantâneas</a:t>
            </a:r>
          </a:p>
          <a:p>
            <a:pPr>
              <a:lnSpc>
                <a:spcPct val="90000"/>
              </a:lnSpc>
            </a:pPr>
            <a:r>
              <a:rPr lang="pt-BR" sz="2400" err="1" smtClean="0"/>
              <a:t>Login</a:t>
            </a:r>
            <a:r>
              <a:rPr lang="pt-BR" sz="2400" smtClean="0"/>
              <a:t> em computador remoto como Telnet e SSH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Compartilhamento de arquivos P2P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Jogos multiusuários em rede 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endParaRPr lang="pt-BR" sz="2400" smtClean="0"/>
          </a:p>
        </p:txBody>
      </p:sp>
      <p:sp>
        <p:nvSpPr>
          <p:cNvPr id="32774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sz="2400" i="1"/>
              <a:t>Streaming</a:t>
            </a:r>
            <a:r>
              <a:rPr lang="pt-BR" sz="2400"/>
              <a:t> </a:t>
            </a:r>
            <a:r>
              <a:rPr lang="pt-BR" sz="2400" smtClean="0"/>
              <a:t>de vídeos armazenados (</a:t>
            </a:r>
            <a:r>
              <a:rPr lang="pt-BR" sz="2400" err="1" smtClean="0"/>
              <a:t>YouTube</a:t>
            </a:r>
            <a:r>
              <a:rPr lang="pt-BR" sz="2400" smtClean="0"/>
              <a:t>, </a:t>
            </a:r>
            <a:r>
              <a:rPr lang="pt-BR" sz="2400" err="1" smtClean="0"/>
              <a:t>Hulu</a:t>
            </a:r>
            <a:r>
              <a:rPr lang="pt-BR" sz="2400" smtClean="0"/>
              <a:t>, </a:t>
            </a:r>
            <a:r>
              <a:rPr lang="pt-BR" sz="2400" err="1" smtClean="0"/>
              <a:t>Netflix</a:t>
            </a:r>
            <a:r>
              <a:rPr lang="pt-BR" sz="2400" smtClean="0"/>
              <a:t>)</a:t>
            </a:r>
            <a:endParaRPr lang="pt-BR" sz="2400"/>
          </a:p>
          <a:p>
            <a:pPr>
              <a:lnSpc>
                <a:spcPct val="90000"/>
              </a:lnSpc>
            </a:pPr>
            <a:r>
              <a:rPr lang="pt-BR" sz="2400" smtClean="0"/>
              <a:t>Telefonia por IP (Skype)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Videoconferência em tempo real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Busca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 ...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92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820C85-303C-4ECE-AA96-ABA984A961B9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9224" name="Line 2"/>
          <p:cNvSpPr>
            <a:spLocks noChangeShapeType="1"/>
          </p:cNvSpPr>
          <p:nvPr/>
        </p:nvSpPr>
        <p:spPr bwMode="auto">
          <a:xfrm>
            <a:off x="5067300" y="2076450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2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 de cache (2)</a:t>
            </a:r>
            <a:endParaRPr lang="pt-BR" smtClean="0"/>
          </a:p>
        </p:txBody>
      </p:sp>
      <p:sp>
        <p:nvSpPr>
          <p:cNvPr id="922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21138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dirty="0" smtClean="0">
                <a:solidFill>
                  <a:srgbClr val="FF0000"/>
                </a:solidFill>
              </a:rPr>
              <a:t>Solução em potencial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Aumento da largura de banda do canal de acesso para, por exemplo, 10 Mbps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dirty="0" smtClean="0">
                <a:solidFill>
                  <a:srgbClr val="FF0000"/>
                </a:solidFill>
              </a:rPr>
              <a:t>Consequências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Utilização da LAN = 15%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Utilização do canal de acesso = </a:t>
            </a:r>
            <a:r>
              <a:rPr lang="pt-BR" sz="2000" dirty="0" smtClean="0">
                <a:solidFill>
                  <a:srgbClr val="FF0000"/>
                </a:solidFill>
              </a:rPr>
              <a:t>15%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Atraso total = atraso da Internet + atraso de acesso + atraso na LAN = 2 </a:t>
            </a:r>
            <a:r>
              <a:rPr lang="pt-BR" sz="2000" dirty="0" err="1" smtClean="0"/>
              <a:t>seg</a:t>
            </a:r>
            <a:r>
              <a:rPr lang="pt-BR" sz="2000" dirty="0" smtClean="0"/>
              <a:t> + </a:t>
            </a:r>
            <a:r>
              <a:rPr lang="pt-BR" sz="2000" dirty="0" err="1" smtClean="0"/>
              <a:t>msegs</a:t>
            </a:r>
            <a:r>
              <a:rPr lang="pt-BR" sz="2000" dirty="0" smtClean="0"/>
              <a:t> + </a:t>
            </a:r>
            <a:r>
              <a:rPr lang="pt-BR" sz="2000" dirty="0" err="1" smtClean="0"/>
              <a:t>msegs</a:t>
            </a:r>
            <a:endParaRPr lang="pt-BR" sz="2000" dirty="0" smtClean="0"/>
          </a:p>
          <a:p>
            <a:pPr>
              <a:lnSpc>
                <a:spcPct val="90000"/>
              </a:lnSpc>
            </a:pPr>
            <a:r>
              <a:rPr lang="pt-BR" sz="2000" dirty="0" smtClean="0"/>
              <a:t>Frequentemente este é uma ampliação cara</a:t>
            </a:r>
          </a:p>
        </p:txBody>
      </p:sp>
      <p:grpSp>
        <p:nvGrpSpPr>
          <p:cNvPr id="9227" name="Group 5"/>
          <p:cNvGrpSpPr>
            <a:grpSpLocks/>
          </p:cNvGrpSpPr>
          <p:nvPr/>
        </p:nvGrpSpPr>
        <p:grpSpPr bwMode="auto">
          <a:xfrm>
            <a:off x="4878388" y="1698625"/>
            <a:ext cx="184150" cy="542925"/>
            <a:chOff x="4180" y="783"/>
            <a:chExt cx="150" cy="307"/>
          </a:xfrm>
        </p:grpSpPr>
        <p:sp>
          <p:nvSpPr>
            <p:cNvPr id="9310" name="AutoShape 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11" name="Rectangle 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12" name="Rectangle 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13" name="AutoShape 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14" name="Line 1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15" name="Line 1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16" name="Rectangle 1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17" name="Rectangle 1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9228" name="Group 14"/>
          <p:cNvGrpSpPr>
            <a:grpSpLocks/>
          </p:cNvGrpSpPr>
          <p:nvPr/>
        </p:nvGrpSpPr>
        <p:grpSpPr bwMode="auto">
          <a:xfrm>
            <a:off x="5802313" y="1155700"/>
            <a:ext cx="184150" cy="542925"/>
            <a:chOff x="4180" y="783"/>
            <a:chExt cx="150" cy="307"/>
          </a:xfrm>
        </p:grpSpPr>
        <p:sp>
          <p:nvSpPr>
            <p:cNvPr id="9302" name="AutoShape 1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3" name="Rectangle 1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4" name="Rectangle 1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5" name="AutoShape 1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6" name="Line 1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07" name="Line 2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08" name="Rectangle 2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9" name="Rectangle 2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9229" name="Group 23"/>
          <p:cNvGrpSpPr>
            <a:grpSpLocks/>
          </p:cNvGrpSpPr>
          <p:nvPr/>
        </p:nvGrpSpPr>
        <p:grpSpPr bwMode="auto">
          <a:xfrm>
            <a:off x="6478588" y="1184275"/>
            <a:ext cx="184150" cy="542925"/>
            <a:chOff x="4180" y="783"/>
            <a:chExt cx="150" cy="307"/>
          </a:xfrm>
        </p:grpSpPr>
        <p:sp>
          <p:nvSpPr>
            <p:cNvPr id="9294" name="AutoShape 2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5" name="Rectangle 2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6" name="Rectangle 2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7" name="AutoShape 2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8" name="Line 2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99" name="Line 2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00" name="Rectangle 3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301" name="Rectangle 3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9230" name="Group 32"/>
          <p:cNvGrpSpPr>
            <a:grpSpLocks/>
          </p:cNvGrpSpPr>
          <p:nvPr/>
        </p:nvGrpSpPr>
        <p:grpSpPr bwMode="auto">
          <a:xfrm>
            <a:off x="7059613" y="1365250"/>
            <a:ext cx="184150" cy="542925"/>
            <a:chOff x="4180" y="783"/>
            <a:chExt cx="150" cy="307"/>
          </a:xfrm>
        </p:grpSpPr>
        <p:sp>
          <p:nvSpPr>
            <p:cNvPr id="9286" name="AutoShape 3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7" name="Rectangle 3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8" name="Rectangle 3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9" name="AutoShape 3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0" name="Line 3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91" name="Line 3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92" name="Rectangle 3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93" name="Rectangle 4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9231" name="Group 41"/>
          <p:cNvGrpSpPr>
            <a:grpSpLocks/>
          </p:cNvGrpSpPr>
          <p:nvPr/>
        </p:nvGrpSpPr>
        <p:grpSpPr bwMode="auto">
          <a:xfrm>
            <a:off x="7373938" y="2155825"/>
            <a:ext cx="184150" cy="542925"/>
            <a:chOff x="4180" y="783"/>
            <a:chExt cx="150" cy="307"/>
          </a:xfrm>
        </p:grpSpPr>
        <p:sp>
          <p:nvSpPr>
            <p:cNvPr id="9278" name="AutoShape 4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79" name="Rectangle 4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0" name="Rectangle 4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1" name="AutoShape 4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2" name="Line 4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83" name="Line 4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84" name="Rectangle 4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85" name="Rectangle 4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9232" name="Text Box 50"/>
          <p:cNvSpPr txBox="1">
            <a:spLocks noChangeArrowheads="1"/>
          </p:cNvSpPr>
          <p:nvPr/>
        </p:nvSpPr>
        <p:spPr bwMode="auto">
          <a:xfrm>
            <a:off x="7058025" y="658813"/>
            <a:ext cx="1485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latin typeface="Comic Sans MS" pitchFamily="66" charset="0"/>
              </a:rPr>
              <a:t>Servidores</a:t>
            </a:r>
            <a:br>
              <a:rPr lang="pt-BR" sz="2000">
                <a:latin typeface="Comic Sans MS" pitchFamily="66" charset="0"/>
              </a:rPr>
            </a:br>
            <a:r>
              <a:rPr lang="pt-BR" sz="2000">
                <a:latin typeface="Comic Sans MS" pitchFamily="66" charset="0"/>
              </a:rPr>
              <a:t>de origem</a:t>
            </a:r>
          </a:p>
        </p:txBody>
      </p:sp>
      <p:sp>
        <p:nvSpPr>
          <p:cNvPr id="9233" name="Line 51"/>
          <p:cNvSpPr>
            <a:spLocks noChangeShapeType="1"/>
          </p:cNvSpPr>
          <p:nvPr/>
        </p:nvSpPr>
        <p:spPr bwMode="auto">
          <a:xfrm>
            <a:off x="5876925" y="1695450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34" name="Line 52"/>
          <p:cNvSpPr>
            <a:spLocks noChangeShapeType="1"/>
          </p:cNvSpPr>
          <p:nvPr/>
        </p:nvSpPr>
        <p:spPr bwMode="auto">
          <a:xfrm flipH="1">
            <a:off x="6505575" y="1733550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35" name="Line 53"/>
          <p:cNvSpPr>
            <a:spLocks noChangeShapeType="1"/>
          </p:cNvSpPr>
          <p:nvPr/>
        </p:nvSpPr>
        <p:spPr bwMode="auto">
          <a:xfrm flipH="1">
            <a:off x="6962775" y="1895475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36" name="Line 54"/>
          <p:cNvSpPr>
            <a:spLocks noChangeShapeType="1"/>
          </p:cNvSpPr>
          <p:nvPr/>
        </p:nvSpPr>
        <p:spPr bwMode="auto">
          <a:xfrm flipH="1" flipV="1">
            <a:off x="7124700" y="2657475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37" name="Freeform 55"/>
          <p:cNvSpPr>
            <a:spLocks/>
          </p:cNvSpPr>
          <p:nvPr/>
        </p:nvSpPr>
        <p:spPr bwMode="auto">
          <a:xfrm>
            <a:off x="5162550" y="1689100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9238" name="Group 56"/>
          <p:cNvGrpSpPr>
            <a:grpSpLocks/>
          </p:cNvGrpSpPr>
          <p:nvPr/>
        </p:nvGrpSpPr>
        <p:grpSpPr bwMode="auto">
          <a:xfrm>
            <a:off x="6145213" y="2890838"/>
            <a:ext cx="501650" cy="233362"/>
            <a:chOff x="3600" y="219"/>
            <a:chExt cx="360" cy="175"/>
          </a:xfrm>
        </p:grpSpPr>
        <p:sp>
          <p:nvSpPr>
            <p:cNvPr id="9265" name="Oval 5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66" name="Line 5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67" name="Line 5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68" name="Rectangle 6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9269" name="Oval 6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9270" name="Group 6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75" name="Line 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76" name="Line 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77" name="Line 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9271" name="Group 6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72" name="Line 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73" name="Line 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74" name="Line 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9239" name="Text Box 70"/>
          <p:cNvSpPr txBox="1">
            <a:spLocks noChangeArrowheads="1"/>
          </p:cNvSpPr>
          <p:nvPr/>
        </p:nvSpPr>
        <p:spPr bwMode="auto">
          <a:xfrm>
            <a:off x="5626100" y="1998663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Internet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 pública</a:t>
            </a:r>
          </a:p>
        </p:txBody>
      </p:sp>
      <p:sp>
        <p:nvSpPr>
          <p:cNvPr id="9240" name="Freeform 71"/>
          <p:cNvSpPr>
            <a:spLocks/>
          </p:cNvSpPr>
          <p:nvPr/>
        </p:nvSpPr>
        <p:spPr bwMode="auto">
          <a:xfrm>
            <a:off x="4732338" y="405923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9218" name="Object 72"/>
          <p:cNvGraphicFramePr>
            <a:graphicFrameLocks noChangeAspect="1"/>
          </p:cNvGraphicFramePr>
          <p:nvPr/>
        </p:nvGraphicFramePr>
        <p:xfrm>
          <a:off x="4979988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73"/>
          <p:cNvGraphicFramePr>
            <a:graphicFrameLocks noChangeAspect="1"/>
          </p:cNvGraphicFramePr>
          <p:nvPr/>
        </p:nvGraphicFramePr>
        <p:xfrm>
          <a:off x="548481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74"/>
          <p:cNvGraphicFramePr>
            <a:graphicFrameLocks noChangeAspect="1"/>
          </p:cNvGraphicFramePr>
          <p:nvPr/>
        </p:nvGraphicFramePr>
        <p:xfrm>
          <a:off x="6018213" y="4794250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Clip" r:id="rId7" imgW="1305000" imgH="1085760" progId="">
                  <p:embed/>
                </p:oleObj>
              </mc:Choice>
              <mc:Fallback>
                <p:oleObj name="Clip" r:id="rId7" imgW="1305000" imgH="1085760" progId="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213" y="4794250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75"/>
          <p:cNvGraphicFramePr>
            <a:graphicFrameLocks noChangeAspect="1"/>
          </p:cNvGraphicFramePr>
          <p:nvPr/>
        </p:nvGraphicFramePr>
        <p:xfrm>
          <a:off x="653256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" name="Clip" r:id="rId8" imgW="1305000" imgH="1085760" progId="">
                  <p:embed/>
                </p:oleObj>
              </mc:Choice>
              <mc:Fallback>
                <p:oleObj name="Clip" r:id="rId8" imgW="1305000" imgH="1085760" progId="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1" name="Line 76"/>
          <p:cNvSpPr>
            <a:spLocks noChangeShapeType="1"/>
          </p:cNvSpPr>
          <p:nvPr/>
        </p:nvSpPr>
        <p:spPr bwMode="auto">
          <a:xfrm>
            <a:off x="5172075" y="4605338"/>
            <a:ext cx="1562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2" name="Line 77"/>
          <p:cNvSpPr>
            <a:spLocks noChangeShapeType="1"/>
          </p:cNvSpPr>
          <p:nvPr/>
        </p:nvSpPr>
        <p:spPr bwMode="auto">
          <a:xfrm>
            <a:off x="5181600" y="4605338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3" name="Line 78"/>
          <p:cNvSpPr>
            <a:spLocks noChangeShapeType="1"/>
          </p:cNvSpPr>
          <p:nvPr/>
        </p:nvSpPr>
        <p:spPr bwMode="auto">
          <a:xfrm>
            <a:off x="5691188" y="4614863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4" name="Line 79"/>
          <p:cNvSpPr>
            <a:spLocks noChangeShapeType="1"/>
          </p:cNvSpPr>
          <p:nvPr/>
        </p:nvSpPr>
        <p:spPr bwMode="auto">
          <a:xfrm>
            <a:off x="6229350" y="4610100"/>
            <a:ext cx="0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5" name="Line 80"/>
          <p:cNvSpPr>
            <a:spLocks noChangeShapeType="1"/>
          </p:cNvSpPr>
          <p:nvPr/>
        </p:nvSpPr>
        <p:spPr bwMode="auto">
          <a:xfrm>
            <a:off x="6729413" y="4610100"/>
            <a:ext cx="0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9246" name="Group 81"/>
          <p:cNvGrpSpPr>
            <a:grpSpLocks/>
          </p:cNvGrpSpPr>
          <p:nvPr/>
        </p:nvGrpSpPr>
        <p:grpSpPr bwMode="auto">
          <a:xfrm>
            <a:off x="6145213" y="4181475"/>
            <a:ext cx="501650" cy="233363"/>
            <a:chOff x="3600" y="219"/>
            <a:chExt cx="360" cy="175"/>
          </a:xfrm>
        </p:grpSpPr>
        <p:sp>
          <p:nvSpPr>
            <p:cNvPr id="9252" name="Oval 8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9253" name="Line 8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54" name="Line 8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255" name="Rectangle 8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9256" name="Oval 8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9257" name="Group 8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62" name="Line 8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63" name="Line 8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64" name="Line 9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9258" name="Group 9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59" name="Line 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60" name="Line 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261" name="Line 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9247" name="Line 95"/>
          <p:cNvSpPr>
            <a:spLocks noChangeShapeType="1"/>
          </p:cNvSpPr>
          <p:nvPr/>
        </p:nvSpPr>
        <p:spPr bwMode="auto">
          <a:xfrm>
            <a:off x="6391275" y="3133725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8" name="Line 96"/>
          <p:cNvSpPr>
            <a:spLocks noChangeShapeType="1"/>
          </p:cNvSpPr>
          <p:nvPr/>
        </p:nvSpPr>
        <p:spPr bwMode="auto">
          <a:xfrm>
            <a:off x="6396038" y="4419600"/>
            <a:ext cx="0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9249" name="Text Box 97"/>
          <p:cNvSpPr txBox="1">
            <a:spLocks noChangeArrowheads="1"/>
          </p:cNvSpPr>
          <p:nvPr/>
        </p:nvSpPr>
        <p:spPr bwMode="auto">
          <a:xfrm>
            <a:off x="4772025" y="3946525"/>
            <a:ext cx="11731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rede da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instituição</a:t>
            </a:r>
            <a:endParaRPr lang="pt-BR" sz="2400">
              <a:solidFill>
                <a:schemeClr val="accent2"/>
              </a:solidFill>
            </a:endParaRPr>
          </a:p>
        </p:txBody>
      </p:sp>
      <p:sp>
        <p:nvSpPr>
          <p:cNvPr id="9250" name="Text Box 98"/>
          <p:cNvSpPr txBox="1">
            <a:spLocks noChangeArrowheads="1"/>
          </p:cNvSpPr>
          <p:nvPr/>
        </p:nvSpPr>
        <p:spPr bwMode="auto">
          <a:xfrm>
            <a:off x="6637338" y="4294188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LAN 10 Mbps </a:t>
            </a:r>
          </a:p>
        </p:txBody>
      </p:sp>
      <p:sp>
        <p:nvSpPr>
          <p:cNvPr id="9251" name="Text Box 99"/>
          <p:cNvSpPr txBox="1">
            <a:spLocks noChangeArrowheads="1"/>
          </p:cNvSpPr>
          <p:nvPr/>
        </p:nvSpPr>
        <p:spPr bwMode="auto">
          <a:xfrm>
            <a:off x="6392863" y="3322638"/>
            <a:ext cx="1812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>
                <a:latin typeface="Comic Sans MS" pitchFamily="66" charset="0"/>
              </a:rPr>
              <a:t>enlace de acesso 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10 Mbps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024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252BFC-74B7-4507-B365-9939D51031D7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10248" name="Line 2"/>
          <p:cNvSpPr>
            <a:spLocks noChangeShapeType="1"/>
          </p:cNvSpPr>
          <p:nvPr/>
        </p:nvSpPr>
        <p:spPr bwMode="auto">
          <a:xfrm>
            <a:off x="5067300" y="2076450"/>
            <a:ext cx="285750" cy="1143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4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Exemplo de cache (3)</a:t>
            </a:r>
            <a:endParaRPr lang="pt-BR" smtClean="0"/>
          </a:p>
        </p:txBody>
      </p:sp>
      <p:sp>
        <p:nvSpPr>
          <p:cNvPr id="1025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21138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1800" u="sng" dirty="0" smtClean="0">
                <a:solidFill>
                  <a:srgbClr val="FF0000"/>
                </a:solidFill>
              </a:rPr>
              <a:t>Instale uma cache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Assuma que a taxa de acerto seja de 0,4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1800" u="sng" dirty="0" smtClean="0">
                <a:solidFill>
                  <a:srgbClr val="FF0000"/>
                </a:solidFill>
              </a:rPr>
              <a:t>Consequências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40% dos pedidos serão atendidos quase que imediatamente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60% dos pedidos serão servidos pelos servidores de origem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Utilização do canal de acesso é reduzido para 60%, resultando em atrasos desprezíveis (ex. 10 </a:t>
            </a:r>
            <a:r>
              <a:rPr lang="pt-BR" sz="1800" dirty="0" err="1" smtClean="0"/>
              <a:t>mseg</a:t>
            </a:r>
            <a:r>
              <a:rPr lang="pt-BR" sz="1800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pt-BR" sz="1800" dirty="0" smtClean="0"/>
              <a:t>Atraso total = atraso da Internet + atraso de acesso + atraso na LAN = 0,6*2 </a:t>
            </a:r>
            <a:r>
              <a:rPr lang="pt-BR" sz="1800" dirty="0" err="1" smtClean="0"/>
              <a:t>seg</a:t>
            </a:r>
            <a:r>
              <a:rPr lang="pt-BR" sz="1800" dirty="0" smtClean="0"/>
              <a:t> + 0,6*0,01 </a:t>
            </a:r>
            <a:r>
              <a:rPr lang="pt-BR" sz="1800" dirty="0" err="1" smtClean="0"/>
              <a:t>segs</a:t>
            </a:r>
            <a:r>
              <a:rPr lang="pt-BR" sz="1800" dirty="0" smtClean="0"/>
              <a:t> + </a:t>
            </a:r>
            <a:r>
              <a:rPr lang="pt-BR" sz="1800" dirty="0" err="1" smtClean="0"/>
              <a:t>msegs</a:t>
            </a:r>
            <a:r>
              <a:rPr lang="pt-BR" sz="1800" dirty="0" smtClean="0"/>
              <a:t> &lt; 1,3 </a:t>
            </a:r>
            <a:r>
              <a:rPr lang="pt-BR" sz="1800" dirty="0" err="1" smtClean="0"/>
              <a:t>segs</a:t>
            </a:r>
            <a:endParaRPr lang="pt-BR" sz="1800" dirty="0" smtClean="0"/>
          </a:p>
        </p:txBody>
      </p:sp>
      <p:grpSp>
        <p:nvGrpSpPr>
          <p:cNvPr id="10251" name="Group 5"/>
          <p:cNvGrpSpPr>
            <a:grpSpLocks/>
          </p:cNvGrpSpPr>
          <p:nvPr/>
        </p:nvGrpSpPr>
        <p:grpSpPr bwMode="auto">
          <a:xfrm>
            <a:off x="4878388" y="1698625"/>
            <a:ext cx="184150" cy="542925"/>
            <a:chOff x="4180" y="783"/>
            <a:chExt cx="150" cy="307"/>
          </a:xfrm>
        </p:grpSpPr>
        <p:sp>
          <p:nvSpPr>
            <p:cNvPr id="10347" name="AutoShape 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8" name="Rectangle 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9" name="Rectangle 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50" name="AutoShape 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51" name="Line 1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52" name="Line 1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53" name="Rectangle 1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54" name="Rectangle 1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10252" name="Group 14"/>
          <p:cNvGrpSpPr>
            <a:grpSpLocks/>
          </p:cNvGrpSpPr>
          <p:nvPr/>
        </p:nvGrpSpPr>
        <p:grpSpPr bwMode="auto">
          <a:xfrm>
            <a:off x="5802313" y="1155700"/>
            <a:ext cx="184150" cy="542925"/>
            <a:chOff x="4180" y="783"/>
            <a:chExt cx="150" cy="307"/>
          </a:xfrm>
        </p:grpSpPr>
        <p:sp>
          <p:nvSpPr>
            <p:cNvPr id="10339" name="AutoShape 1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0" name="Rectangle 1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1" name="Rectangle 1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2" name="AutoShape 1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3" name="Line 1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44" name="Line 2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45" name="Rectangle 2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46" name="Rectangle 2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10253" name="Group 23"/>
          <p:cNvGrpSpPr>
            <a:grpSpLocks/>
          </p:cNvGrpSpPr>
          <p:nvPr/>
        </p:nvGrpSpPr>
        <p:grpSpPr bwMode="auto">
          <a:xfrm>
            <a:off x="6478588" y="1184275"/>
            <a:ext cx="184150" cy="542925"/>
            <a:chOff x="4180" y="783"/>
            <a:chExt cx="150" cy="307"/>
          </a:xfrm>
        </p:grpSpPr>
        <p:sp>
          <p:nvSpPr>
            <p:cNvPr id="10331" name="AutoShape 2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2" name="Rectangle 2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3" name="Rectangle 2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4" name="AutoShape 2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5" name="Line 2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36" name="Line 2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37" name="Rectangle 3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8" name="Rectangle 3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10254" name="Group 32"/>
          <p:cNvGrpSpPr>
            <a:grpSpLocks/>
          </p:cNvGrpSpPr>
          <p:nvPr/>
        </p:nvGrpSpPr>
        <p:grpSpPr bwMode="auto">
          <a:xfrm>
            <a:off x="7059613" y="1365250"/>
            <a:ext cx="184150" cy="542925"/>
            <a:chOff x="4180" y="783"/>
            <a:chExt cx="150" cy="307"/>
          </a:xfrm>
        </p:grpSpPr>
        <p:sp>
          <p:nvSpPr>
            <p:cNvPr id="10323" name="AutoShape 3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24" name="Rectangle 3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25" name="Rectangle 3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26" name="AutoShape 3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27" name="Line 3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28" name="Line 3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29" name="Rectangle 3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30" name="Rectangle 4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10255" name="Group 41"/>
          <p:cNvGrpSpPr>
            <a:grpSpLocks/>
          </p:cNvGrpSpPr>
          <p:nvPr/>
        </p:nvGrpSpPr>
        <p:grpSpPr bwMode="auto">
          <a:xfrm>
            <a:off x="7373938" y="2155825"/>
            <a:ext cx="184150" cy="542925"/>
            <a:chOff x="4180" y="783"/>
            <a:chExt cx="150" cy="307"/>
          </a:xfrm>
        </p:grpSpPr>
        <p:sp>
          <p:nvSpPr>
            <p:cNvPr id="10315" name="AutoShape 4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16" name="Rectangle 4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17" name="Rectangle 4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18" name="AutoShape 4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19" name="Line 4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20" name="Line 4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21" name="Rectangle 4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22" name="Rectangle 4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10256" name="Text Box 50"/>
          <p:cNvSpPr txBox="1">
            <a:spLocks noChangeArrowheads="1"/>
          </p:cNvSpPr>
          <p:nvPr/>
        </p:nvSpPr>
        <p:spPr bwMode="auto">
          <a:xfrm>
            <a:off x="7058025" y="658813"/>
            <a:ext cx="14859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latin typeface="Comic Sans MS" pitchFamily="66" charset="0"/>
              </a:rPr>
              <a:t>Servidores</a:t>
            </a:r>
            <a:br>
              <a:rPr lang="pt-BR" sz="2000">
                <a:latin typeface="Comic Sans MS" pitchFamily="66" charset="0"/>
              </a:rPr>
            </a:br>
            <a:r>
              <a:rPr lang="pt-BR" sz="2000">
                <a:latin typeface="Comic Sans MS" pitchFamily="66" charset="0"/>
              </a:rPr>
              <a:t>de origem</a:t>
            </a:r>
          </a:p>
        </p:txBody>
      </p:sp>
      <p:sp>
        <p:nvSpPr>
          <p:cNvPr id="10257" name="Line 51"/>
          <p:cNvSpPr>
            <a:spLocks noChangeShapeType="1"/>
          </p:cNvSpPr>
          <p:nvPr/>
        </p:nvSpPr>
        <p:spPr bwMode="auto">
          <a:xfrm>
            <a:off x="5876925" y="1695450"/>
            <a:ext cx="66675" cy="2762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58" name="Line 52"/>
          <p:cNvSpPr>
            <a:spLocks noChangeShapeType="1"/>
          </p:cNvSpPr>
          <p:nvPr/>
        </p:nvSpPr>
        <p:spPr bwMode="auto">
          <a:xfrm flipH="1">
            <a:off x="6505575" y="1733550"/>
            <a:ext cx="9525" cy="2381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59" name="Line 53"/>
          <p:cNvSpPr>
            <a:spLocks noChangeShapeType="1"/>
          </p:cNvSpPr>
          <p:nvPr/>
        </p:nvSpPr>
        <p:spPr bwMode="auto">
          <a:xfrm flipH="1">
            <a:off x="6962775" y="1895475"/>
            <a:ext cx="133350" cy="209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0" name="Line 54"/>
          <p:cNvSpPr>
            <a:spLocks noChangeShapeType="1"/>
          </p:cNvSpPr>
          <p:nvPr/>
        </p:nvSpPr>
        <p:spPr bwMode="auto">
          <a:xfrm flipH="1" flipV="1">
            <a:off x="7124700" y="2657475"/>
            <a:ext cx="2476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1" name="Freeform 55"/>
          <p:cNvSpPr>
            <a:spLocks/>
          </p:cNvSpPr>
          <p:nvPr/>
        </p:nvSpPr>
        <p:spPr bwMode="auto">
          <a:xfrm>
            <a:off x="5162550" y="1689100"/>
            <a:ext cx="2174875" cy="1581150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0262" name="Group 56"/>
          <p:cNvGrpSpPr>
            <a:grpSpLocks/>
          </p:cNvGrpSpPr>
          <p:nvPr/>
        </p:nvGrpSpPr>
        <p:grpSpPr bwMode="auto">
          <a:xfrm>
            <a:off x="6145213" y="2890838"/>
            <a:ext cx="501650" cy="233362"/>
            <a:chOff x="3600" y="219"/>
            <a:chExt cx="360" cy="175"/>
          </a:xfrm>
        </p:grpSpPr>
        <p:sp>
          <p:nvSpPr>
            <p:cNvPr id="10302" name="Oval 5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303" name="Line 5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04" name="Line 5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05" name="Rectangle 6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10306" name="Oval 6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10307" name="Group 6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312" name="Line 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13" name="Line 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14" name="Line 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308" name="Group 6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309" name="Line 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10" name="Line 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11" name="Line 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10263" name="Text Box 70"/>
          <p:cNvSpPr txBox="1">
            <a:spLocks noChangeArrowheads="1"/>
          </p:cNvSpPr>
          <p:nvPr/>
        </p:nvSpPr>
        <p:spPr bwMode="auto">
          <a:xfrm>
            <a:off x="5626100" y="1998663"/>
            <a:ext cx="1019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Internet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 pública</a:t>
            </a:r>
          </a:p>
        </p:txBody>
      </p:sp>
      <p:sp>
        <p:nvSpPr>
          <p:cNvPr id="10264" name="Freeform 71"/>
          <p:cNvSpPr>
            <a:spLocks/>
          </p:cNvSpPr>
          <p:nvPr/>
        </p:nvSpPr>
        <p:spPr bwMode="auto">
          <a:xfrm>
            <a:off x="4732338" y="4059238"/>
            <a:ext cx="2965450" cy="1390650"/>
          </a:xfrm>
          <a:custGeom>
            <a:avLst/>
            <a:gdLst>
              <a:gd name="T0" fmla="*/ 2147483647 w 1868"/>
              <a:gd name="T1" fmla="*/ 2147483647 h 876"/>
              <a:gd name="T2" fmla="*/ 2147483647 w 1868"/>
              <a:gd name="T3" fmla="*/ 2147483647 h 876"/>
              <a:gd name="T4" fmla="*/ 2147483647 w 1868"/>
              <a:gd name="T5" fmla="*/ 2147483647 h 876"/>
              <a:gd name="T6" fmla="*/ 2147483647 w 1868"/>
              <a:gd name="T7" fmla="*/ 2147483647 h 876"/>
              <a:gd name="T8" fmla="*/ 2147483647 w 1868"/>
              <a:gd name="T9" fmla="*/ 2147483647 h 876"/>
              <a:gd name="T10" fmla="*/ 2147483647 w 1868"/>
              <a:gd name="T11" fmla="*/ 2147483647 h 876"/>
              <a:gd name="T12" fmla="*/ 2147483647 w 1868"/>
              <a:gd name="T13" fmla="*/ 2147483647 h 876"/>
              <a:gd name="T14" fmla="*/ 2147483647 w 1868"/>
              <a:gd name="T15" fmla="*/ 2147483647 h 876"/>
              <a:gd name="T16" fmla="*/ 2147483647 w 1868"/>
              <a:gd name="T17" fmla="*/ 2147483647 h 876"/>
              <a:gd name="T18" fmla="*/ 2147483647 w 1868"/>
              <a:gd name="T19" fmla="*/ 2147483647 h 876"/>
              <a:gd name="T20" fmla="*/ 2147483647 w 1868"/>
              <a:gd name="T21" fmla="*/ 2147483647 h 87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68"/>
              <a:gd name="T34" fmla="*/ 0 h 876"/>
              <a:gd name="T35" fmla="*/ 1868 w 1868"/>
              <a:gd name="T36" fmla="*/ 876 h 87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68" h="876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CC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10242" name="Object 72"/>
          <p:cNvGraphicFramePr>
            <a:graphicFrameLocks noChangeAspect="1"/>
          </p:cNvGraphicFramePr>
          <p:nvPr/>
        </p:nvGraphicFramePr>
        <p:xfrm>
          <a:off x="4979988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8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73"/>
          <p:cNvGraphicFramePr>
            <a:graphicFrameLocks noChangeAspect="1"/>
          </p:cNvGraphicFramePr>
          <p:nvPr/>
        </p:nvGraphicFramePr>
        <p:xfrm>
          <a:off x="548481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1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74"/>
          <p:cNvGraphicFramePr>
            <a:graphicFrameLocks noChangeAspect="1"/>
          </p:cNvGraphicFramePr>
          <p:nvPr/>
        </p:nvGraphicFramePr>
        <p:xfrm>
          <a:off x="6018213" y="4794250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" name="Clip" r:id="rId7" imgW="1305000" imgH="1085760" progId="">
                  <p:embed/>
                </p:oleObj>
              </mc:Choice>
              <mc:Fallback>
                <p:oleObj name="Clip" r:id="rId7" imgW="1305000" imgH="1085760" progId="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213" y="4794250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75"/>
          <p:cNvGraphicFramePr>
            <a:graphicFrameLocks noChangeAspect="1"/>
          </p:cNvGraphicFramePr>
          <p:nvPr/>
        </p:nvGraphicFramePr>
        <p:xfrm>
          <a:off x="6532563" y="4803775"/>
          <a:ext cx="4445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5" name="Clip" r:id="rId8" imgW="1305000" imgH="1085760" progId="">
                  <p:embed/>
                </p:oleObj>
              </mc:Choice>
              <mc:Fallback>
                <p:oleObj name="Clip" r:id="rId8" imgW="1305000" imgH="1085760" progId="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563" y="4803775"/>
                        <a:ext cx="44450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5" name="Line 76"/>
          <p:cNvSpPr>
            <a:spLocks noChangeShapeType="1"/>
          </p:cNvSpPr>
          <p:nvPr/>
        </p:nvSpPr>
        <p:spPr bwMode="auto">
          <a:xfrm flipV="1">
            <a:off x="5172075" y="4603750"/>
            <a:ext cx="2201863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6" name="Line 77"/>
          <p:cNvSpPr>
            <a:spLocks noChangeShapeType="1"/>
          </p:cNvSpPr>
          <p:nvPr/>
        </p:nvSpPr>
        <p:spPr bwMode="auto">
          <a:xfrm>
            <a:off x="5181600" y="4605338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7" name="Line 78"/>
          <p:cNvSpPr>
            <a:spLocks noChangeShapeType="1"/>
          </p:cNvSpPr>
          <p:nvPr/>
        </p:nvSpPr>
        <p:spPr bwMode="auto">
          <a:xfrm>
            <a:off x="5691188" y="4614863"/>
            <a:ext cx="0" cy="195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8" name="Line 79"/>
          <p:cNvSpPr>
            <a:spLocks noChangeShapeType="1"/>
          </p:cNvSpPr>
          <p:nvPr/>
        </p:nvSpPr>
        <p:spPr bwMode="auto">
          <a:xfrm>
            <a:off x="6229350" y="4610100"/>
            <a:ext cx="0" cy="195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69" name="Line 80"/>
          <p:cNvSpPr>
            <a:spLocks noChangeShapeType="1"/>
          </p:cNvSpPr>
          <p:nvPr/>
        </p:nvSpPr>
        <p:spPr bwMode="auto">
          <a:xfrm>
            <a:off x="6729413" y="4610100"/>
            <a:ext cx="0" cy="223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0270" name="Group 81"/>
          <p:cNvGrpSpPr>
            <a:grpSpLocks/>
          </p:cNvGrpSpPr>
          <p:nvPr/>
        </p:nvGrpSpPr>
        <p:grpSpPr bwMode="auto">
          <a:xfrm>
            <a:off x="6145213" y="4181475"/>
            <a:ext cx="501650" cy="233363"/>
            <a:chOff x="3600" y="219"/>
            <a:chExt cx="360" cy="175"/>
          </a:xfrm>
        </p:grpSpPr>
        <p:sp>
          <p:nvSpPr>
            <p:cNvPr id="10289" name="Oval 8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290" name="Line 8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291" name="Line 8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292" name="Rectangle 8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10293" name="Oval 8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10294" name="Group 8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0299" name="Line 8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00" name="Line 8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01" name="Line 9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295" name="Group 9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0296" name="Line 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297" name="Line 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298" name="Line 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10271" name="Line 95"/>
          <p:cNvSpPr>
            <a:spLocks noChangeShapeType="1"/>
          </p:cNvSpPr>
          <p:nvPr/>
        </p:nvSpPr>
        <p:spPr bwMode="auto">
          <a:xfrm>
            <a:off x="6391275" y="3133725"/>
            <a:ext cx="0" cy="10620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72" name="Line 96"/>
          <p:cNvSpPr>
            <a:spLocks noChangeShapeType="1"/>
          </p:cNvSpPr>
          <p:nvPr/>
        </p:nvSpPr>
        <p:spPr bwMode="auto">
          <a:xfrm>
            <a:off x="6396038" y="4419600"/>
            <a:ext cx="0" cy="166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0273" name="Text Box 97"/>
          <p:cNvSpPr txBox="1">
            <a:spLocks noChangeArrowheads="1"/>
          </p:cNvSpPr>
          <p:nvPr/>
        </p:nvSpPr>
        <p:spPr bwMode="auto">
          <a:xfrm>
            <a:off x="4772025" y="3946525"/>
            <a:ext cx="11731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rede da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instituição</a:t>
            </a:r>
            <a:endParaRPr lang="pt-BR" sz="2400">
              <a:solidFill>
                <a:schemeClr val="accent2"/>
              </a:solidFill>
            </a:endParaRPr>
          </a:p>
        </p:txBody>
      </p:sp>
      <p:sp>
        <p:nvSpPr>
          <p:cNvPr id="10274" name="Text Box 98"/>
          <p:cNvSpPr txBox="1">
            <a:spLocks noChangeArrowheads="1"/>
          </p:cNvSpPr>
          <p:nvPr/>
        </p:nvSpPr>
        <p:spPr bwMode="auto">
          <a:xfrm>
            <a:off x="6637338" y="4294188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LAN 10 Mbps </a:t>
            </a:r>
          </a:p>
        </p:txBody>
      </p:sp>
      <p:sp>
        <p:nvSpPr>
          <p:cNvPr id="10275" name="Text Box 99"/>
          <p:cNvSpPr txBox="1">
            <a:spLocks noChangeArrowheads="1"/>
          </p:cNvSpPr>
          <p:nvPr/>
        </p:nvSpPr>
        <p:spPr bwMode="auto">
          <a:xfrm>
            <a:off x="6392863" y="3322638"/>
            <a:ext cx="18129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>
                <a:latin typeface="Comic Sans MS" pitchFamily="66" charset="0"/>
              </a:rPr>
              <a:t>enlace de acesso 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1,5 Mbps </a:t>
            </a:r>
          </a:p>
        </p:txBody>
      </p:sp>
      <p:sp>
        <p:nvSpPr>
          <p:cNvPr id="10276" name="Line 100"/>
          <p:cNvSpPr>
            <a:spLocks noChangeShapeType="1"/>
          </p:cNvSpPr>
          <p:nvPr/>
        </p:nvSpPr>
        <p:spPr bwMode="auto">
          <a:xfrm>
            <a:off x="7367588" y="4605338"/>
            <a:ext cx="0" cy="223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0277" name="Group 101"/>
          <p:cNvGrpSpPr>
            <a:grpSpLocks/>
          </p:cNvGrpSpPr>
          <p:nvPr/>
        </p:nvGrpSpPr>
        <p:grpSpPr bwMode="auto">
          <a:xfrm>
            <a:off x="7142163" y="4689475"/>
            <a:ext cx="347662" cy="695325"/>
            <a:chOff x="4730" y="2897"/>
            <a:chExt cx="219" cy="438"/>
          </a:xfrm>
        </p:grpSpPr>
        <p:sp>
          <p:nvSpPr>
            <p:cNvPr id="10279" name="Freeform 102"/>
            <p:cNvSpPr>
              <a:spLocks/>
            </p:cNvSpPr>
            <p:nvPr/>
          </p:nvSpPr>
          <p:spPr bwMode="auto">
            <a:xfrm>
              <a:off x="4730" y="2897"/>
              <a:ext cx="219" cy="438"/>
            </a:xfrm>
            <a:custGeom>
              <a:avLst/>
              <a:gdLst>
                <a:gd name="T0" fmla="*/ 16 w 219"/>
                <a:gd name="T1" fmla="*/ 109 h 438"/>
                <a:gd name="T2" fmla="*/ 94 w 219"/>
                <a:gd name="T3" fmla="*/ 7 h 438"/>
                <a:gd name="T4" fmla="*/ 178 w 219"/>
                <a:gd name="T5" fmla="*/ 67 h 438"/>
                <a:gd name="T6" fmla="*/ 196 w 219"/>
                <a:gd name="T7" fmla="*/ 379 h 438"/>
                <a:gd name="T8" fmla="*/ 40 w 219"/>
                <a:gd name="T9" fmla="*/ 421 h 438"/>
                <a:gd name="T10" fmla="*/ 4 w 219"/>
                <a:gd name="T11" fmla="*/ 313 h 438"/>
                <a:gd name="T12" fmla="*/ 16 w 219"/>
                <a:gd name="T13" fmla="*/ 109 h 4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9"/>
                <a:gd name="T22" fmla="*/ 0 h 438"/>
                <a:gd name="T23" fmla="*/ 219 w 219"/>
                <a:gd name="T24" fmla="*/ 438 h 4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9" h="438">
                  <a:moveTo>
                    <a:pt x="16" y="109"/>
                  </a:moveTo>
                  <a:cubicBezTo>
                    <a:pt x="31" y="58"/>
                    <a:pt x="67" y="14"/>
                    <a:pt x="94" y="7"/>
                  </a:cubicBezTo>
                  <a:cubicBezTo>
                    <a:pt x="121" y="0"/>
                    <a:pt x="161" y="5"/>
                    <a:pt x="178" y="67"/>
                  </a:cubicBezTo>
                  <a:cubicBezTo>
                    <a:pt x="195" y="129"/>
                    <a:pt x="219" y="320"/>
                    <a:pt x="196" y="379"/>
                  </a:cubicBezTo>
                  <a:cubicBezTo>
                    <a:pt x="173" y="438"/>
                    <a:pt x="72" y="432"/>
                    <a:pt x="40" y="421"/>
                  </a:cubicBezTo>
                  <a:cubicBezTo>
                    <a:pt x="8" y="410"/>
                    <a:pt x="8" y="365"/>
                    <a:pt x="4" y="313"/>
                  </a:cubicBezTo>
                  <a:cubicBezTo>
                    <a:pt x="0" y="261"/>
                    <a:pt x="1" y="160"/>
                    <a:pt x="16" y="109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0280" name="Group 103"/>
            <p:cNvGrpSpPr>
              <a:grpSpLocks/>
            </p:cNvGrpSpPr>
            <p:nvPr/>
          </p:nvGrpSpPr>
          <p:grpSpPr bwMode="auto">
            <a:xfrm>
              <a:off x="4771" y="2948"/>
              <a:ext cx="116" cy="342"/>
              <a:chOff x="4180" y="783"/>
              <a:chExt cx="150" cy="307"/>
            </a:xfrm>
          </p:grpSpPr>
          <p:sp>
            <p:nvSpPr>
              <p:cNvPr id="10281" name="AutoShape 10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282" name="Rectangle 10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283" name="Rectangle 10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284" name="AutoShape 10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285" name="Line 10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286" name="Line 10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287" name="Rectangle 11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288" name="Rectangle 111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</p:grpSp>
      <p:sp>
        <p:nvSpPr>
          <p:cNvPr id="10278" name="Text Box 112"/>
          <p:cNvSpPr txBox="1">
            <a:spLocks noChangeArrowheads="1"/>
          </p:cNvSpPr>
          <p:nvPr/>
        </p:nvSpPr>
        <p:spPr bwMode="auto">
          <a:xfrm>
            <a:off x="6872288" y="5370513"/>
            <a:ext cx="14763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1800">
                <a:solidFill>
                  <a:srgbClr val="FF0000"/>
                </a:solidFill>
                <a:latin typeface="Comic Sans MS" pitchFamily="66" charset="0"/>
              </a:rPr>
              <a:t>cache </a:t>
            </a:r>
          </a:p>
          <a:p>
            <a:pPr algn="ctr" eaLnBrk="0" hangingPunct="0"/>
            <a:r>
              <a:rPr lang="pt-BR" sz="1800">
                <a:solidFill>
                  <a:srgbClr val="FF0000"/>
                </a:solidFill>
                <a:latin typeface="Comic Sans MS" pitchFamily="66" charset="0"/>
              </a:rPr>
              <a:t>institucional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349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4EA578-90A1-4D44-9B5B-19AC10EE7AA9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228600"/>
            <a:ext cx="8586788" cy="1143000"/>
          </a:xfrm>
        </p:spPr>
        <p:txBody>
          <a:bodyPr/>
          <a:lstStyle/>
          <a:p>
            <a:r>
              <a:rPr lang="pt-BR" sz="3600" smtClean="0"/>
              <a:t>GET condicional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7067" y="1533525"/>
            <a:ext cx="3886200" cy="4305300"/>
          </a:xfrm>
        </p:spPr>
        <p:txBody>
          <a:bodyPr/>
          <a:lstStyle/>
          <a:p>
            <a:r>
              <a:rPr lang="pt-BR" sz="2000" smtClean="0">
                <a:solidFill>
                  <a:srgbClr val="FF0000"/>
                </a:solidFill>
              </a:rPr>
              <a:t>Meta:</a:t>
            </a:r>
            <a:r>
              <a:rPr lang="pt-BR" sz="2000" smtClean="0"/>
              <a:t> não enviar objeto se cliente já tem (no cache) versão atual</a:t>
            </a:r>
          </a:p>
          <a:p>
            <a:pPr lvl="1"/>
            <a:r>
              <a:rPr lang="pt-BR" sz="1600" smtClean="0"/>
              <a:t>Sem atraso para transmissão do objeto</a:t>
            </a:r>
          </a:p>
          <a:p>
            <a:pPr lvl="1"/>
            <a:r>
              <a:rPr lang="pt-BR" sz="1600" smtClean="0"/>
              <a:t>Diminui a utilização do enlace</a:t>
            </a:r>
          </a:p>
          <a:p>
            <a:r>
              <a:rPr lang="pt-BR" sz="2000" smtClean="0"/>
              <a:t>cache: especifica data da cópia no cache no pedido HTTP</a:t>
            </a:r>
          </a:p>
          <a:p>
            <a:pPr lvl="1">
              <a:buFont typeface="ZapfDingbats" pitchFamily="82" charset="0"/>
              <a:buNone/>
            </a:pPr>
            <a:r>
              <a:rPr lang="pt-BR" sz="1800" b="1" err="1" smtClean="0">
                <a:latin typeface="Courier New" pitchFamily="49" charset="0"/>
              </a:rPr>
              <a:t>If-modified-since</a:t>
            </a:r>
            <a:r>
              <a:rPr lang="pt-BR" sz="1800" b="1" smtClean="0">
                <a:latin typeface="Courier New" pitchFamily="49" charset="0"/>
              </a:rPr>
              <a:t>: &lt;date&gt;</a:t>
            </a:r>
          </a:p>
          <a:p>
            <a:r>
              <a:rPr lang="pt-BR" sz="2000" smtClean="0"/>
              <a:t>servidor: resposta não contém objeto se cópia no cache for atual: </a:t>
            </a:r>
          </a:p>
          <a:p>
            <a:pPr lvl="1">
              <a:buFont typeface="ZapfDingbats" pitchFamily="82" charset="0"/>
              <a:buNone/>
            </a:pPr>
            <a:r>
              <a:rPr lang="pt-BR" sz="1800" b="1" smtClean="0">
                <a:latin typeface="Courier New" pitchFamily="49" charset="0"/>
              </a:rPr>
              <a:t>HTTP/1.0 304 </a:t>
            </a:r>
            <a:r>
              <a:rPr lang="pt-BR" sz="1800" b="1" err="1" smtClean="0">
                <a:latin typeface="Courier New" pitchFamily="49" charset="0"/>
              </a:rPr>
              <a:t>Not</a:t>
            </a:r>
            <a:r>
              <a:rPr lang="pt-BR" sz="1800" b="1" smtClean="0">
                <a:latin typeface="Courier New" pitchFamily="49" charset="0"/>
              </a:rPr>
              <a:t> </a:t>
            </a:r>
            <a:r>
              <a:rPr lang="pt-BR" sz="1800" b="1" err="1" smtClean="0">
                <a:latin typeface="Courier New" pitchFamily="49" charset="0"/>
              </a:rPr>
              <a:t>Modified</a:t>
            </a:r>
            <a:endParaRPr lang="pt-BR" sz="2000" smtClean="0"/>
          </a:p>
        </p:txBody>
      </p:sp>
      <p:sp>
        <p:nvSpPr>
          <p:cNvPr id="63494" name="Line 4"/>
          <p:cNvSpPr>
            <a:spLocks noChangeShapeType="1"/>
          </p:cNvSpPr>
          <p:nvPr/>
        </p:nvSpPr>
        <p:spPr bwMode="auto">
          <a:xfrm>
            <a:off x="4276725" y="211455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3495" name="Text Box 5"/>
          <p:cNvSpPr txBox="1">
            <a:spLocks noChangeArrowheads="1"/>
          </p:cNvSpPr>
          <p:nvPr/>
        </p:nvSpPr>
        <p:spPr bwMode="auto">
          <a:xfrm>
            <a:off x="3871913" y="1436688"/>
            <a:ext cx="99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400" u="sng">
                <a:latin typeface="Comic Sans MS" pitchFamily="66" charset="0"/>
              </a:rPr>
              <a:t>cache</a:t>
            </a:r>
            <a:endParaRPr lang="pt-BR" sz="2400"/>
          </a:p>
        </p:txBody>
      </p:sp>
      <p:sp>
        <p:nvSpPr>
          <p:cNvPr id="63496" name="Text Box 6"/>
          <p:cNvSpPr txBox="1">
            <a:spLocks noChangeArrowheads="1"/>
          </p:cNvSpPr>
          <p:nvPr/>
        </p:nvSpPr>
        <p:spPr bwMode="auto">
          <a:xfrm>
            <a:off x="7192963" y="1408113"/>
            <a:ext cx="13636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400" u="sng">
                <a:latin typeface="Comic Sans MS" pitchFamily="66" charset="0"/>
              </a:rPr>
              <a:t>servidor</a:t>
            </a:r>
            <a:endParaRPr lang="pt-BR" sz="2400"/>
          </a:p>
        </p:txBody>
      </p:sp>
      <p:sp>
        <p:nvSpPr>
          <p:cNvPr id="63497" name="Rectangle 7"/>
          <p:cNvSpPr>
            <a:spLocks noChangeArrowheads="1"/>
          </p:cNvSpPr>
          <p:nvPr/>
        </p:nvSpPr>
        <p:spPr bwMode="auto">
          <a:xfrm>
            <a:off x="4514850" y="2114550"/>
            <a:ext cx="2686050" cy="790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63498" name="Text Box 8"/>
          <p:cNvSpPr txBox="1">
            <a:spLocks noChangeArrowheads="1"/>
          </p:cNvSpPr>
          <p:nvPr/>
        </p:nvSpPr>
        <p:spPr bwMode="auto">
          <a:xfrm>
            <a:off x="4521200" y="2098675"/>
            <a:ext cx="2681288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800">
                <a:latin typeface="Comic Sans MS" pitchFamily="66" charset="0"/>
              </a:rPr>
              <a:t>msg de pedido http</a:t>
            </a:r>
          </a:p>
          <a:p>
            <a:pPr algn="ctr" eaLnBrk="0" hangingPunct="0"/>
            <a:r>
              <a:rPr lang="pt-BR" sz="1600" b="1">
                <a:latin typeface="Courier New" pitchFamily="49" charset="0"/>
              </a:rPr>
              <a:t>If-modified-since: &lt;date&gt;</a:t>
            </a:r>
            <a:endParaRPr lang="pt-BR" sz="2000" b="1">
              <a:latin typeface="Courier New" pitchFamily="49" charset="0"/>
            </a:endParaRPr>
          </a:p>
        </p:txBody>
      </p:sp>
      <p:sp>
        <p:nvSpPr>
          <p:cNvPr id="63499" name="Line 9"/>
          <p:cNvSpPr>
            <a:spLocks noChangeShapeType="1"/>
          </p:cNvSpPr>
          <p:nvPr/>
        </p:nvSpPr>
        <p:spPr bwMode="auto">
          <a:xfrm flipH="1">
            <a:off x="4295775" y="3105150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63500" name="Group 30"/>
          <p:cNvGrpSpPr>
            <a:grpSpLocks/>
          </p:cNvGrpSpPr>
          <p:nvPr/>
        </p:nvGrpSpPr>
        <p:grpSpPr bwMode="auto">
          <a:xfrm>
            <a:off x="4502150" y="2974975"/>
            <a:ext cx="2643188" cy="855663"/>
            <a:chOff x="2698" y="2036"/>
            <a:chExt cx="1665" cy="539"/>
          </a:xfrm>
        </p:grpSpPr>
        <p:sp>
          <p:nvSpPr>
            <p:cNvPr id="63510" name="Rectangle 10"/>
            <p:cNvSpPr>
              <a:spLocks noChangeArrowheads="1"/>
            </p:cNvSpPr>
            <p:nvPr/>
          </p:nvSpPr>
          <p:spPr bwMode="auto">
            <a:xfrm>
              <a:off x="2760" y="2071"/>
              <a:ext cx="1578" cy="46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63511" name="Text Box 11"/>
            <p:cNvSpPr txBox="1">
              <a:spLocks noChangeArrowheads="1"/>
            </p:cNvSpPr>
            <p:nvPr/>
          </p:nvSpPr>
          <p:spPr bwMode="auto">
            <a:xfrm>
              <a:off x="2698" y="2036"/>
              <a:ext cx="1665" cy="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800">
                  <a:latin typeface="Comic Sans MS" pitchFamily="66" charset="0"/>
                </a:rPr>
                <a:t>resposta http</a:t>
              </a:r>
            </a:p>
            <a:p>
              <a:pPr algn="ctr" eaLnBrk="0" hangingPunct="0"/>
              <a:r>
                <a:rPr lang="pt-BR" sz="1600" b="1">
                  <a:latin typeface="Courier New" pitchFamily="49" charset="0"/>
                </a:rPr>
                <a:t>HTTP/1.0 </a:t>
              </a:r>
            </a:p>
            <a:p>
              <a:pPr algn="ctr" eaLnBrk="0" hangingPunct="0"/>
              <a:r>
                <a:rPr lang="pt-BR" sz="1600" b="1">
                  <a:latin typeface="Courier New" pitchFamily="49" charset="0"/>
                </a:rPr>
                <a:t>304 Not Modified</a:t>
              </a:r>
            </a:p>
          </p:txBody>
        </p:sp>
      </p:grpSp>
      <p:sp>
        <p:nvSpPr>
          <p:cNvPr id="63501" name="Text Box 28"/>
          <p:cNvSpPr txBox="1">
            <a:spLocks noChangeArrowheads="1"/>
          </p:cNvSpPr>
          <p:nvPr/>
        </p:nvSpPr>
        <p:spPr bwMode="auto">
          <a:xfrm>
            <a:off x="7458075" y="2360613"/>
            <a:ext cx="147796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objeto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não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modificado</a:t>
            </a:r>
            <a:endParaRPr lang="pt-BR" sz="2400"/>
          </a:p>
        </p:txBody>
      </p:sp>
      <p:sp>
        <p:nvSpPr>
          <p:cNvPr id="63502" name="Line 31"/>
          <p:cNvSpPr>
            <a:spLocks noChangeShapeType="1"/>
          </p:cNvSpPr>
          <p:nvPr/>
        </p:nvSpPr>
        <p:spPr bwMode="auto">
          <a:xfrm>
            <a:off x="4400550" y="4171950"/>
            <a:ext cx="3905250" cy="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3503" name="Line 32"/>
          <p:cNvSpPr>
            <a:spLocks noChangeShapeType="1"/>
          </p:cNvSpPr>
          <p:nvPr/>
        </p:nvSpPr>
        <p:spPr bwMode="auto">
          <a:xfrm>
            <a:off x="4343400" y="446722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3504" name="Rectangle 33"/>
          <p:cNvSpPr>
            <a:spLocks noChangeArrowheads="1"/>
          </p:cNvSpPr>
          <p:nvPr/>
        </p:nvSpPr>
        <p:spPr bwMode="auto">
          <a:xfrm>
            <a:off x="4581525" y="4467225"/>
            <a:ext cx="2686050" cy="790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63505" name="Text Box 34"/>
          <p:cNvSpPr txBox="1">
            <a:spLocks noChangeArrowheads="1"/>
          </p:cNvSpPr>
          <p:nvPr/>
        </p:nvSpPr>
        <p:spPr bwMode="auto">
          <a:xfrm>
            <a:off x="4587875" y="4451350"/>
            <a:ext cx="2681288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800">
                <a:latin typeface="Comic Sans MS" pitchFamily="66" charset="0"/>
              </a:rPr>
              <a:t>msg de pedido http</a:t>
            </a:r>
          </a:p>
          <a:p>
            <a:pPr algn="ctr" eaLnBrk="0" hangingPunct="0"/>
            <a:r>
              <a:rPr lang="pt-BR" sz="1600" b="1">
                <a:latin typeface="Courier New" pitchFamily="49" charset="0"/>
              </a:rPr>
              <a:t>If-modified-since: &lt;date&gt;</a:t>
            </a:r>
          </a:p>
        </p:txBody>
      </p:sp>
      <p:sp>
        <p:nvSpPr>
          <p:cNvPr id="63506" name="Line 35"/>
          <p:cNvSpPr>
            <a:spLocks noChangeShapeType="1"/>
          </p:cNvSpPr>
          <p:nvPr/>
        </p:nvSpPr>
        <p:spPr bwMode="auto">
          <a:xfrm flipH="1">
            <a:off x="4362450" y="5457825"/>
            <a:ext cx="3305175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63507" name="Rectangle 37"/>
          <p:cNvSpPr>
            <a:spLocks noChangeArrowheads="1"/>
          </p:cNvSpPr>
          <p:nvPr/>
        </p:nvSpPr>
        <p:spPr bwMode="auto">
          <a:xfrm>
            <a:off x="4667250" y="5383213"/>
            <a:ext cx="2505075" cy="10429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63508" name="Text Box 38"/>
          <p:cNvSpPr txBox="1">
            <a:spLocks noChangeArrowheads="1"/>
          </p:cNvSpPr>
          <p:nvPr/>
        </p:nvSpPr>
        <p:spPr bwMode="auto">
          <a:xfrm>
            <a:off x="4568825" y="5327650"/>
            <a:ext cx="2643188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800">
                <a:latin typeface="Comic Sans MS" pitchFamily="66" charset="0"/>
              </a:rPr>
              <a:t>resposta http</a:t>
            </a:r>
          </a:p>
          <a:p>
            <a:pPr algn="ctr" eaLnBrk="0" hangingPunct="0"/>
            <a:r>
              <a:rPr lang="pt-BR" sz="1600" b="1">
                <a:latin typeface="Courier New" pitchFamily="49" charset="0"/>
              </a:rPr>
              <a:t>HTTP/1.1 200 OK</a:t>
            </a:r>
          </a:p>
          <a:p>
            <a:pPr algn="ctr" eaLnBrk="0" hangingPunct="0"/>
            <a:r>
              <a:rPr lang="pt-BR" sz="1600" b="1">
                <a:latin typeface="Courier New" pitchFamily="49" charset="0"/>
              </a:rPr>
              <a:t>…</a:t>
            </a:r>
          </a:p>
          <a:p>
            <a:pPr algn="ctr" eaLnBrk="0" hangingPunct="0"/>
            <a:r>
              <a:rPr lang="pt-BR" sz="2000" b="1">
                <a:latin typeface="Courier New" pitchFamily="49" charset="0"/>
              </a:rPr>
              <a:t>&lt;data&gt;</a:t>
            </a:r>
          </a:p>
        </p:txBody>
      </p:sp>
      <p:sp>
        <p:nvSpPr>
          <p:cNvPr id="63509" name="Text Box 39"/>
          <p:cNvSpPr txBox="1">
            <a:spLocks noChangeArrowheads="1"/>
          </p:cNvSpPr>
          <p:nvPr/>
        </p:nvSpPr>
        <p:spPr bwMode="auto">
          <a:xfrm>
            <a:off x="7524750" y="4808538"/>
            <a:ext cx="14779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objeto </a:t>
            </a:r>
          </a:p>
          <a:p>
            <a:pPr algn="ctr" eaLnBrk="0" hangingPunct="0"/>
            <a:r>
              <a:rPr lang="pt-BR" sz="2000">
                <a:solidFill>
                  <a:schemeClr val="accent2"/>
                </a:solidFill>
                <a:latin typeface="Comic Sans MS" pitchFamily="66" charset="0"/>
              </a:rPr>
              <a:t>modificado</a:t>
            </a:r>
            <a:endParaRPr lang="pt-BR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HTTP/2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smtClean="0"/>
              <a:t>Aprovado pela IESG (</a:t>
            </a:r>
            <a:r>
              <a:rPr lang="pt-BR" sz="2000" i="1" smtClean="0"/>
              <a:t>Internet </a:t>
            </a:r>
            <a:r>
              <a:rPr lang="pt-BR" sz="2000" i="1" err="1" smtClean="0"/>
              <a:t>Engineering</a:t>
            </a:r>
            <a:r>
              <a:rPr lang="pt-BR" sz="2000" i="1" smtClean="0"/>
              <a:t> </a:t>
            </a:r>
            <a:r>
              <a:rPr lang="pt-BR" sz="2000" i="1" err="1" smtClean="0"/>
              <a:t>Steering</a:t>
            </a:r>
            <a:r>
              <a:rPr lang="pt-BR" sz="2000" i="1" smtClean="0"/>
              <a:t> </a:t>
            </a:r>
            <a:r>
              <a:rPr lang="pt-BR" sz="2000" i="1" err="1" smtClean="0"/>
              <a:t>Group</a:t>
            </a:r>
            <a:r>
              <a:rPr lang="pt-BR" sz="2000" i="1" smtClean="0"/>
              <a:t>)</a:t>
            </a:r>
            <a:r>
              <a:rPr lang="pt-BR" sz="2000" smtClean="0"/>
              <a:t> em Fevereiro de 2015</a:t>
            </a:r>
          </a:p>
          <a:p>
            <a:pPr lvl="1"/>
            <a:r>
              <a:rPr lang="pt-BR" sz="1600"/>
              <a:t>https://tools.ietf.org/html/draft-ietf-httpbis-http2-17</a:t>
            </a:r>
            <a:endParaRPr lang="pt-BR" sz="1600" smtClean="0"/>
          </a:p>
          <a:p>
            <a:r>
              <a:rPr lang="pt-BR" sz="2000" smtClean="0"/>
              <a:t>Objetivos:</a:t>
            </a:r>
          </a:p>
          <a:p>
            <a:pPr lvl="1"/>
            <a:r>
              <a:rPr lang="pt-BR" sz="1800" smtClean="0"/>
              <a:t>Mecanismos de negociação para permitir a clientes e servidores escolher o HTTP 1.1, 2, ou outros protocolos</a:t>
            </a:r>
          </a:p>
          <a:p>
            <a:pPr lvl="1"/>
            <a:r>
              <a:rPr lang="pt-BR" sz="1800" smtClean="0"/>
              <a:t>Manutenção de compatibilidade de alto nível como HTTP 1.1</a:t>
            </a:r>
          </a:p>
          <a:p>
            <a:pPr lvl="1"/>
            <a:r>
              <a:rPr lang="pt-BR" sz="1800" smtClean="0"/>
              <a:t>Diminuir a latência para melhorar a velocidade de carga das páginas através de:</a:t>
            </a:r>
          </a:p>
          <a:p>
            <a:pPr lvl="2"/>
            <a:r>
              <a:rPr lang="pt-BR" sz="1600" smtClean="0"/>
              <a:t>Compressão de dados dos cabeçalhos HTTP</a:t>
            </a:r>
          </a:p>
          <a:p>
            <a:pPr lvl="2"/>
            <a:r>
              <a:rPr lang="pt-BR" sz="1600" smtClean="0"/>
              <a:t>Tecnologias de envio (</a:t>
            </a:r>
            <a:r>
              <a:rPr lang="pt-BR" sz="1600" i="1" err="1" smtClean="0"/>
              <a:t>push</a:t>
            </a:r>
            <a:r>
              <a:rPr lang="pt-BR" sz="1600" smtClean="0"/>
              <a:t>) pelos servidores</a:t>
            </a:r>
          </a:p>
          <a:p>
            <a:pPr lvl="2"/>
            <a:r>
              <a:rPr lang="pt-BR" sz="1600" smtClean="0"/>
              <a:t>Consertar o problema de bloqueio do cabeça da fila (HOL) do HTTP 1.1</a:t>
            </a:r>
          </a:p>
          <a:p>
            <a:pPr lvl="2"/>
            <a:r>
              <a:rPr lang="pt-BR" sz="1600" smtClean="0"/>
              <a:t>Carga de elementos da página em paralelo através de uma única conexão TCP</a:t>
            </a:r>
          </a:p>
          <a:p>
            <a:pPr lvl="1"/>
            <a:r>
              <a:rPr lang="pt-BR" sz="1800" smtClean="0"/>
              <a:t>Dar suporte aos casos de uso comuns atuais do HTTP</a:t>
            </a:r>
            <a:endParaRPr lang="en-US" sz="180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HTTP/2: Diferenças do HTTP 1.1</a:t>
            </a:r>
            <a:endParaRPr lang="en-US" sz="360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smtClean="0"/>
              <a:t>Mantém a maior parte da sintaxe de alto nível do HTTP 1.1 tais como: métodos, códigos de status, campos de cabeçalhos e </a:t>
            </a:r>
            <a:r>
              <a:rPr lang="pt-BR" sz="2000" err="1" smtClean="0"/>
              <a:t>URIs</a:t>
            </a:r>
            <a:endParaRPr lang="pt-BR" sz="2000" smtClean="0"/>
          </a:p>
          <a:p>
            <a:pPr lvl="1"/>
            <a:r>
              <a:rPr lang="pt-BR" sz="1800" smtClean="0"/>
              <a:t>O que é modificado é como os dados são estruturados e transportados entre o cliente e o servidor de forma binária e não textual.</a:t>
            </a:r>
          </a:p>
          <a:p>
            <a:r>
              <a:rPr lang="pt-BR" sz="2000" smtClean="0"/>
              <a:t>HTTP/2 permite ao servidor enviar (</a:t>
            </a:r>
            <a:r>
              <a:rPr lang="pt-BR" sz="2000" i="1" err="1" smtClean="0"/>
              <a:t>push</a:t>
            </a:r>
            <a:r>
              <a:rPr lang="pt-BR" sz="2000" smtClean="0"/>
              <a:t>) conteúdo, i.e., enviar mais dados que os solicitados pelo cliente.</a:t>
            </a:r>
          </a:p>
          <a:p>
            <a:r>
              <a:rPr lang="pt-BR" sz="2000" smtClean="0"/>
              <a:t>Multiplexa os pedidos e as respostas para evitar o problema de bloqueio pelo cabeça da fila do HTTP 1.1.</a:t>
            </a:r>
          </a:p>
          <a:p>
            <a:r>
              <a:rPr lang="pt-BR" sz="2000" smtClean="0"/>
              <a:t>Realiza ainda um controle de fluxo e priorização dos pedidos.</a:t>
            </a:r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HTTP/2: Transporte Binário</a:t>
            </a: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33794" name="Picture 2" descr="http://orm-chimera-prod.s3.amazonaws.com/1230000000545/images/hpbn_12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813719"/>
            <a:ext cx="8173783" cy="420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9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HTTP/2: Quadros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476087" y="3971925"/>
            <a:ext cx="7772400" cy="1933575"/>
          </a:xfrm>
        </p:spPr>
        <p:txBody>
          <a:bodyPr/>
          <a:lstStyle/>
          <a:p>
            <a:r>
              <a:rPr lang="pt-BR" smtClean="0"/>
              <a:t>Tipos:</a:t>
            </a:r>
          </a:p>
          <a:p>
            <a:pPr lvl="1"/>
            <a:r>
              <a:rPr lang="pt-BR" smtClean="0"/>
              <a:t>HEADERS, DATA, PRIORITY, RST_STREAM, SETTINGS, PUSH_PROMISE, PING, GOAWAY, WINDOW_UPDATE, CONTINUATION</a:t>
            </a: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75" y="1819194"/>
            <a:ext cx="6896425" cy="17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HTTP/2: Multiplexação</a:t>
            </a:r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35844" name="Picture 4" descr="http://calendar.perfplanet.com/wp-content/uploads/2014/12/conn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49" y="1924049"/>
            <a:ext cx="7202789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12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126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151082-3CCF-4AE7-9F62-C7FBFDF90BA5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FTP: o protocolo de transferência de arquivos</a:t>
            </a:r>
            <a:endParaRPr lang="pt-BR" smtClean="0"/>
          </a:p>
        </p:txBody>
      </p:sp>
      <p:sp>
        <p:nvSpPr>
          <p:cNvPr id="112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28700" y="3705225"/>
            <a:ext cx="7458075" cy="2543175"/>
          </a:xfrm>
        </p:spPr>
        <p:txBody>
          <a:bodyPr/>
          <a:lstStyle/>
          <a:p>
            <a:r>
              <a:rPr lang="pt-BR" sz="2000" smtClean="0"/>
              <a:t>transferir arquivo de/para hospedeiro remoto</a:t>
            </a:r>
          </a:p>
          <a:p>
            <a:r>
              <a:rPr lang="pt-BR" sz="2000" smtClean="0"/>
              <a:t>modelo cliente/servidor</a:t>
            </a:r>
          </a:p>
          <a:p>
            <a:pPr lvl="1"/>
            <a:r>
              <a:rPr lang="pt-BR" sz="2000" i="1" smtClean="0">
                <a:solidFill>
                  <a:srgbClr val="FF0000"/>
                </a:solidFill>
              </a:rPr>
              <a:t>cliente:</a:t>
            </a:r>
            <a:r>
              <a:rPr lang="pt-BR" sz="2000" smtClean="0"/>
              <a:t> lado que inicia transferência (pode ser de ou para o sistema remoto)</a:t>
            </a:r>
          </a:p>
          <a:p>
            <a:pPr lvl="1"/>
            <a:r>
              <a:rPr lang="pt-BR" sz="2000" i="1" smtClean="0">
                <a:solidFill>
                  <a:schemeClr val="accent2"/>
                </a:solidFill>
              </a:rPr>
              <a:t>s</a:t>
            </a:r>
            <a:r>
              <a:rPr lang="pt-BR" sz="2000" i="1" smtClean="0">
                <a:solidFill>
                  <a:srgbClr val="FF0000"/>
                </a:solidFill>
              </a:rPr>
              <a:t>ervidor:</a:t>
            </a:r>
            <a:r>
              <a:rPr lang="pt-BR" sz="2000" smtClean="0">
                <a:solidFill>
                  <a:srgbClr val="FF0000"/>
                </a:solidFill>
              </a:rPr>
              <a:t> </a:t>
            </a:r>
            <a:r>
              <a:rPr lang="pt-BR" sz="2000" smtClean="0"/>
              <a:t>hospedeiro remoto</a:t>
            </a:r>
          </a:p>
          <a:p>
            <a:r>
              <a:rPr lang="pt-BR" sz="2000" smtClean="0"/>
              <a:t>ftp: RFC 959</a:t>
            </a:r>
          </a:p>
          <a:p>
            <a:r>
              <a:rPr lang="pt-BR" sz="2000" smtClean="0"/>
              <a:t>servidor ftp: porta 21</a:t>
            </a:r>
          </a:p>
        </p:txBody>
      </p:sp>
      <p:graphicFrame>
        <p:nvGraphicFramePr>
          <p:cNvPr id="11267" name="Object 1"/>
          <p:cNvGraphicFramePr>
            <a:graphicFrameLocks noChangeAspect="1"/>
          </p:cNvGraphicFramePr>
          <p:nvPr/>
        </p:nvGraphicFramePr>
        <p:xfrm>
          <a:off x="3313113" y="1574800"/>
          <a:ext cx="776287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2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113" y="1574800"/>
                        <a:ext cx="776287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72" name="Group 9"/>
          <p:cNvGrpSpPr>
            <a:grpSpLocks/>
          </p:cNvGrpSpPr>
          <p:nvPr/>
        </p:nvGrpSpPr>
        <p:grpSpPr bwMode="auto">
          <a:xfrm>
            <a:off x="6764338" y="1412875"/>
            <a:ext cx="355600" cy="933450"/>
            <a:chOff x="4180" y="783"/>
            <a:chExt cx="150" cy="307"/>
          </a:xfrm>
        </p:grpSpPr>
        <p:sp>
          <p:nvSpPr>
            <p:cNvPr id="11304" name="AutoShape 1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5" name="Rectangle 1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6" name="Rectangle 1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7" name="AutoShape 1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8" name="Line 1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309" name="Line 1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310" name="Rectangle 1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11" name="Rectangle 1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11273" name="Line 20"/>
          <p:cNvSpPr>
            <a:spLocks noChangeShapeType="1"/>
          </p:cNvSpPr>
          <p:nvPr/>
        </p:nvSpPr>
        <p:spPr bwMode="auto">
          <a:xfrm>
            <a:off x="4352925" y="2190750"/>
            <a:ext cx="20447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1274" name="Text Box 22"/>
          <p:cNvSpPr txBox="1">
            <a:spLocks noChangeArrowheads="1"/>
          </p:cNvSpPr>
          <p:nvPr/>
        </p:nvSpPr>
        <p:spPr bwMode="auto">
          <a:xfrm>
            <a:off x="4275138" y="1646238"/>
            <a:ext cx="20605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transferência</a:t>
            </a:r>
            <a:br>
              <a:rPr lang="pt-BR" sz="1600">
                <a:solidFill>
                  <a:srgbClr val="FF0000"/>
                </a:solidFill>
                <a:latin typeface="Comic Sans MS" pitchFamily="66" charset="0"/>
              </a:rPr>
            </a:br>
            <a:r>
              <a:rPr lang="pt-BR" sz="1600">
                <a:solidFill>
                  <a:srgbClr val="FF0000"/>
                </a:solidFill>
                <a:latin typeface="Comic Sans MS" pitchFamily="66" charset="0"/>
              </a:rPr>
              <a:t>do arquivo</a:t>
            </a:r>
            <a:endParaRPr lang="pt-BR" sz="2400"/>
          </a:p>
        </p:txBody>
      </p:sp>
      <p:grpSp>
        <p:nvGrpSpPr>
          <p:cNvPr id="11275" name="Group 31"/>
          <p:cNvGrpSpPr>
            <a:grpSpLocks/>
          </p:cNvGrpSpPr>
          <p:nvPr/>
        </p:nvGrpSpPr>
        <p:grpSpPr bwMode="auto">
          <a:xfrm>
            <a:off x="6365875" y="1866900"/>
            <a:ext cx="1031875" cy="1068388"/>
            <a:chOff x="3897" y="1386"/>
            <a:chExt cx="507" cy="673"/>
          </a:xfrm>
        </p:grpSpPr>
        <p:sp>
          <p:nvSpPr>
            <p:cNvPr id="11302" name="Rectangle 28"/>
            <p:cNvSpPr>
              <a:spLocks noChangeArrowheads="1"/>
            </p:cNvSpPr>
            <p:nvPr/>
          </p:nvSpPr>
          <p:spPr bwMode="auto">
            <a:xfrm>
              <a:off x="3930" y="138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3" name="Text Box 29"/>
            <p:cNvSpPr txBox="1">
              <a:spLocks noChangeArrowheads="1"/>
            </p:cNvSpPr>
            <p:nvPr/>
          </p:nvSpPr>
          <p:spPr bwMode="auto">
            <a:xfrm>
              <a:off x="3897" y="1463"/>
              <a:ext cx="507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1600">
                  <a:latin typeface="Comic Sans MS" pitchFamily="66" charset="0"/>
                </a:rPr>
                <a:t>servidor </a:t>
              </a:r>
            </a:p>
            <a:p>
              <a:pPr algn="ctr" eaLnBrk="0" hangingPunct="0"/>
              <a:r>
                <a:rPr lang="pt-BR" sz="1600">
                  <a:latin typeface="Comic Sans MS" pitchFamily="66" charset="0"/>
                </a:rPr>
                <a:t>FTP</a:t>
              </a:r>
            </a:p>
            <a:p>
              <a:pPr algn="ctr" eaLnBrk="0" hangingPunct="0"/>
              <a:endParaRPr lang="pt-BR" sz="2400"/>
            </a:p>
          </p:txBody>
        </p:sp>
      </p:grpSp>
      <p:grpSp>
        <p:nvGrpSpPr>
          <p:cNvPr id="11276" name="Group 30"/>
          <p:cNvGrpSpPr>
            <a:grpSpLocks/>
          </p:cNvGrpSpPr>
          <p:nvPr/>
        </p:nvGrpSpPr>
        <p:grpSpPr bwMode="auto">
          <a:xfrm>
            <a:off x="2582863" y="1857375"/>
            <a:ext cx="1876425" cy="852488"/>
            <a:chOff x="1645" y="1326"/>
            <a:chExt cx="1182" cy="537"/>
          </a:xfrm>
        </p:grpSpPr>
        <p:sp>
          <p:nvSpPr>
            <p:cNvPr id="11298" name="Rectangle 27"/>
            <p:cNvSpPr>
              <a:spLocks noChangeArrowheads="1"/>
            </p:cNvSpPr>
            <p:nvPr/>
          </p:nvSpPr>
          <p:spPr bwMode="auto">
            <a:xfrm>
              <a:off x="2328" y="1326"/>
              <a:ext cx="444" cy="522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299" name="Rectangle 26"/>
            <p:cNvSpPr>
              <a:spLocks noChangeArrowheads="1"/>
            </p:cNvSpPr>
            <p:nvPr/>
          </p:nvSpPr>
          <p:spPr bwMode="auto">
            <a:xfrm>
              <a:off x="1704" y="1332"/>
              <a:ext cx="606" cy="52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300" name="Text Box 24"/>
            <p:cNvSpPr txBox="1">
              <a:spLocks noChangeArrowheads="1"/>
            </p:cNvSpPr>
            <p:nvPr/>
          </p:nvSpPr>
          <p:spPr bwMode="auto">
            <a:xfrm>
              <a:off x="1645" y="1343"/>
              <a:ext cx="738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600">
                  <a:latin typeface="Comic Sans MS" pitchFamily="66" charset="0"/>
                </a:rPr>
                <a:t>Interface do usuário FTP</a:t>
              </a:r>
            </a:p>
          </p:txBody>
        </p:sp>
        <p:sp>
          <p:nvSpPr>
            <p:cNvPr id="11301" name="Text Box 25"/>
            <p:cNvSpPr txBox="1">
              <a:spLocks noChangeArrowheads="1"/>
            </p:cNvSpPr>
            <p:nvPr/>
          </p:nvSpPr>
          <p:spPr bwMode="auto">
            <a:xfrm>
              <a:off x="2269" y="1403"/>
              <a:ext cx="55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1600">
                  <a:latin typeface="Comic Sans MS" pitchFamily="66" charset="0"/>
                </a:rPr>
                <a:t>cliente </a:t>
              </a:r>
              <a:br>
                <a:rPr lang="pt-BR" sz="1600">
                  <a:latin typeface="Comic Sans MS" pitchFamily="66" charset="0"/>
                </a:rPr>
              </a:br>
              <a:r>
                <a:rPr lang="pt-BR" sz="1600">
                  <a:latin typeface="Comic Sans MS" pitchFamily="66" charset="0"/>
                </a:rPr>
                <a:t>FTP</a:t>
              </a:r>
            </a:p>
          </p:txBody>
        </p:sp>
      </p:grpSp>
      <p:grpSp>
        <p:nvGrpSpPr>
          <p:cNvPr id="11277" name="Group 80"/>
          <p:cNvGrpSpPr>
            <a:grpSpLocks/>
          </p:cNvGrpSpPr>
          <p:nvPr/>
        </p:nvGrpSpPr>
        <p:grpSpPr bwMode="auto">
          <a:xfrm>
            <a:off x="3219450" y="2695575"/>
            <a:ext cx="1947863" cy="957263"/>
            <a:chOff x="2028" y="1698"/>
            <a:chExt cx="1227" cy="603"/>
          </a:xfrm>
        </p:grpSpPr>
        <p:grpSp>
          <p:nvGrpSpPr>
            <p:cNvPr id="11290" name="Group 47"/>
            <p:cNvGrpSpPr>
              <a:grpSpLocks/>
            </p:cNvGrpSpPr>
            <p:nvPr/>
          </p:nvGrpSpPr>
          <p:grpSpPr bwMode="auto">
            <a:xfrm>
              <a:off x="2119" y="1767"/>
              <a:ext cx="316" cy="313"/>
              <a:chOff x="4939" y="1431"/>
              <a:chExt cx="316" cy="313"/>
            </a:xfrm>
          </p:grpSpPr>
          <p:sp>
            <p:nvSpPr>
              <p:cNvPr id="11293" name="Oval 33"/>
              <p:cNvSpPr>
                <a:spLocks noChangeArrowheads="1"/>
              </p:cNvSpPr>
              <p:nvPr/>
            </p:nvSpPr>
            <p:spPr bwMode="auto">
              <a:xfrm>
                <a:off x="4941" y="1663"/>
                <a:ext cx="310" cy="81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294" name="Rectangle 36"/>
              <p:cNvSpPr>
                <a:spLocks noChangeArrowheads="1"/>
              </p:cNvSpPr>
              <p:nvPr/>
            </p:nvSpPr>
            <p:spPr bwMode="auto">
              <a:xfrm>
                <a:off x="4942" y="1490"/>
                <a:ext cx="313" cy="214"/>
              </a:xfrm>
              <a:prstGeom prst="rect">
                <a:avLst/>
              </a:prstGeom>
              <a:solidFill>
                <a:srgbClr val="FFFF00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295" name="Oval 37"/>
              <p:cNvSpPr>
                <a:spLocks noChangeArrowheads="1"/>
              </p:cNvSpPr>
              <p:nvPr/>
            </p:nvSpPr>
            <p:spPr bwMode="auto">
              <a:xfrm>
                <a:off x="4939" y="1431"/>
                <a:ext cx="313" cy="95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296" name="Line 35"/>
              <p:cNvSpPr>
                <a:spLocks noChangeShapeType="1"/>
              </p:cNvSpPr>
              <p:nvPr/>
            </p:nvSpPr>
            <p:spPr bwMode="auto">
              <a:xfrm>
                <a:off x="5251" y="1479"/>
                <a:ext cx="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297" name="Line 46"/>
              <p:cNvSpPr>
                <a:spLocks noChangeShapeType="1"/>
              </p:cNvSpPr>
              <p:nvPr/>
            </p:nvSpPr>
            <p:spPr bwMode="auto">
              <a:xfrm flipH="1">
                <a:off x="4939" y="1483"/>
                <a:ext cx="1" cy="2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11291" name="Text Box 62"/>
            <p:cNvSpPr txBox="1">
              <a:spLocks noChangeArrowheads="1"/>
            </p:cNvSpPr>
            <p:nvPr/>
          </p:nvSpPr>
          <p:spPr bwMode="auto">
            <a:xfrm>
              <a:off x="2405" y="1781"/>
              <a:ext cx="850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pt-BR" sz="1600">
                  <a:latin typeface="Comic Sans MS" pitchFamily="66" charset="0"/>
                </a:rPr>
                <a:t>sistema de arquivos local</a:t>
              </a:r>
              <a:endParaRPr lang="pt-BR" sz="2400"/>
            </a:p>
          </p:txBody>
        </p:sp>
        <p:sp>
          <p:nvSpPr>
            <p:cNvPr id="11292" name="Line 63"/>
            <p:cNvSpPr>
              <a:spLocks noChangeShapeType="1"/>
            </p:cNvSpPr>
            <p:nvPr/>
          </p:nvSpPr>
          <p:spPr bwMode="auto">
            <a:xfrm>
              <a:off x="2028" y="1698"/>
              <a:ext cx="204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1278" name="Line 64"/>
          <p:cNvSpPr>
            <a:spLocks noChangeShapeType="1"/>
          </p:cNvSpPr>
          <p:nvPr/>
        </p:nvSpPr>
        <p:spPr bwMode="auto">
          <a:xfrm flipH="1">
            <a:off x="3714750" y="2686050"/>
            <a:ext cx="333375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1279" name="Group 67"/>
          <p:cNvGrpSpPr>
            <a:grpSpLocks/>
          </p:cNvGrpSpPr>
          <p:nvPr/>
        </p:nvGrpSpPr>
        <p:grpSpPr bwMode="auto">
          <a:xfrm>
            <a:off x="6659563" y="2824163"/>
            <a:ext cx="501650" cy="496887"/>
            <a:chOff x="4939" y="1431"/>
            <a:chExt cx="316" cy="313"/>
          </a:xfrm>
        </p:grpSpPr>
        <p:sp>
          <p:nvSpPr>
            <p:cNvPr id="11285" name="Oval 68"/>
            <p:cNvSpPr>
              <a:spLocks noChangeArrowheads="1"/>
            </p:cNvSpPr>
            <p:nvPr/>
          </p:nvSpPr>
          <p:spPr bwMode="auto">
            <a:xfrm>
              <a:off x="4941" y="1663"/>
              <a:ext cx="310" cy="81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286" name="Rectangle 69"/>
            <p:cNvSpPr>
              <a:spLocks noChangeArrowheads="1"/>
            </p:cNvSpPr>
            <p:nvPr/>
          </p:nvSpPr>
          <p:spPr bwMode="auto">
            <a:xfrm>
              <a:off x="4942" y="1490"/>
              <a:ext cx="313" cy="214"/>
            </a:xfrm>
            <a:prstGeom prst="rect">
              <a:avLst/>
            </a:prstGeom>
            <a:solidFill>
              <a:srgbClr val="FFFF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  <p:sp>
          <p:nvSpPr>
            <p:cNvPr id="11287" name="Oval 70"/>
            <p:cNvSpPr>
              <a:spLocks noChangeArrowheads="1"/>
            </p:cNvSpPr>
            <p:nvPr/>
          </p:nvSpPr>
          <p:spPr bwMode="auto">
            <a:xfrm>
              <a:off x="4939" y="1431"/>
              <a:ext cx="313" cy="9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1288" name="Line 71"/>
            <p:cNvSpPr>
              <a:spLocks noChangeShapeType="1"/>
            </p:cNvSpPr>
            <p:nvPr/>
          </p:nvSpPr>
          <p:spPr bwMode="auto">
            <a:xfrm>
              <a:off x="5251" y="1479"/>
              <a:ext cx="1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289" name="Line 72"/>
            <p:cNvSpPr>
              <a:spLocks noChangeShapeType="1"/>
            </p:cNvSpPr>
            <p:nvPr/>
          </p:nvSpPr>
          <p:spPr bwMode="auto">
            <a:xfrm flipH="1">
              <a:off x="4939" y="1483"/>
              <a:ext cx="1" cy="2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1280" name="Text Box 73"/>
          <p:cNvSpPr txBox="1">
            <a:spLocks noChangeArrowheads="1"/>
          </p:cNvSpPr>
          <p:nvPr/>
        </p:nvSpPr>
        <p:spPr bwMode="auto">
          <a:xfrm>
            <a:off x="7161213" y="2789238"/>
            <a:ext cx="14573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pt-BR" sz="1600">
                <a:latin typeface="Comic Sans MS" pitchFamily="66" charset="0"/>
              </a:rPr>
              <a:t>sistema de arquivos remoto</a:t>
            </a:r>
            <a:endParaRPr lang="pt-BR" sz="2400"/>
          </a:p>
        </p:txBody>
      </p:sp>
      <p:sp>
        <p:nvSpPr>
          <p:cNvPr id="11281" name="Line 74"/>
          <p:cNvSpPr>
            <a:spLocks noChangeShapeType="1"/>
          </p:cNvSpPr>
          <p:nvPr/>
        </p:nvSpPr>
        <p:spPr bwMode="auto">
          <a:xfrm>
            <a:off x="6915150" y="26955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11282" name="Picture 76" descr="Alic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90663" y="1909763"/>
            <a:ext cx="561975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83" name="Text Box 77"/>
          <p:cNvSpPr txBox="1">
            <a:spLocks noChangeArrowheads="1"/>
          </p:cNvSpPr>
          <p:nvPr/>
        </p:nvSpPr>
        <p:spPr bwMode="auto">
          <a:xfrm>
            <a:off x="1379538" y="2617788"/>
            <a:ext cx="9715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600">
                <a:latin typeface="Comic Sans MS" pitchFamily="66" charset="0"/>
              </a:rPr>
              <a:t>usuário na estação</a:t>
            </a:r>
            <a:endParaRPr lang="pt-BR" sz="2400"/>
          </a:p>
        </p:txBody>
      </p:sp>
      <p:sp>
        <p:nvSpPr>
          <p:cNvPr id="11284" name="Line 78"/>
          <p:cNvSpPr>
            <a:spLocks noChangeShapeType="1"/>
          </p:cNvSpPr>
          <p:nvPr/>
        </p:nvSpPr>
        <p:spPr bwMode="auto">
          <a:xfrm>
            <a:off x="2028825" y="2305050"/>
            <a:ext cx="581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042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9AFEB6-5B22-481B-AEDA-1977157AAC8D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104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pt-BR" smtClean="0"/>
              <a:t>Criando uma aplicação de rede</a:t>
            </a:r>
            <a:r>
              <a:rPr lang="pt-BR" sz="2800" smtClean="0"/>
              <a:t> </a:t>
            </a:r>
            <a:endParaRPr lang="pt-BR" smtClean="0"/>
          </a:p>
        </p:txBody>
      </p:sp>
      <p:sp>
        <p:nvSpPr>
          <p:cNvPr id="10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400175"/>
            <a:ext cx="4373563" cy="5114925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Programas que</a:t>
            </a:r>
            <a:endParaRPr lang="pt-BR" smtClean="0"/>
          </a:p>
          <a:p>
            <a:pPr lvl="1"/>
            <a:r>
              <a:rPr lang="pt-BR" sz="1800" smtClean="0"/>
              <a:t>Executam em (diferentes) sistemas finais </a:t>
            </a:r>
          </a:p>
          <a:p>
            <a:pPr lvl="1"/>
            <a:r>
              <a:rPr lang="pt-BR" sz="1800" smtClean="0"/>
              <a:t>Comunicam-se através da rede</a:t>
            </a:r>
          </a:p>
          <a:p>
            <a:pPr lvl="1"/>
            <a:r>
              <a:rPr lang="pt-BR" sz="1800" smtClean="0"/>
              <a:t>p.ex., servidor Web se comunica com o navegador</a:t>
            </a:r>
          </a:p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Programas não relacionados ao núcleo da rede</a:t>
            </a:r>
            <a:endParaRPr lang="pt-BR" smtClean="0">
              <a:solidFill>
                <a:srgbClr val="FF0000"/>
              </a:solidFill>
            </a:endParaRPr>
          </a:p>
          <a:p>
            <a:pPr lvl="1"/>
            <a:r>
              <a:rPr lang="pt-BR" sz="1800" smtClean="0"/>
              <a:t>Dispositivos do núcleo da rede não executam aplicações dos usuários</a:t>
            </a:r>
          </a:p>
          <a:p>
            <a:pPr lvl="1"/>
            <a:r>
              <a:rPr lang="pt-BR" sz="1800" smtClean="0"/>
              <a:t>Aplicações nos sistemas finais permite rápido desenvolvimento e disseminação</a:t>
            </a:r>
          </a:p>
        </p:txBody>
      </p:sp>
      <p:grpSp>
        <p:nvGrpSpPr>
          <p:cNvPr id="1045" name="Group 4"/>
          <p:cNvGrpSpPr>
            <a:grpSpLocks/>
          </p:cNvGrpSpPr>
          <p:nvPr/>
        </p:nvGrpSpPr>
        <p:grpSpPr bwMode="auto">
          <a:xfrm>
            <a:off x="4908550" y="1876425"/>
            <a:ext cx="3678238" cy="3670300"/>
            <a:chOff x="3092" y="1182"/>
            <a:chExt cx="2317" cy="2312"/>
          </a:xfrm>
        </p:grpSpPr>
        <p:sp>
          <p:nvSpPr>
            <p:cNvPr id="1073" name="Freeform 5"/>
            <p:cNvSpPr>
              <a:spLocks/>
            </p:cNvSpPr>
            <p:nvPr/>
          </p:nvSpPr>
          <p:spPr bwMode="auto">
            <a:xfrm>
              <a:off x="4276" y="1272"/>
              <a:ext cx="1133" cy="1055"/>
            </a:xfrm>
            <a:custGeom>
              <a:avLst/>
              <a:gdLst>
                <a:gd name="T0" fmla="*/ 161 w 1292"/>
                <a:gd name="T1" fmla="*/ 4 h 1255"/>
                <a:gd name="T2" fmla="*/ 24 w 1292"/>
                <a:gd name="T3" fmla="*/ 93 h 1255"/>
                <a:gd name="T4" fmla="*/ 19 w 1292"/>
                <a:gd name="T5" fmla="*/ 311 h 1255"/>
                <a:gd name="T6" fmla="*/ 35 w 1292"/>
                <a:gd name="T7" fmla="*/ 493 h 1255"/>
                <a:gd name="T8" fmla="*/ 166 w 1292"/>
                <a:gd name="T9" fmla="*/ 517 h 1255"/>
                <a:gd name="T10" fmla="*/ 436 w 1292"/>
                <a:gd name="T11" fmla="*/ 671 h 1255"/>
                <a:gd name="T12" fmla="*/ 672 w 1292"/>
                <a:gd name="T13" fmla="*/ 735 h 1255"/>
                <a:gd name="T14" fmla="*/ 809 w 1292"/>
                <a:gd name="T15" fmla="*/ 606 h 1255"/>
                <a:gd name="T16" fmla="*/ 858 w 1292"/>
                <a:gd name="T17" fmla="*/ 264 h 1255"/>
                <a:gd name="T18" fmla="*/ 813 w 1292"/>
                <a:gd name="T19" fmla="*/ 125 h 1255"/>
                <a:gd name="T20" fmla="*/ 505 w 1292"/>
                <a:gd name="T21" fmla="*/ 69 h 1255"/>
                <a:gd name="T22" fmla="*/ 161 w 1292"/>
                <a:gd name="T23" fmla="*/ 4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4" name="Freeform 6"/>
            <p:cNvSpPr>
              <a:spLocks/>
            </p:cNvSpPr>
            <p:nvPr/>
          </p:nvSpPr>
          <p:spPr bwMode="auto">
            <a:xfrm>
              <a:off x="3092" y="1182"/>
              <a:ext cx="1176" cy="1001"/>
            </a:xfrm>
            <a:custGeom>
              <a:avLst/>
              <a:gdLst>
                <a:gd name="T0" fmla="*/ 372 w 1340"/>
                <a:gd name="T1" fmla="*/ 24 h 1191"/>
                <a:gd name="T2" fmla="*/ 55 w 1340"/>
                <a:gd name="T3" fmla="*/ 35 h 1191"/>
                <a:gd name="T4" fmla="*/ 39 w 1340"/>
                <a:gd name="T5" fmla="*/ 239 h 1191"/>
                <a:gd name="T6" fmla="*/ 19 w 1340"/>
                <a:gd name="T7" fmla="*/ 427 h 1191"/>
                <a:gd name="T8" fmla="*/ 75 w 1340"/>
                <a:gd name="T9" fmla="*/ 516 h 1191"/>
                <a:gd name="T10" fmla="*/ 363 w 1340"/>
                <a:gd name="T11" fmla="*/ 520 h 1191"/>
                <a:gd name="T12" fmla="*/ 433 w 1340"/>
                <a:gd name="T13" fmla="*/ 670 h 1191"/>
                <a:gd name="T14" fmla="*/ 834 w 1340"/>
                <a:gd name="T15" fmla="*/ 652 h 1191"/>
                <a:gd name="T16" fmla="*/ 863 w 1340"/>
                <a:gd name="T17" fmla="*/ 339 h 1191"/>
                <a:gd name="T18" fmla="*/ 814 w 1340"/>
                <a:gd name="T19" fmla="*/ 203 h 1191"/>
                <a:gd name="T20" fmla="*/ 513 w 1340"/>
                <a:gd name="T21" fmla="*/ 171 h 1191"/>
                <a:gd name="T22" fmla="*/ 372 w 1340"/>
                <a:gd name="T23" fmla="*/ 24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5" name="Freeform 7"/>
            <p:cNvSpPr>
              <a:spLocks/>
            </p:cNvSpPr>
            <p:nvPr/>
          </p:nvSpPr>
          <p:spPr bwMode="auto">
            <a:xfrm>
              <a:off x="3324" y="2096"/>
              <a:ext cx="1874" cy="1398"/>
            </a:xfrm>
            <a:custGeom>
              <a:avLst/>
              <a:gdLst>
                <a:gd name="T0" fmla="*/ 18 w 2135"/>
                <a:gd name="T1" fmla="*/ 388 h 1662"/>
                <a:gd name="T2" fmla="*/ 71 w 2135"/>
                <a:gd name="T3" fmla="*/ 45 h 1662"/>
                <a:gd name="T4" fmla="*/ 444 w 2135"/>
                <a:gd name="T5" fmla="*/ 117 h 1662"/>
                <a:gd name="T6" fmla="*/ 817 w 2135"/>
                <a:gd name="T7" fmla="*/ 60 h 1662"/>
                <a:gd name="T8" fmla="*/ 1353 w 2135"/>
                <a:gd name="T9" fmla="*/ 242 h 1662"/>
                <a:gd name="T10" fmla="*/ 1361 w 2135"/>
                <a:gd name="T11" fmla="*/ 680 h 1662"/>
                <a:gd name="T12" fmla="*/ 1069 w 2135"/>
                <a:gd name="T13" fmla="*/ 952 h 1662"/>
                <a:gd name="T14" fmla="*/ 550 w 2135"/>
                <a:gd name="T15" fmla="*/ 902 h 1662"/>
                <a:gd name="T16" fmla="*/ 339 w 2135"/>
                <a:gd name="T17" fmla="*/ 755 h 1662"/>
                <a:gd name="T18" fmla="*/ 124 w 2135"/>
                <a:gd name="T19" fmla="*/ 635 h 1662"/>
                <a:gd name="T20" fmla="*/ 18 w 2135"/>
                <a:gd name="T21" fmla="*/ 38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CC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076" name="Group 8"/>
            <p:cNvGrpSpPr>
              <a:grpSpLocks/>
            </p:cNvGrpSpPr>
            <p:nvPr/>
          </p:nvGrpSpPr>
          <p:grpSpPr bwMode="auto">
            <a:xfrm>
              <a:off x="3166" y="1267"/>
              <a:ext cx="462" cy="201"/>
              <a:chOff x="3552" y="246"/>
              <a:chExt cx="527" cy="248"/>
            </a:xfrm>
          </p:grpSpPr>
          <p:graphicFrame>
            <p:nvGraphicFramePr>
              <p:cNvPr id="1039" name="Object 9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18" name="Clip" r:id="rId4" imgW="1305000" imgH="1085760" progId="">
                      <p:embed/>
                    </p:oleObj>
                  </mc:Choice>
                  <mc:Fallback>
                    <p:oleObj name="Clip" r:id="rId4" imgW="1305000" imgH="1085760" progId="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40" name="Object 10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19" name="Clip" r:id="rId6" imgW="676440" imgH="485640" progId="">
                      <p:embed/>
                    </p:oleObj>
                  </mc:Choice>
                  <mc:Fallback>
                    <p:oleObj name="Clip" r:id="rId6" imgW="676440" imgH="485640" progId="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7" name="Line 11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77" name="Group 12"/>
            <p:cNvGrpSpPr>
              <a:grpSpLocks/>
            </p:cNvGrpSpPr>
            <p:nvPr/>
          </p:nvGrpSpPr>
          <p:grpSpPr bwMode="auto">
            <a:xfrm>
              <a:off x="3166" y="1642"/>
              <a:ext cx="462" cy="201"/>
              <a:chOff x="3552" y="246"/>
              <a:chExt cx="527" cy="248"/>
            </a:xfrm>
          </p:grpSpPr>
          <p:graphicFrame>
            <p:nvGraphicFramePr>
              <p:cNvPr id="1037" name="Object 13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20" name="Clip" r:id="rId8" imgW="1305000" imgH="1085760" progId="">
                      <p:embed/>
                    </p:oleObj>
                  </mc:Choice>
                  <mc:Fallback>
                    <p:oleObj name="Clip" r:id="rId8" imgW="1305000" imgH="1085760" progId="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8" name="Object 14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21" name="Clip" r:id="rId9" imgW="676440" imgH="485640" progId="">
                      <p:embed/>
                    </p:oleObj>
                  </mc:Choice>
                  <mc:Fallback>
                    <p:oleObj name="Clip" r:id="rId9" imgW="676440" imgH="485640" progId="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76" name="Line 15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78" name="Group 16"/>
            <p:cNvGrpSpPr>
              <a:grpSpLocks/>
            </p:cNvGrpSpPr>
            <p:nvPr/>
          </p:nvGrpSpPr>
          <p:grpSpPr bwMode="auto">
            <a:xfrm>
              <a:off x="3403" y="1508"/>
              <a:ext cx="44" cy="135"/>
              <a:chOff x="3842" y="406"/>
              <a:chExt cx="51" cy="167"/>
            </a:xfrm>
          </p:grpSpPr>
          <p:sp>
            <p:nvSpPr>
              <p:cNvPr id="1273" name="Oval 17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74" name="Oval 18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75" name="Oval 19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grpSp>
          <p:nvGrpSpPr>
            <p:cNvPr id="1079" name="Group 20"/>
            <p:cNvGrpSpPr>
              <a:grpSpLocks/>
            </p:cNvGrpSpPr>
            <p:nvPr/>
          </p:nvGrpSpPr>
          <p:grpSpPr bwMode="auto">
            <a:xfrm>
              <a:off x="3699" y="1825"/>
              <a:ext cx="132" cy="249"/>
              <a:chOff x="4180" y="783"/>
              <a:chExt cx="150" cy="307"/>
            </a:xfrm>
          </p:grpSpPr>
          <p:sp>
            <p:nvSpPr>
              <p:cNvPr id="1265" name="AutoShape 21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6" name="Rectangle 22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7" name="Rectangle 23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8" name="AutoShape 24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9" name="Line 25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70" name="Line 26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71" name="Rectangle 27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72" name="Rectangle 28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grpSp>
          <p:nvGrpSpPr>
            <p:cNvPr id="1080" name="Group 29"/>
            <p:cNvGrpSpPr>
              <a:grpSpLocks/>
            </p:cNvGrpSpPr>
            <p:nvPr/>
          </p:nvGrpSpPr>
          <p:grpSpPr bwMode="auto">
            <a:xfrm rot="-5400000">
              <a:off x="3896" y="1874"/>
              <a:ext cx="51" cy="147"/>
              <a:chOff x="3842" y="406"/>
              <a:chExt cx="51" cy="167"/>
            </a:xfrm>
          </p:grpSpPr>
          <p:sp>
            <p:nvSpPr>
              <p:cNvPr id="1262" name="Oval 30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3" name="Oval 31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4" name="Oval 32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sp>
          <p:nvSpPr>
            <p:cNvPr id="1081" name="Line 33"/>
            <p:cNvSpPr>
              <a:spLocks noChangeShapeType="1"/>
            </p:cNvSpPr>
            <p:nvPr/>
          </p:nvSpPr>
          <p:spPr bwMode="auto">
            <a:xfrm>
              <a:off x="3785" y="1767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2" name="Line 34"/>
            <p:cNvSpPr>
              <a:spLocks noChangeShapeType="1"/>
            </p:cNvSpPr>
            <p:nvPr/>
          </p:nvSpPr>
          <p:spPr bwMode="auto">
            <a:xfrm>
              <a:off x="3787" y="1765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3" name="Line 35"/>
            <p:cNvSpPr>
              <a:spLocks noChangeShapeType="1"/>
            </p:cNvSpPr>
            <p:nvPr/>
          </p:nvSpPr>
          <p:spPr bwMode="auto">
            <a:xfrm>
              <a:off x="4099" y="1764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4" name="Line 36"/>
            <p:cNvSpPr>
              <a:spLocks noChangeShapeType="1"/>
            </p:cNvSpPr>
            <p:nvPr/>
          </p:nvSpPr>
          <p:spPr bwMode="auto">
            <a:xfrm>
              <a:off x="3596" y="1427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5" name="Line 37"/>
            <p:cNvSpPr>
              <a:spLocks noChangeShapeType="1"/>
            </p:cNvSpPr>
            <p:nvPr/>
          </p:nvSpPr>
          <p:spPr bwMode="auto">
            <a:xfrm flipV="1">
              <a:off x="3604" y="1607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6" name="Line 38"/>
            <p:cNvSpPr>
              <a:spLocks noChangeShapeType="1"/>
            </p:cNvSpPr>
            <p:nvPr/>
          </p:nvSpPr>
          <p:spPr bwMode="auto">
            <a:xfrm flipV="1">
              <a:off x="3936" y="1661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087" name="Group 39"/>
            <p:cNvGrpSpPr>
              <a:grpSpLocks/>
            </p:cNvGrpSpPr>
            <p:nvPr/>
          </p:nvGrpSpPr>
          <p:grpSpPr bwMode="auto">
            <a:xfrm>
              <a:off x="4011" y="1811"/>
              <a:ext cx="132" cy="249"/>
              <a:chOff x="4180" y="783"/>
              <a:chExt cx="150" cy="307"/>
            </a:xfrm>
          </p:grpSpPr>
          <p:sp>
            <p:nvSpPr>
              <p:cNvPr id="1254" name="AutoShape 40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55" name="Rectangle 41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56" name="Rectangle 42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57" name="AutoShape 43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58" name="Line 44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59" name="Line 45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60" name="Rectangle 46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61" name="Rectangle 47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grpSp>
          <p:nvGrpSpPr>
            <p:cNvPr id="1088" name="Group 48"/>
            <p:cNvGrpSpPr>
              <a:grpSpLocks/>
            </p:cNvGrpSpPr>
            <p:nvPr/>
          </p:nvGrpSpPr>
          <p:grpSpPr bwMode="auto">
            <a:xfrm>
              <a:off x="3408" y="2201"/>
              <a:ext cx="302" cy="583"/>
              <a:chOff x="3314" y="1248"/>
              <a:chExt cx="344" cy="694"/>
            </a:xfrm>
          </p:grpSpPr>
          <p:graphicFrame>
            <p:nvGraphicFramePr>
              <p:cNvPr id="1035" name="Object 49"/>
              <p:cNvGraphicFramePr>
                <a:graphicFrameLocks noChangeAspect="1"/>
              </p:cNvGraphicFramePr>
              <p:nvPr/>
            </p:nvGraphicFramePr>
            <p:xfrm>
              <a:off x="3314" y="1248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22" name="Clip" r:id="rId10" imgW="1305000" imgH="1085760" progId="">
                      <p:embed/>
                    </p:oleObj>
                  </mc:Choice>
                  <mc:Fallback>
                    <p:oleObj name="Clip" r:id="rId10" imgW="1305000" imgH="1085760" progId="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248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7" name="Line 50"/>
              <p:cNvSpPr>
                <a:spLocks noChangeShapeType="1"/>
              </p:cNvSpPr>
              <p:nvPr/>
            </p:nvSpPr>
            <p:spPr bwMode="auto">
              <a:xfrm flipV="1">
                <a:off x="3606" y="1433"/>
                <a:ext cx="5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aphicFrame>
            <p:nvGraphicFramePr>
              <p:cNvPr id="1036" name="Object 51"/>
              <p:cNvGraphicFramePr>
                <a:graphicFrameLocks noChangeAspect="1"/>
              </p:cNvGraphicFramePr>
              <p:nvPr/>
            </p:nvGraphicFramePr>
            <p:xfrm>
              <a:off x="3314" y="1694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23" name="Clip" r:id="rId11" imgW="1305000" imgH="1085760" progId="">
                      <p:embed/>
                    </p:oleObj>
                  </mc:Choice>
                  <mc:Fallback>
                    <p:oleObj name="Clip" r:id="rId11" imgW="1305000" imgH="1085760" progId="">
                      <p:embed/>
                      <p:pic>
                        <p:nvPicPr>
                          <p:cNvPr id="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4" y="1694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8" name="Line 52"/>
              <p:cNvSpPr>
                <a:spLocks noChangeShapeType="1"/>
              </p:cNvSpPr>
              <p:nvPr/>
            </p:nvSpPr>
            <p:spPr bwMode="auto">
              <a:xfrm flipV="1">
                <a:off x="3606" y="1882"/>
                <a:ext cx="5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1249" name="Group 53"/>
              <p:cNvGrpSpPr>
                <a:grpSpLocks/>
              </p:cNvGrpSpPr>
              <p:nvPr/>
            </p:nvGrpSpPr>
            <p:grpSpPr bwMode="auto">
              <a:xfrm>
                <a:off x="3404" y="1504"/>
                <a:ext cx="51" cy="167"/>
                <a:chOff x="3842" y="406"/>
                <a:chExt cx="51" cy="167"/>
              </a:xfrm>
            </p:grpSpPr>
            <p:sp>
              <p:nvSpPr>
                <p:cNvPr id="1251" name="Oval 54"/>
                <p:cNvSpPr>
                  <a:spLocks noChangeArrowheads="1"/>
                </p:cNvSpPr>
                <p:nvPr/>
              </p:nvSpPr>
              <p:spPr bwMode="auto">
                <a:xfrm>
                  <a:off x="3842" y="40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252" name="Oval 55"/>
                <p:cNvSpPr>
                  <a:spLocks noChangeArrowheads="1"/>
                </p:cNvSpPr>
                <p:nvPr/>
              </p:nvSpPr>
              <p:spPr bwMode="auto">
                <a:xfrm>
                  <a:off x="3844" y="46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253" name="Oval 56"/>
                <p:cNvSpPr>
                  <a:spLocks noChangeArrowheads="1"/>
                </p:cNvSpPr>
                <p:nvPr/>
              </p:nvSpPr>
              <p:spPr bwMode="auto">
                <a:xfrm>
                  <a:off x="3846" y="526"/>
                  <a:ext cx="47" cy="47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sp>
            <p:nvSpPr>
              <p:cNvPr id="1250" name="Line 57"/>
              <p:cNvSpPr>
                <a:spLocks noChangeShapeType="1"/>
              </p:cNvSpPr>
              <p:nvPr/>
            </p:nvSpPr>
            <p:spPr bwMode="auto">
              <a:xfrm>
                <a:off x="3654" y="1431"/>
                <a:ext cx="0" cy="4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aphicFrame>
          <p:nvGraphicFramePr>
            <p:cNvPr id="1026" name="Object 58"/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4" name="Clip" r:id="rId12" imgW="1305000" imgH="1085760" progId="">
                    <p:embed/>
                  </p:oleObj>
                </mc:Choice>
                <mc:Fallback>
                  <p:oleObj name="Clip" r:id="rId12" imgW="1305000" imgH="1085760" progId="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5" y="2837"/>
                          <a:ext cx="263" cy="2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59"/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" name="Clip" r:id="rId13" imgW="1305000" imgH="1085760" progId="">
                    <p:embed/>
                  </p:oleObj>
                </mc:Choice>
                <mc:Fallback>
                  <p:oleObj name="Clip" r:id="rId13" imgW="1305000" imgH="1085760" progId="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8" y="2830"/>
                          <a:ext cx="262" cy="2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9" name="Oval 60"/>
            <p:cNvSpPr>
              <a:spLocks noChangeArrowheads="1"/>
            </p:cNvSpPr>
            <p:nvPr/>
          </p:nvSpPr>
          <p:spPr bwMode="auto">
            <a:xfrm rot="-5400000">
              <a:off x="3831" y="2895"/>
              <a:ext cx="40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90" name="Oval 61"/>
            <p:cNvSpPr>
              <a:spLocks noChangeArrowheads="1"/>
            </p:cNvSpPr>
            <p:nvPr/>
          </p:nvSpPr>
          <p:spPr bwMode="auto"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91" name="Oval 62"/>
            <p:cNvSpPr>
              <a:spLocks noChangeArrowheads="1"/>
            </p:cNvSpPr>
            <p:nvPr/>
          </p:nvSpPr>
          <p:spPr bwMode="auto"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092" name="Line 63"/>
            <p:cNvSpPr>
              <a:spLocks noChangeShapeType="1"/>
            </p:cNvSpPr>
            <p:nvPr/>
          </p:nvSpPr>
          <p:spPr bwMode="auto">
            <a:xfrm rot="-5400000">
              <a:off x="4097" y="2821"/>
              <a:ext cx="3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3" name="Line 64"/>
            <p:cNvSpPr>
              <a:spLocks noChangeShapeType="1"/>
            </p:cNvSpPr>
            <p:nvPr/>
          </p:nvSpPr>
          <p:spPr bwMode="auto">
            <a:xfrm rot="5400000" flipH="1">
              <a:off x="3702" y="2816"/>
              <a:ext cx="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4" name="Line 65"/>
            <p:cNvSpPr>
              <a:spLocks noChangeShapeType="1"/>
            </p:cNvSpPr>
            <p:nvPr/>
          </p:nvSpPr>
          <p:spPr bwMode="auto">
            <a:xfrm rot="16200000" flipV="1">
              <a:off x="3921" y="2602"/>
              <a:ext cx="0" cy="3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5" name="Line 66"/>
            <p:cNvSpPr>
              <a:spLocks noChangeShapeType="1"/>
            </p:cNvSpPr>
            <p:nvPr/>
          </p:nvSpPr>
          <p:spPr bwMode="auto">
            <a:xfrm flipV="1">
              <a:off x="3710" y="2564"/>
              <a:ext cx="59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6" name="Line 67"/>
            <p:cNvSpPr>
              <a:spLocks noChangeShapeType="1"/>
            </p:cNvSpPr>
            <p:nvPr/>
          </p:nvSpPr>
          <p:spPr bwMode="auto">
            <a:xfrm>
              <a:off x="4089" y="2593"/>
              <a:ext cx="191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7" name="Line 68"/>
            <p:cNvSpPr>
              <a:spLocks noChangeShapeType="1"/>
            </p:cNvSpPr>
            <p:nvPr/>
          </p:nvSpPr>
          <p:spPr bwMode="auto">
            <a:xfrm flipH="1">
              <a:off x="4590" y="2591"/>
              <a:ext cx="176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aphicFrame>
          <p:nvGraphicFramePr>
            <p:cNvPr id="1028" name="Object 69"/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6" name="Clip" r:id="rId14" imgW="981000" imgH="1209600" progId="">
                    <p:embed/>
                  </p:oleObj>
                </mc:Choice>
                <mc:Fallback>
                  <p:oleObj name="Clip" r:id="rId14" imgW="981000" imgH="1209600" progId="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2" y="2309"/>
                          <a:ext cx="128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9" name="Object 70"/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7" name="Clip" r:id="rId16" imgW="981000" imgH="1209600" progId="">
                    <p:embed/>
                  </p:oleObj>
                </mc:Choice>
                <mc:Fallback>
                  <p:oleObj name="Clip" r:id="rId16" imgW="981000" imgH="1209600" progId="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0" y="2360"/>
                          <a:ext cx="128" cy="1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8" name="Freeform 71"/>
            <p:cNvSpPr>
              <a:spLocks/>
            </p:cNvSpPr>
            <p:nvPr/>
          </p:nvSpPr>
          <p:spPr bwMode="auto">
            <a:xfrm>
              <a:off x="3911" y="2218"/>
              <a:ext cx="853" cy="192"/>
            </a:xfrm>
            <a:custGeom>
              <a:avLst/>
              <a:gdLst>
                <a:gd name="T0" fmla="*/ 0 w 972"/>
                <a:gd name="T1" fmla="*/ 136 h 228"/>
                <a:gd name="T2" fmla="*/ 292 w 972"/>
                <a:gd name="T3" fmla="*/ 6 h 228"/>
                <a:gd name="T4" fmla="*/ 657 w 972"/>
                <a:gd name="T5" fmla="*/ 102 h 228"/>
                <a:gd name="T6" fmla="*/ 0 60000 65536"/>
                <a:gd name="T7" fmla="*/ 0 60000 65536"/>
                <a:gd name="T8" fmla="*/ 0 60000 65536"/>
                <a:gd name="T9" fmla="*/ 0 w 972"/>
                <a:gd name="T10" fmla="*/ 0 h 228"/>
                <a:gd name="T11" fmla="*/ 972 w 972"/>
                <a:gd name="T12" fmla="*/ 228 h 2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228">
                  <a:moveTo>
                    <a:pt x="0" y="228"/>
                  </a:moveTo>
                  <a:cubicBezTo>
                    <a:pt x="135" y="123"/>
                    <a:pt x="270" y="18"/>
                    <a:pt x="432" y="9"/>
                  </a:cubicBezTo>
                  <a:cubicBezTo>
                    <a:pt x="594" y="0"/>
                    <a:pt x="783" y="85"/>
                    <a:pt x="972" y="171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099" name="Group 72"/>
            <p:cNvGrpSpPr>
              <a:grpSpLocks/>
            </p:cNvGrpSpPr>
            <p:nvPr/>
          </p:nvGrpSpPr>
          <p:grpSpPr bwMode="auto">
            <a:xfrm>
              <a:off x="4079" y="3114"/>
              <a:ext cx="256" cy="269"/>
              <a:chOff x="2870" y="1518"/>
              <a:chExt cx="292" cy="320"/>
            </a:xfrm>
          </p:grpSpPr>
          <p:graphicFrame>
            <p:nvGraphicFramePr>
              <p:cNvPr id="1033" name="Object 7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28" name="Clip" r:id="rId17" imgW="819000" imgH="847800" progId="">
                      <p:embed/>
                    </p:oleObj>
                  </mc:Choice>
                  <mc:Fallback>
                    <p:oleObj name="Clip" r:id="rId17" imgW="819000" imgH="847800" progId="">
                      <p:embed/>
                      <p:pic>
                        <p:nvPicPr>
                          <p:cNvPr id="0" name="Object 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4" name="Object 7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29" name="Clip" r:id="rId19" imgW="1266840" imgH="1200240" progId="">
                      <p:embed/>
                    </p:oleObj>
                  </mc:Choice>
                  <mc:Fallback>
                    <p:oleObj name="Clip" r:id="rId19" imgW="1266840" imgH="1200240" progId="">
                      <p:embed/>
                      <p:pic>
                        <p:nvPicPr>
                          <p:cNvPr id="0" name="Object 7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00" name="Group 75"/>
            <p:cNvGrpSpPr>
              <a:grpSpLocks/>
            </p:cNvGrpSpPr>
            <p:nvPr/>
          </p:nvGrpSpPr>
          <p:grpSpPr bwMode="auto">
            <a:xfrm>
              <a:off x="4569" y="3134"/>
              <a:ext cx="256" cy="269"/>
              <a:chOff x="2870" y="1518"/>
              <a:chExt cx="292" cy="320"/>
            </a:xfrm>
          </p:grpSpPr>
          <p:graphicFrame>
            <p:nvGraphicFramePr>
              <p:cNvPr id="1031" name="Object 7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0" name="Clip" r:id="rId21" imgW="819000" imgH="847800" progId="">
                      <p:embed/>
                    </p:oleObj>
                  </mc:Choice>
                  <mc:Fallback>
                    <p:oleObj name="Clip" r:id="rId21" imgW="819000" imgH="847800" progId="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2" name="Object 7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1" name="Clip" r:id="rId22" imgW="1266840" imgH="1200240" progId="">
                      <p:embed/>
                    </p:oleObj>
                  </mc:Choice>
                  <mc:Fallback>
                    <p:oleObj name="Clip" r:id="rId22" imgW="1266840" imgH="1200240" progId="">
                      <p:embed/>
                      <p:pic>
                        <p:nvPicPr>
                          <p:cNvPr id="0" name="Object 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01" name="Group 78"/>
            <p:cNvGrpSpPr>
              <a:grpSpLocks/>
            </p:cNvGrpSpPr>
            <p:nvPr/>
          </p:nvGrpSpPr>
          <p:grpSpPr bwMode="auto">
            <a:xfrm>
              <a:off x="4308" y="2955"/>
              <a:ext cx="239" cy="237"/>
              <a:chOff x="4733" y="2082"/>
              <a:chExt cx="272" cy="282"/>
            </a:xfrm>
          </p:grpSpPr>
          <p:graphicFrame>
            <p:nvGraphicFramePr>
              <p:cNvPr id="1030" name="Object 79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2" name="Clip" r:id="rId23" imgW="819000" imgH="847800" progId="">
                      <p:embed/>
                    </p:oleObj>
                  </mc:Choice>
                  <mc:Fallback>
                    <p:oleObj name="Clip" r:id="rId23" imgW="819000" imgH="847800" progId="">
                      <p:embed/>
                      <p:pic>
                        <p:nvPicPr>
                          <p:cNvPr id="0" name="Object 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6" name="Rectangle 80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sp>
          <p:nvSpPr>
            <p:cNvPr id="1102" name="Line 81"/>
            <p:cNvSpPr>
              <a:spLocks noChangeShapeType="1"/>
            </p:cNvSpPr>
            <p:nvPr/>
          </p:nvSpPr>
          <p:spPr bwMode="auto">
            <a:xfrm>
              <a:off x="4501" y="289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103" name="Group 82"/>
            <p:cNvGrpSpPr>
              <a:grpSpLocks/>
            </p:cNvGrpSpPr>
            <p:nvPr/>
          </p:nvGrpSpPr>
          <p:grpSpPr bwMode="auto">
            <a:xfrm>
              <a:off x="4955" y="2531"/>
              <a:ext cx="131" cy="258"/>
              <a:chOff x="4180" y="783"/>
              <a:chExt cx="150" cy="307"/>
            </a:xfrm>
          </p:grpSpPr>
          <p:sp>
            <p:nvSpPr>
              <p:cNvPr id="1238" name="AutoShape 83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9" name="Rectangle 84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40" name="Rectangle 85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41" name="AutoShape 86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42" name="Line 87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43" name="Line 88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44" name="Rectangle 89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45" name="Rectangle 90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grpSp>
          <p:nvGrpSpPr>
            <p:cNvPr id="1104" name="Group 91"/>
            <p:cNvGrpSpPr>
              <a:grpSpLocks/>
            </p:cNvGrpSpPr>
            <p:nvPr/>
          </p:nvGrpSpPr>
          <p:grpSpPr bwMode="auto">
            <a:xfrm>
              <a:off x="4947" y="2811"/>
              <a:ext cx="131" cy="258"/>
              <a:chOff x="4180" y="783"/>
              <a:chExt cx="150" cy="307"/>
            </a:xfrm>
          </p:grpSpPr>
          <p:sp>
            <p:nvSpPr>
              <p:cNvPr id="1230" name="AutoShape 92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1" name="Rectangle 9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2" name="Rectangle 9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3" name="AutoShape 9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4" name="Line 9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5" name="Line 97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6" name="Rectangle 98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7" name="Rectangle 9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sp>
          <p:nvSpPr>
            <p:cNvPr id="1105" name="Line 100"/>
            <p:cNvSpPr>
              <a:spLocks noChangeShapeType="1"/>
            </p:cNvSpPr>
            <p:nvPr/>
          </p:nvSpPr>
          <p:spPr bwMode="auto">
            <a:xfrm rot="5400000" flipH="1">
              <a:off x="4711" y="2767"/>
              <a:ext cx="3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06" name="Line 101"/>
            <p:cNvSpPr>
              <a:spLocks noChangeShapeType="1"/>
            </p:cNvSpPr>
            <p:nvPr/>
          </p:nvSpPr>
          <p:spPr bwMode="auto">
            <a:xfrm rot="-5400000">
              <a:off x="4935" y="2925"/>
              <a:ext cx="0" cy="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07" name="Line 102"/>
            <p:cNvSpPr>
              <a:spLocks noChangeShapeType="1"/>
            </p:cNvSpPr>
            <p:nvPr/>
          </p:nvSpPr>
          <p:spPr bwMode="auto">
            <a:xfrm rot="-5400000">
              <a:off x="4928" y="2630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08" name="Line 103"/>
            <p:cNvSpPr>
              <a:spLocks noChangeShapeType="1"/>
            </p:cNvSpPr>
            <p:nvPr/>
          </p:nvSpPr>
          <p:spPr bwMode="auto">
            <a:xfrm flipV="1">
              <a:off x="4096" y="1459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09" name="Line 104"/>
            <p:cNvSpPr>
              <a:spLocks noChangeShapeType="1"/>
            </p:cNvSpPr>
            <p:nvPr/>
          </p:nvSpPr>
          <p:spPr bwMode="auto">
            <a:xfrm>
              <a:off x="4685" y="1449"/>
              <a:ext cx="306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0" name="Line 105"/>
            <p:cNvSpPr>
              <a:spLocks noChangeShapeType="1"/>
            </p:cNvSpPr>
            <p:nvPr/>
          </p:nvSpPr>
          <p:spPr bwMode="auto">
            <a:xfrm flipH="1">
              <a:off x="5012" y="1661"/>
              <a:ext cx="152" cy="4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1" name="Line 106"/>
            <p:cNvSpPr>
              <a:spLocks noChangeShapeType="1"/>
            </p:cNvSpPr>
            <p:nvPr/>
          </p:nvSpPr>
          <p:spPr bwMode="auto">
            <a:xfrm>
              <a:off x="4527" y="1520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2" name="Line 107"/>
            <p:cNvSpPr>
              <a:spLocks noChangeShapeType="1"/>
            </p:cNvSpPr>
            <p:nvPr/>
          </p:nvSpPr>
          <p:spPr bwMode="auto">
            <a:xfrm>
              <a:off x="4543" y="1928"/>
              <a:ext cx="337" cy="2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3" name="Line 108"/>
            <p:cNvSpPr>
              <a:spLocks noChangeShapeType="1"/>
            </p:cNvSpPr>
            <p:nvPr/>
          </p:nvSpPr>
          <p:spPr bwMode="auto">
            <a:xfrm flipH="1">
              <a:off x="4833" y="2221"/>
              <a:ext cx="168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4" name="Line 109"/>
            <p:cNvSpPr>
              <a:spLocks noChangeShapeType="1"/>
            </p:cNvSpPr>
            <p:nvPr/>
          </p:nvSpPr>
          <p:spPr bwMode="auto">
            <a:xfrm flipH="1">
              <a:off x="4690" y="1641"/>
              <a:ext cx="353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5" name="Line 110"/>
            <p:cNvSpPr>
              <a:spLocks noChangeShapeType="1"/>
            </p:cNvSpPr>
            <p:nvPr/>
          </p:nvSpPr>
          <p:spPr bwMode="auto">
            <a:xfrm flipH="1">
              <a:off x="4696" y="1288"/>
              <a:ext cx="221" cy="1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16" name="Line 111"/>
            <p:cNvSpPr>
              <a:spLocks noChangeShapeType="1"/>
            </p:cNvSpPr>
            <p:nvPr/>
          </p:nvSpPr>
          <p:spPr bwMode="auto">
            <a:xfrm flipH="1">
              <a:off x="5148" y="1399"/>
              <a:ext cx="127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117" name="Group 112"/>
            <p:cNvGrpSpPr>
              <a:grpSpLocks/>
            </p:cNvGrpSpPr>
            <p:nvPr/>
          </p:nvGrpSpPr>
          <p:grpSpPr bwMode="auto">
            <a:xfrm>
              <a:off x="3769" y="1520"/>
              <a:ext cx="316" cy="147"/>
              <a:chOff x="3600" y="219"/>
              <a:chExt cx="360" cy="175"/>
            </a:xfrm>
          </p:grpSpPr>
          <p:sp>
            <p:nvSpPr>
              <p:cNvPr id="1217" name="Oval 11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18" name="Line 11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19" name="Line 11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20" name="Rectangle 11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221" name="Oval 11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222" name="Group 11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27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28" name="Line 12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29" name="Line 12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223" name="Group 12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24" name="Line 12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25" name="Line 12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26" name="Line 12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18" name="Group 126"/>
            <p:cNvGrpSpPr>
              <a:grpSpLocks/>
            </p:cNvGrpSpPr>
            <p:nvPr/>
          </p:nvGrpSpPr>
          <p:grpSpPr bwMode="auto">
            <a:xfrm>
              <a:off x="4369" y="1376"/>
              <a:ext cx="316" cy="147"/>
              <a:chOff x="3600" y="219"/>
              <a:chExt cx="360" cy="175"/>
            </a:xfrm>
          </p:grpSpPr>
          <p:sp>
            <p:nvSpPr>
              <p:cNvPr id="1204" name="Oval 12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05" name="Line 12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06" name="Line 12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07" name="Rectangle 13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208" name="Oval 13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209" name="Group 13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14" name="Line 13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15" name="Line 13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16" name="Line 13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210" name="Group 13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211" name="Line 13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12" name="Line 13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13" name="Line 13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19" name="Group 140"/>
            <p:cNvGrpSpPr>
              <a:grpSpLocks/>
            </p:cNvGrpSpPr>
            <p:nvPr/>
          </p:nvGrpSpPr>
          <p:grpSpPr bwMode="auto">
            <a:xfrm>
              <a:off x="4380" y="1790"/>
              <a:ext cx="316" cy="147"/>
              <a:chOff x="3600" y="219"/>
              <a:chExt cx="360" cy="175"/>
            </a:xfrm>
          </p:grpSpPr>
          <p:sp>
            <p:nvSpPr>
              <p:cNvPr id="1191" name="Oval 14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92" name="Line 14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93" name="Line 14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94" name="Rectangle 14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95" name="Oval 14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96" name="Group 14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201" name="Line 14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02" name="Line 14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03" name="Line 14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97" name="Group 15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98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99" name="Line 15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200" name="Line 1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20" name="Group 154"/>
            <p:cNvGrpSpPr>
              <a:grpSpLocks/>
            </p:cNvGrpSpPr>
            <p:nvPr/>
          </p:nvGrpSpPr>
          <p:grpSpPr bwMode="auto">
            <a:xfrm>
              <a:off x="4991" y="1507"/>
              <a:ext cx="315" cy="147"/>
              <a:chOff x="3600" y="219"/>
              <a:chExt cx="360" cy="175"/>
            </a:xfrm>
          </p:grpSpPr>
          <p:sp>
            <p:nvSpPr>
              <p:cNvPr id="1178" name="Oval 15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79" name="Line 15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80" name="Line 15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81" name="Rectangle 15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82" name="Oval 15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83" name="Group 16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88" name="Line 16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89" name="Line 16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90" name="Line 16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84" name="Group 16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85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86" name="Line 1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87" name="Line 1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21" name="Group 168"/>
            <p:cNvGrpSpPr>
              <a:grpSpLocks/>
            </p:cNvGrpSpPr>
            <p:nvPr/>
          </p:nvGrpSpPr>
          <p:grpSpPr bwMode="auto">
            <a:xfrm>
              <a:off x="4869" y="2072"/>
              <a:ext cx="316" cy="147"/>
              <a:chOff x="3600" y="219"/>
              <a:chExt cx="360" cy="175"/>
            </a:xfrm>
          </p:grpSpPr>
          <p:sp>
            <p:nvSpPr>
              <p:cNvPr id="1165" name="Oval 16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66" name="Line 17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67" name="Line 17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68" name="Rectangle 17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69" name="Oval 17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70" name="Group 17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75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76" name="Line 1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77" name="Line 1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71" name="Group 17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72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73" name="Line 1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74" name="Line 1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22" name="Group 182"/>
            <p:cNvGrpSpPr>
              <a:grpSpLocks/>
            </p:cNvGrpSpPr>
            <p:nvPr/>
          </p:nvGrpSpPr>
          <p:grpSpPr bwMode="auto">
            <a:xfrm>
              <a:off x="4659" y="2440"/>
              <a:ext cx="316" cy="148"/>
              <a:chOff x="3600" y="219"/>
              <a:chExt cx="360" cy="175"/>
            </a:xfrm>
          </p:grpSpPr>
          <p:sp>
            <p:nvSpPr>
              <p:cNvPr id="1152" name="Oval 18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53" name="Line 18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54" name="Line 18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55" name="Rectangle 18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56" name="Oval 18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57" name="Group 18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62" name="Line 18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63" name="Line 19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64" name="Line 19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58" name="Group 19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59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60" name="Line 19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61" name="Line 19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23" name="Group 196"/>
            <p:cNvGrpSpPr>
              <a:grpSpLocks/>
            </p:cNvGrpSpPr>
            <p:nvPr/>
          </p:nvGrpSpPr>
          <p:grpSpPr bwMode="auto">
            <a:xfrm>
              <a:off x="4275" y="2748"/>
              <a:ext cx="315" cy="147"/>
              <a:chOff x="3600" y="219"/>
              <a:chExt cx="360" cy="175"/>
            </a:xfrm>
          </p:grpSpPr>
          <p:sp>
            <p:nvSpPr>
              <p:cNvPr id="1139" name="Oval 19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40" name="Line 19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41" name="Line 19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42" name="Rectangle 20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43" name="Oval 20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44" name="Group 20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49" name="Line 20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50" name="Line 20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51" name="Line 20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45" name="Group 20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46" name="Line 20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47" name="Line 20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48" name="Line 20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24" name="Group 210"/>
            <p:cNvGrpSpPr>
              <a:grpSpLocks/>
            </p:cNvGrpSpPr>
            <p:nvPr/>
          </p:nvGrpSpPr>
          <p:grpSpPr bwMode="auto">
            <a:xfrm>
              <a:off x="3769" y="2511"/>
              <a:ext cx="316" cy="147"/>
              <a:chOff x="3600" y="219"/>
              <a:chExt cx="360" cy="175"/>
            </a:xfrm>
          </p:grpSpPr>
          <p:sp>
            <p:nvSpPr>
              <p:cNvPr id="1126" name="Oval 21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127" name="Line 21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28" name="Line 21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29" name="Rectangle 21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 sz="2400"/>
              </a:p>
            </p:txBody>
          </p:sp>
          <p:sp>
            <p:nvSpPr>
              <p:cNvPr id="1130" name="Oval 21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grpSp>
            <p:nvGrpSpPr>
              <p:cNvPr id="1131" name="Group 21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136" name="Line 21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37" name="Line 21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38" name="Line 21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32" name="Group 22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133" name="Line 2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34" name="Line 2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35" name="Line 2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sp>
          <p:nvSpPr>
            <p:cNvPr id="1125" name="Line 224"/>
            <p:cNvSpPr>
              <a:spLocks noChangeShapeType="1"/>
            </p:cNvSpPr>
            <p:nvPr/>
          </p:nvSpPr>
          <p:spPr bwMode="auto">
            <a:xfrm flipV="1">
              <a:off x="3930" y="2645"/>
              <a:ext cx="1" cy="1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046" name="Group 252"/>
          <p:cNvGrpSpPr>
            <a:grpSpLocks/>
          </p:cNvGrpSpPr>
          <p:nvPr/>
        </p:nvGrpSpPr>
        <p:grpSpPr bwMode="auto">
          <a:xfrm>
            <a:off x="4740275" y="1500188"/>
            <a:ext cx="3800475" cy="3830637"/>
            <a:chOff x="2986" y="945"/>
            <a:chExt cx="2394" cy="2413"/>
          </a:xfrm>
        </p:grpSpPr>
        <p:grpSp>
          <p:nvGrpSpPr>
            <p:cNvPr id="1047" name="Group 226"/>
            <p:cNvGrpSpPr>
              <a:grpSpLocks/>
            </p:cNvGrpSpPr>
            <p:nvPr/>
          </p:nvGrpSpPr>
          <p:grpSpPr bwMode="auto">
            <a:xfrm>
              <a:off x="2986" y="945"/>
              <a:ext cx="539" cy="541"/>
              <a:chOff x="2938" y="2925"/>
              <a:chExt cx="513" cy="541"/>
            </a:xfrm>
          </p:grpSpPr>
          <p:sp>
            <p:nvSpPr>
              <p:cNvPr id="1066" name="Rectangle 227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7" name="Rectangle 228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8" name="Rectangle 229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9" name="Text Box 230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000">
                    <a:solidFill>
                      <a:schemeClr val="bg1"/>
                    </a:solidFill>
                    <a:latin typeface="Comic Sans MS" pitchFamily="66" charset="0"/>
                  </a:rPr>
                  <a:t>aplicação</a:t>
                </a:r>
                <a:endParaRPr lang="pt-BR" sz="1000">
                  <a:latin typeface="Comic Sans MS" pitchFamily="66" charset="0"/>
                </a:endParaRP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transporte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rede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enlace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física</a:t>
                </a:r>
                <a:endParaRPr lang="pt-BR" sz="2400"/>
              </a:p>
            </p:txBody>
          </p:sp>
          <p:sp>
            <p:nvSpPr>
              <p:cNvPr id="1070" name="Line 231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71" name="Line 232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72" name="Line 233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48" name="Group 234"/>
            <p:cNvGrpSpPr>
              <a:grpSpLocks/>
            </p:cNvGrpSpPr>
            <p:nvPr/>
          </p:nvGrpSpPr>
          <p:grpSpPr bwMode="auto">
            <a:xfrm>
              <a:off x="4828" y="2751"/>
              <a:ext cx="552" cy="541"/>
              <a:chOff x="2938" y="2925"/>
              <a:chExt cx="513" cy="541"/>
            </a:xfrm>
          </p:grpSpPr>
          <p:sp>
            <p:nvSpPr>
              <p:cNvPr id="1059" name="Rectangle 235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0" name="Rectangle 236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1" name="Rectangle 237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62" name="Text Box 238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000">
                    <a:solidFill>
                      <a:schemeClr val="bg1"/>
                    </a:solidFill>
                    <a:latin typeface="Comic Sans MS" pitchFamily="66" charset="0"/>
                  </a:rPr>
                  <a:t>aplicação</a:t>
                </a:r>
                <a:endParaRPr lang="pt-BR" sz="1000">
                  <a:latin typeface="Comic Sans MS" pitchFamily="66" charset="0"/>
                </a:endParaRP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transporte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rede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enlace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física</a:t>
                </a:r>
                <a:endParaRPr lang="pt-BR" sz="2400"/>
              </a:p>
            </p:txBody>
          </p:sp>
          <p:sp>
            <p:nvSpPr>
              <p:cNvPr id="1063" name="Line 239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64" name="Line 240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65" name="Line 241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049" name="Group 242"/>
            <p:cNvGrpSpPr>
              <a:grpSpLocks/>
            </p:cNvGrpSpPr>
            <p:nvPr/>
          </p:nvGrpSpPr>
          <p:grpSpPr bwMode="auto">
            <a:xfrm>
              <a:off x="3320" y="2817"/>
              <a:ext cx="571" cy="541"/>
              <a:chOff x="2938" y="2925"/>
              <a:chExt cx="513" cy="541"/>
            </a:xfrm>
          </p:grpSpPr>
          <p:sp>
            <p:nvSpPr>
              <p:cNvPr id="1052" name="Rectangle 243"/>
              <p:cNvSpPr>
                <a:spLocks noChangeArrowheads="1"/>
              </p:cNvSpPr>
              <p:nvPr/>
            </p:nvSpPr>
            <p:spPr bwMode="auto">
              <a:xfrm>
                <a:off x="3000" y="2925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53" name="Rectangle 244"/>
              <p:cNvSpPr>
                <a:spLocks noChangeArrowheads="1"/>
              </p:cNvSpPr>
              <p:nvPr/>
            </p:nvSpPr>
            <p:spPr bwMode="auto">
              <a:xfrm>
                <a:off x="2979" y="2940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54" name="Rectangle 245"/>
              <p:cNvSpPr>
                <a:spLocks noChangeArrowheads="1"/>
              </p:cNvSpPr>
              <p:nvPr/>
            </p:nvSpPr>
            <p:spPr bwMode="auto">
              <a:xfrm>
                <a:off x="2982" y="2943"/>
                <a:ext cx="426" cy="126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055" name="Text Box 246"/>
              <p:cNvSpPr txBox="1">
                <a:spLocks noChangeArrowheads="1"/>
              </p:cNvSpPr>
              <p:nvPr/>
            </p:nvSpPr>
            <p:spPr bwMode="auto">
              <a:xfrm>
                <a:off x="2938" y="2928"/>
                <a:ext cx="513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pt-BR" sz="1000">
                    <a:solidFill>
                      <a:schemeClr val="bg1"/>
                    </a:solidFill>
                    <a:latin typeface="Comic Sans MS" pitchFamily="66" charset="0"/>
                  </a:rPr>
                  <a:t>aplicação</a:t>
                </a:r>
                <a:endParaRPr lang="pt-BR" sz="1000">
                  <a:latin typeface="Comic Sans MS" pitchFamily="66" charset="0"/>
                </a:endParaRP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transporte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rede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enlace</a:t>
                </a:r>
              </a:p>
              <a:p>
                <a:pPr algn="ctr" eaLnBrk="0" hangingPunct="0"/>
                <a:r>
                  <a:rPr lang="pt-BR" sz="1000">
                    <a:latin typeface="Comic Sans MS" pitchFamily="66" charset="0"/>
                  </a:rPr>
                  <a:t>física</a:t>
                </a:r>
                <a:endParaRPr lang="pt-BR" sz="2400"/>
              </a:p>
            </p:txBody>
          </p:sp>
          <p:sp>
            <p:nvSpPr>
              <p:cNvPr id="1056" name="Line 247"/>
              <p:cNvSpPr>
                <a:spLocks noChangeShapeType="1"/>
              </p:cNvSpPr>
              <p:nvPr/>
            </p:nvSpPr>
            <p:spPr bwMode="auto">
              <a:xfrm>
                <a:off x="2979" y="3156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57" name="Line 248"/>
              <p:cNvSpPr>
                <a:spLocks noChangeShapeType="1"/>
              </p:cNvSpPr>
              <p:nvPr/>
            </p:nvSpPr>
            <p:spPr bwMode="auto">
              <a:xfrm>
                <a:off x="2985" y="3243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58" name="Line 249"/>
              <p:cNvSpPr>
                <a:spLocks noChangeShapeType="1"/>
              </p:cNvSpPr>
              <p:nvPr/>
            </p:nvSpPr>
            <p:spPr bwMode="auto">
              <a:xfrm>
                <a:off x="2985" y="333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1050" name="Line 250"/>
            <p:cNvSpPr>
              <a:spLocks noChangeShapeType="1"/>
            </p:cNvSpPr>
            <p:nvPr/>
          </p:nvSpPr>
          <p:spPr bwMode="auto">
            <a:xfrm>
              <a:off x="3480" y="1020"/>
              <a:ext cx="1450" cy="179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51" name="Line 251"/>
            <p:cNvSpPr>
              <a:spLocks noChangeShapeType="1"/>
            </p:cNvSpPr>
            <p:nvPr/>
          </p:nvSpPr>
          <p:spPr bwMode="auto">
            <a:xfrm flipV="1">
              <a:off x="3846" y="2850"/>
              <a:ext cx="1053" cy="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2292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C83CBD-63F1-4AA1-A0FD-203E1901C399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12293" name="Rectangle 41"/>
          <p:cNvSpPr>
            <a:spLocks noGrp="1" noChangeArrowheads="1"/>
          </p:cNvSpPr>
          <p:nvPr>
            <p:ph type="title"/>
          </p:nvPr>
        </p:nvSpPr>
        <p:spPr>
          <a:xfrm>
            <a:off x="342900" y="228600"/>
            <a:ext cx="8801100" cy="1143000"/>
          </a:xfrm>
        </p:spPr>
        <p:txBody>
          <a:bodyPr/>
          <a:lstStyle/>
          <a:p>
            <a:r>
              <a:rPr lang="pt-BR" sz="3200" smtClean="0"/>
              <a:t>FTP: conexões separadas p/ controle, dados</a:t>
            </a:r>
          </a:p>
        </p:txBody>
      </p:sp>
      <p:sp>
        <p:nvSpPr>
          <p:cNvPr id="12294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266825"/>
            <a:ext cx="3997325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smtClean="0"/>
              <a:t>cliente FTP contata servidor FTP na porta 21, especificando o TCP como protocolo de transporte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O cliente obtém autorização através da conexão de controle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O cliente consulta o diretório remoto enviando comandos através da conexão de controle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Quando o servidor recebe um comando para a transferência de um arquivo, ele abre uma conexão de dados TCP para o cliente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Após a transmissão de um arquivo o servidor fecha a conexão</a:t>
            </a:r>
          </a:p>
        </p:txBody>
      </p:sp>
      <p:sp>
        <p:nvSpPr>
          <p:cNvPr id="12295" name="Rectangle 43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3476625"/>
            <a:ext cx="4184650" cy="2771775"/>
          </a:xfrm>
        </p:spPr>
        <p:txBody>
          <a:bodyPr/>
          <a:lstStyle/>
          <a:p>
            <a:r>
              <a:rPr lang="pt-BR" sz="2000" smtClean="0"/>
              <a:t>O servidor abre uma segunda conexão TCP para transferir outro arquivo</a:t>
            </a:r>
          </a:p>
          <a:p>
            <a:r>
              <a:rPr lang="pt-BR" sz="2000" smtClean="0"/>
              <a:t>Conexão de controle: </a:t>
            </a:r>
            <a:r>
              <a:rPr lang="pt-BR" sz="2000" smtClean="0">
                <a:solidFill>
                  <a:srgbClr val="FF0000"/>
                </a:solidFill>
              </a:rPr>
              <a:t>“fora da faixa”</a:t>
            </a:r>
          </a:p>
          <a:p>
            <a:r>
              <a:rPr lang="pt-BR" sz="2000" smtClean="0"/>
              <a:t>Servidor FTP mantém o “estado”: diretório atual, autenticação anterior</a:t>
            </a:r>
          </a:p>
        </p:txBody>
      </p:sp>
      <p:grpSp>
        <p:nvGrpSpPr>
          <p:cNvPr id="12296" name="Group 23"/>
          <p:cNvGrpSpPr>
            <a:grpSpLocks/>
          </p:cNvGrpSpPr>
          <p:nvPr/>
        </p:nvGrpSpPr>
        <p:grpSpPr bwMode="auto">
          <a:xfrm>
            <a:off x="4699000" y="1493838"/>
            <a:ext cx="4224338" cy="1882775"/>
            <a:chOff x="2960" y="1511"/>
            <a:chExt cx="2661" cy="1186"/>
          </a:xfrm>
        </p:grpSpPr>
        <p:graphicFrame>
          <p:nvGraphicFramePr>
            <p:cNvPr id="12290" name="Object 0"/>
            <p:cNvGraphicFramePr>
              <a:graphicFrameLocks noChangeAspect="1"/>
            </p:cNvGraphicFramePr>
            <p:nvPr/>
          </p:nvGraphicFramePr>
          <p:xfrm>
            <a:off x="3011" y="1826"/>
            <a:ext cx="489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8" name="Clip" r:id="rId4" imgW="1305000" imgH="1085760" progId="">
                    <p:embed/>
                  </p:oleObj>
                </mc:Choice>
                <mc:Fallback>
                  <p:oleObj name="Clip" r:id="rId4" imgW="1305000" imgH="1085760" progId="">
                    <p:embed/>
                    <p:pic>
                      <p:nvPicPr>
                        <p:cNvPr id="0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1" y="1826"/>
                          <a:ext cx="489" cy="39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297" name="Group 7"/>
            <p:cNvGrpSpPr>
              <a:grpSpLocks/>
            </p:cNvGrpSpPr>
            <p:nvPr/>
          </p:nvGrpSpPr>
          <p:grpSpPr bwMode="auto">
            <a:xfrm>
              <a:off x="5161" y="1688"/>
              <a:ext cx="224" cy="588"/>
              <a:chOff x="4180" y="783"/>
              <a:chExt cx="150" cy="307"/>
            </a:xfrm>
          </p:grpSpPr>
          <p:sp>
            <p:nvSpPr>
              <p:cNvPr id="12304" name="AutoShape 8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05" name="Rectangle 9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06" name="Rectangle 10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07" name="AutoShape 11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08" name="Line 12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09" name="Line 13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2310" name="Rectangle 14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2311" name="Rectangle 15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sp>
          <p:nvSpPr>
            <p:cNvPr id="12298" name="Text Box 16"/>
            <p:cNvSpPr txBox="1">
              <a:spLocks noChangeArrowheads="1"/>
            </p:cNvSpPr>
            <p:nvPr/>
          </p:nvSpPr>
          <p:spPr bwMode="auto">
            <a:xfrm>
              <a:off x="2960" y="2249"/>
              <a:ext cx="67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000">
                  <a:latin typeface="Comic Sans MS" pitchFamily="66" charset="0"/>
                </a:rPr>
                <a:t>cliente </a:t>
              </a:r>
              <a:br>
                <a:rPr lang="pt-BR" sz="2000">
                  <a:latin typeface="Comic Sans MS" pitchFamily="66" charset="0"/>
                </a:rPr>
              </a:br>
              <a:r>
                <a:rPr lang="pt-BR" sz="2000">
                  <a:latin typeface="Comic Sans MS" pitchFamily="66" charset="0"/>
                </a:rPr>
                <a:t>FTP</a:t>
              </a:r>
            </a:p>
          </p:txBody>
        </p:sp>
        <p:sp>
          <p:nvSpPr>
            <p:cNvPr id="12299" name="Text Box 17"/>
            <p:cNvSpPr txBox="1">
              <a:spLocks noChangeArrowheads="1"/>
            </p:cNvSpPr>
            <p:nvPr/>
          </p:nvSpPr>
          <p:spPr bwMode="auto">
            <a:xfrm>
              <a:off x="4836" y="2255"/>
              <a:ext cx="785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000">
                  <a:latin typeface="Comic Sans MS" pitchFamily="66" charset="0"/>
                </a:rPr>
                <a:t>servidor </a:t>
              </a:r>
              <a:br>
                <a:rPr lang="pt-BR" sz="2000">
                  <a:latin typeface="Comic Sans MS" pitchFamily="66" charset="0"/>
                </a:rPr>
              </a:br>
              <a:r>
                <a:rPr lang="pt-BR" sz="2000">
                  <a:latin typeface="Comic Sans MS" pitchFamily="66" charset="0"/>
                </a:rPr>
                <a:t>FTP</a:t>
              </a:r>
            </a:p>
          </p:txBody>
        </p:sp>
        <p:sp>
          <p:nvSpPr>
            <p:cNvPr id="12300" name="Line 18"/>
            <p:cNvSpPr>
              <a:spLocks noChangeShapeType="1"/>
            </p:cNvSpPr>
            <p:nvPr/>
          </p:nvSpPr>
          <p:spPr bwMode="auto">
            <a:xfrm>
              <a:off x="3492" y="1920"/>
              <a:ext cx="161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01" name="Line 19"/>
            <p:cNvSpPr>
              <a:spLocks noChangeShapeType="1"/>
            </p:cNvSpPr>
            <p:nvPr/>
          </p:nvSpPr>
          <p:spPr bwMode="auto">
            <a:xfrm flipV="1">
              <a:off x="3504" y="2118"/>
              <a:ext cx="1614" cy="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302" name="Text Box 20"/>
            <p:cNvSpPr txBox="1">
              <a:spLocks noChangeArrowheads="1"/>
            </p:cNvSpPr>
            <p:nvPr/>
          </p:nvSpPr>
          <p:spPr bwMode="auto">
            <a:xfrm>
              <a:off x="3551" y="1511"/>
              <a:ext cx="151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600">
                  <a:solidFill>
                    <a:srgbClr val="FF0000"/>
                  </a:solidFill>
                  <a:latin typeface="Comic Sans MS" pitchFamily="66" charset="0"/>
                </a:rPr>
                <a:t>conexão de controle</a:t>
              </a:r>
            </a:p>
            <a:p>
              <a:pPr algn="ctr" eaLnBrk="0" hangingPunct="0"/>
              <a:r>
                <a:rPr lang="pt-BR" sz="1600">
                  <a:solidFill>
                    <a:srgbClr val="FF0000"/>
                  </a:solidFill>
                  <a:latin typeface="Comic Sans MS" pitchFamily="66" charset="0"/>
                </a:rPr>
                <a:t>TCP, porta 21</a:t>
              </a:r>
              <a:endParaRPr lang="pt-BR" sz="2400"/>
            </a:p>
          </p:txBody>
        </p:sp>
        <p:sp>
          <p:nvSpPr>
            <p:cNvPr id="12303" name="Text Box 21"/>
            <p:cNvSpPr txBox="1">
              <a:spLocks noChangeArrowheads="1"/>
            </p:cNvSpPr>
            <p:nvPr/>
          </p:nvSpPr>
          <p:spPr bwMode="auto">
            <a:xfrm>
              <a:off x="3521" y="2165"/>
              <a:ext cx="151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pt-BR" sz="1600">
                  <a:solidFill>
                    <a:srgbClr val="FF0000"/>
                  </a:solidFill>
                  <a:latin typeface="Comic Sans MS" pitchFamily="66" charset="0"/>
                </a:rPr>
                <a:t>conexão de dados </a:t>
              </a:r>
              <a:br>
                <a:rPr lang="pt-BR" sz="1600">
                  <a:solidFill>
                    <a:srgbClr val="FF0000"/>
                  </a:solidFill>
                  <a:latin typeface="Comic Sans MS" pitchFamily="66" charset="0"/>
                </a:rPr>
              </a:br>
              <a:r>
                <a:rPr lang="pt-BR" sz="1600">
                  <a:solidFill>
                    <a:srgbClr val="FF0000"/>
                  </a:solidFill>
                  <a:latin typeface="Comic Sans MS" pitchFamily="66" charset="0"/>
                </a:rPr>
                <a:t>TCP, porta 20</a:t>
              </a:r>
              <a:endParaRPr lang="pt-BR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553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A177CC-39AD-46E1-8027-F8ABD391F3FC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FTP: comandos, respostas</a:t>
            </a:r>
            <a:endParaRPr lang="pt-BR" smtClean="0"/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0350" y="1600200"/>
            <a:ext cx="431165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u="sng" smtClean="0">
                <a:solidFill>
                  <a:srgbClr val="FF0000"/>
                </a:solidFill>
              </a:rPr>
              <a:t>Comandos típicos:</a:t>
            </a:r>
            <a:endParaRPr lang="pt-BR" sz="2400" smtClean="0"/>
          </a:p>
          <a:p>
            <a:pPr>
              <a:lnSpc>
                <a:spcPct val="90000"/>
              </a:lnSpc>
            </a:pPr>
            <a:r>
              <a:rPr lang="pt-BR" sz="2400" smtClean="0"/>
              <a:t>enviados em texto ASCII pelo canal de controle</a:t>
            </a:r>
            <a:endParaRPr lang="pt-BR" smtClean="0"/>
          </a:p>
          <a:p>
            <a:pPr>
              <a:lnSpc>
                <a:spcPct val="90000"/>
              </a:lnSpc>
            </a:pPr>
            <a:r>
              <a:rPr lang="pt-BR" sz="2400" b="1" smtClean="0">
                <a:latin typeface="Courier New" pitchFamily="49" charset="0"/>
              </a:rPr>
              <a:t>USER </a:t>
            </a:r>
            <a:r>
              <a:rPr lang="pt-BR" sz="2400" b="1" i="1" smtClean="0">
                <a:latin typeface="Courier New" pitchFamily="49" charset="0"/>
              </a:rPr>
              <a:t>nome</a:t>
            </a:r>
            <a:endParaRPr lang="pt-BR" i="1" smtClean="0"/>
          </a:p>
          <a:p>
            <a:pPr>
              <a:lnSpc>
                <a:spcPct val="90000"/>
              </a:lnSpc>
            </a:pPr>
            <a:r>
              <a:rPr lang="pt-BR" sz="2400" b="1" smtClean="0">
                <a:latin typeface="Courier New" pitchFamily="49" charset="0"/>
              </a:rPr>
              <a:t>PASS </a:t>
            </a:r>
            <a:r>
              <a:rPr lang="pt-BR" sz="2400" b="1" i="1" smtClean="0">
                <a:latin typeface="Courier New" pitchFamily="49" charset="0"/>
              </a:rPr>
              <a:t>senha</a:t>
            </a:r>
            <a:endParaRPr lang="pt-BR" i="1" smtClean="0"/>
          </a:p>
          <a:p>
            <a:pPr>
              <a:lnSpc>
                <a:spcPct val="90000"/>
              </a:lnSpc>
            </a:pPr>
            <a:r>
              <a:rPr lang="pt-BR" sz="2400" b="1" smtClean="0">
                <a:latin typeface="Courier New" pitchFamily="49" charset="0"/>
              </a:rPr>
              <a:t>LIST</a:t>
            </a:r>
            <a:r>
              <a:rPr lang="pt-BR" smtClean="0"/>
              <a:t> </a:t>
            </a:r>
            <a:r>
              <a:rPr lang="pt-BR" sz="2400" smtClean="0"/>
              <a:t>devolve lista de arquivos no diretório atual</a:t>
            </a:r>
            <a:endParaRPr lang="pt-BR" smtClean="0"/>
          </a:p>
          <a:p>
            <a:pPr>
              <a:lnSpc>
                <a:spcPct val="90000"/>
              </a:lnSpc>
            </a:pPr>
            <a:r>
              <a:rPr lang="pt-BR" sz="2400" b="1" smtClean="0">
                <a:latin typeface="Courier New" pitchFamily="49" charset="0"/>
              </a:rPr>
              <a:t>RETR arquivo </a:t>
            </a:r>
            <a:r>
              <a:rPr lang="pt-BR" sz="2400" smtClean="0"/>
              <a:t>recupera (lê) arquivo remoto</a:t>
            </a:r>
            <a:endParaRPr lang="pt-BR" smtClean="0"/>
          </a:p>
          <a:p>
            <a:pPr>
              <a:lnSpc>
                <a:spcPct val="90000"/>
              </a:lnSpc>
            </a:pPr>
            <a:r>
              <a:rPr lang="pt-BR" sz="2400" b="1" smtClean="0">
                <a:latin typeface="Courier New" pitchFamily="49" charset="0"/>
              </a:rPr>
              <a:t>STOR arquivo </a:t>
            </a:r>
            <a:r>
              <a:rPr lang="pt-BR" sz="2400" smtClean="0"/>
              <a:t>armazena (escreve) arquivo no hospedeiro remoto</a:t>
            </a:r>
          </a:p>
        </p:txBody>
      </p:sp>
      <p:sp>
        <p:nvSpPr>
          <p:cNvPr id="6554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387850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Códigos de retorno típicos</a:t>
            </a:r>
            <a:endParaRPr lang="pt-BR" sz="2400" smtClean="0"/>
          </a:p>
          <a:p>
            <a:r>
              <a:rPr lang="pt-BR" sz="2000" smtClean="0"/>
              <a:t>código e frase de status (como para http)</a:t>
            </a:r>
            <a:endParaRPr lang="pt-BR" sz="2400" smtClean="0"/>
          </a:p>
          <a:p>
            <a:r>
              <a:rPr lang="pt-BR" sz="2000" b="1" smtClean="0">
                <a:latin typeface="Courier New" pitchFamily="49" charset="0"/>
              </a:rPr>
              <a:t>331 Username OK, password required</a:t>
            </a:r>
          </a:p>
          <a:p>
            <a:r>
              <a:rPr lang="pt-BR" sz="2000" b="1" smtClean="0">
                <a:latin typeface="Courier New" pitchFamily="49" charset="0"/>
              </a:rPr>
              <a:t>125 data connection already open; transfer starting</a:t>
            </a:r>
          </a:p>
          <a:p>
            <a:r>
              <a:rPr lang="pt-BR" sz="2000" b="1" smtClean="0">
                <a:latin typeface="Courier New" pitchFamily="49" charset="0"/>
              </a:rPr>
              <a:t>425 Can’t open data connection</a:t>
            </a:r>
          </a:p>
          <a:p>
            <a:r>
              <a:rPr lang="pt-BR" sz="2000" b="1" smtClean="0">
                <a:latin typeface="Courier New" pitchFamily="49" charset="0"/>
              </a:rPr>
              <a:t>452 Error writing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332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06C00B-6A9F-4AC9-A883-FF1D418FF24E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3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Correio Eletrônico</a:t>
            </a:r>
            <a:endParaRPr lang="pt-BR" smtClean="0"/>
          </a:p>
        </p:txBody>
      </p:sp>
      <p:sp>
        <p:nvSpPr>
          <p:cNvPr id="13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4313" y="1600200"/>
            <a:ext cx="4357687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Três grandes componentes:</a:t>
            </a:r>
            <a:r>
              <a:rPr lang="pt-BR" sz="24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agentes de usuário (UA) 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servidores de correio</a:t>
            </a:r>
          </a:p>
          <a:p>
            <a:pPr>
              <a:lnSpc>
                <a:spcPct val="90000"/>
              </a:lnSpc>
              <a:spcAft>
                <a:spcPct val="75000"/>
              </a:spcAft>
            </a:pPr>
            <a:r>
              <a:rPr lang="pt-BR" sz="2000" i="1" dirty="0" err="1" smtClean="0"/>
              <a:t>Simple</a:t>
            </a:r>
            <a:r>
              <a:rPr lang="pt-BR" sz="2000" i="1" dirty="0" smtClean="0"/>
              <a:t> Mail </a:t>
            </a:r>
            <a:r>
              <a:rPr lang="pt-BR" sz="2000" i="1" dirty="0" err="1" smtClean="0"/>
              <a:t>Transfer</a:t>
            </a:r>
            <a:r>
              <a:rPr lang="pt-BR" sz="2000" i="1" dirty="0" smtClean="0"/>
              <a:t> </a:t>
            </a:r>
            <a:r>
              <a:rPr lang="pt-BR" sz="2000" i="1" dirty="0" err="1" smtClean="0"/>
              <a:t>Protocol</a:t>
            </a:r>
            <a:r>
              <a:rPr lang="pt-BR" sz="2000" dirty="0" smtClean="0"/>
              <a:t>: SMTP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u="sng" dirty="0" smtClean="0">
                <a:solidFill>
                  <a:srgbClr val="FF0000"/>
                </a:solidFill>
              </a:rPr>
              <a:t>Agente de Usuário</a:t>
            </a:r>
          </a:p>
          <a:p>
            <a:pPr>
              <a:lnSpc>
                <a:spcPct val="90000"/>
              </a:lnSpc>
            </a:pPr>
            <a:r>
              <a:rPr lang="pt-BR" sz="2000" dirty="0" err="1" smtClean="0"/>
              <a:t>a.k.a</a:t>
            </a:r>
            <a:r>
              <a:rPr lang="pt-BR" sz="2000" dirty="0" smtClean="0"/>
              <a:t>. “leitor de correio”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compor, editar, ler mensagens de correio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p.ex., Outlook, </a:t>
            </a:r>
            <a:r>
              <a:rPr lang="pt-BR" sz="2000" dirty="0" err="1" smtClean="0"/>
              <a:t>Thunderbird</a:t>
            </a:r>
            <a:r>
              <a:rPr lang="pt-BR" sz="2000" dirty="0" smtClean="0"/>
              <a:t>, cliente de mail do iPhone</a:t>
            </a:r>
          </a:p>
          <a:p>
            <a:pPr>
              <a:lnSpc>
                <a:spcPct val="90000"/>
              </a:lnSpc>
            </a:pPr>
            <a:r>
              <a:rPr lang="pt-BR" sz="2000" dirty="0" smtClean="0"/>
              <a:t>mensagens de saída e chegando são armazenadas no servidor</a:t>
            </a:r>
          </a:p>
        </p:txBody>
      </p:sp>
      <p:sp>
        <p:nvSpPr>
          <p:cNvPr id="13324" name="Rectangle 280"/>
          <p:cNvSpPr>
            <a:spLocks noChangeArrowheads="1"/>
          </p:cNvSpPr>
          <p:nvPr/>
        </p:nvSpPr>
        <p:spPr bwMode="auto">
          <a:xfrm>
            <a:off x="6710363" y="325438"/>
            <a:ext cx="2178050" cy="1484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13325" name="Group 536"/>
          <p:cNvGrpSpPr>
            <a:grpSpLocks/>
          </p:cNvGrpSpPr>
          <p:nvPr/>
        </p:nvGrpSpPr>
        <p:grpSpPr bwMode="auto">
          <a:xfrm>
            <a:off x="6969125" y="403225"/>
            <a:ext cx="1952625" cy="1366838"/>
            <a:chOff x="4390" y="254"/>
            <a:chExt cx="1230" cy="861"/>
          </a:xfrm>
        </p:grpSpPr>
        <p:sp>
          <p:nvSpPr>
            <p:cNvPr id="13441" name="Text Box 263"/>
            <p:cNvSpPr txBox="1">
              <a:spLocks noChangeArrowheads="1"/>
            </p:cNvSpPr>
            <p:nvPr/>
          </p:nvSpPr>
          <p:spPr bwMode="auto">
            <a:xfrm>
              <a:off x="4429" y="749"/>
              <a:ext cx="1191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1600">
                  <a:latin typeface="Comic Sans MS" pitchFamily="66" charset="0"/>
                </a:rPr>
                <a:t>caixa de </a:t>
              </a:r>
              <a:br>
                <a:rPr lang="pt-BR" sz="1600">
                  <a:latin typeface="Comic Sans MS" pitchFamily="66" charset="0"/>
                </a:rPr>
              </a:br>
              <a:r>
                <a:rPr lang="pt-BR" sz="1600">
                  <a:latin typeface="Comic Sans MS" pitchFamily="66" charset="0"/>
                </a:rPr>
                <a:t>correio do usuário</a:t>
              </a:r>
              <a:endParaRPr lang="pt-BR" sz="2400"/>
            </a:p>
          </p:txBody>
        </p:sp>
        <p:grpSp>
          <p:nvGrpSpPr>
            <p:cNvPr id="13442" name="Group 278"/>
            <p:cNvGrpSpPr>
              <a:grpSpLocks/>
            </p:cNvGrpSpPr>
            <p:nvPr/>
          </p:nvGrpSpPr>
          <p:grpSpPr bwMode="auto">
            <a:xfrm>
              <a:off x="4390" y="298"/>
              <a:ext cx="450" cy="120"/>
              <a:chOff x="4314" y="3444"/>
              <a:chExt cx="450" cy="120"/>
            </a:xfrm>
          </p:grpSpPr>
          <p:sp>
            <p:nvSpPr>
              <p:cNvPr id="13445" name="Rectangle 264"/>
              <p:cNvSpPr>
                <a:spLocks noChangeArrowheads="1"/>
              </p:cNvSpPr>
              <p:nvPr/>
            </p:nvSpPr>
            <p:spPr bwMode="auto">
              <a:xfrm>
                <a:off x="4314" y="3444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3446" name="Line 265"/>
              <p:cNvSpPr>
                <a:spLocks noChangeShapeType="1"/>
              </p:cNvSpPr>
              <p:nvPr/>
            </p:nvSpPr>
            <p:spPr bwMode="auto">
              <a:xfrm>
                <a:off x="4363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47" name="Line 266"/>
              <p:cNvSpPr>
                <a:spLocks noChangeShapeType="1"/>
              </p:cNvSpPr>
              <p:nvPr/>
            </p:nvSpPr>
            <p:spPr bwMode="auto">
              <a:xfrm flipH="1">
                <a:off x="4472" y="3471"/>
                <a:ext cx="6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48" name="Line 267"/>
              <p:cNvSpPr>
                <a:spLocks noChangeShapeType="1"/>
              </p:cNvSpPr>
              <p:nvPr/>
            </p:nvSpPr>
            <p:spPr bwMode="auto">
              <a:xfrm>
                <a:off x="4527" y="347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49" name="Line 268"/>
              <p:cNvSpPr>
                <a:spLocks noChangeShapeType="1"/>
              </p:cNvSpPr>
              <p:nvPr/>
            </p:nvSpPr>
            <p:spPr bwMode="auto">
              <a:xfrm>
                <a:off x="4584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50" name="Line 269"/>
              <p:cNvSpPr>
                <a:spLocks noChangeShapeType="1"/>
              </p:cNvSpPr>
              <p:nvPr/>
            </p:nvSpPr>
            <p:spPr bwMode="auto">
              <a:xfrm>
                <a:off x="4645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51" name="Line 270"/>
              <p:cNvSpPr>
                <a:spLocks noChangeShapeType="1"/>
              </p:cNvSpPr>
              <p:nvPr/>
            </p:nvSpPr>
            <p:spPr bwMode="auto">
              <a:xfrm>
                <a:off x="4701" y="3471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3452" name="Line 271"/>
              <p:cNvSpPr>
                <a:spLocks noChangeShapeType="1"/>
              </p:cNvSpPr>
              <p:nvPr/>
            </p:nvSpPr>
            <p:spPr bwMode="auto">
              <a:xfrm>
                <a:off x="4416" y="3472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13443" name="Rectangle 272"/>
            <p:cNvSpPr>
              <a:spLocks noChangeArrowheads="1"/>
            </p:cNvSpPr>
            <p:nvPr/>
          </p:nvSpPr>
          <p:spPr bwMode="auto">
            <a:xfrm>
              <a:off x="4394" y="80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3444" name="Text Box 277"/>
            <p:cNvSpPr txBox="1">
              <a:spLocks noChangeArrowheads="1"/>
            </p:cNvSpPr>
            <p:nvPr/>
          </p:nvSpPr>
          <p:spPr bwMode="auto">
            <a:xfrm>
              <a:off x="4747" y="254"/>
              <a:ext cx="785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pt-BR" sz="1600">
                  <a:latin typeface="Comic Sans MS" pitchFamily="66" charset="0"/>
                </a:rPr>
                <a:t>fila de</a:t>
              </a:r>
              <a:br>
                <a:rPr lang="pt-BR" sz="1600">
                  <a:latin typeface="Comic Sans MS" pitchFamily="66" charset="0"/>
                </a:rPr>
              </a:br>
              <a:r>
                <a:rPr lang="pt-BR" sz="1600">
                  <a:latin typeface="Comic Sans MS" pitchFamily="66" charset="0"/>
                </a:rPr>
                <a:t>mensagens </a:t>
              </a:r>
              <a:br>
                <a:rPr lang="pt-BR" sz="1600">
                  <a:latin typeface="Comic Sans MS" pitchFamily="66" charset="0"/>
                </a:rPr>
              </a:br>
              <a:r>
                <a:rPr lang="pt-BR" sz="1600">
                  <a:latin typeface="Comic Sans MS" pitchFamily="66" charset="0"/>
                </a:rPr>
                <a:t>de saída</a:t>
              </a:r>
              <a:endParaRPr lang="pt-BR" sz="2400"/>
            </a:p>
          </p:txBody>
        </p:sp>
      </p:grpSp>
      <p:grpSp>
        <p:nvGrpSpPr>
          <p:cNvPr id="13326" name="Group 546"/>
          <p:cNvGrpSpPr>
            <a:grpSpLocks/>
          </p:cNvGrpSpPr>
          <p:nvPr/>
        </p:nvGrpSpPr>
        <p:grpSpPr bwMode="auto">
          <a:xfrm>
            <a:off x="8012113" y="3068638"/>
            <a:ext cx="855662" cy="882650"/>
            <a:chOff x="3540" y="866"/>
            <a:chExt cx="539" cy="538"/>
          </a:xfrm>
        </p:grpSpPr>
        <p:graphicFrame>
          <p:nvGraphicFramePr>
            <p:cNvPr id="13319" name="Object 5"/>
            <p:cNvGraphicFramePr>
              <a:graphicFrameLocks noChangeAspect="1"/>
            </p:cNvGraphicFramePr>
            <p:nvPr/>
          </p:nvGraphicFramePr>
          <p:xfrm>
            <a:off x="3540" y="866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78" name="Clip" r:id="rId4" imgW="1305000" imgH="1085760" progId="">
                    <p:embed/>
                  </p:oleObj>
                </mc:Choice>
                <mc:Fallback>
                  <p:oleObj name="Clip" r:id="rId4" imgW="1305000" imgH="108576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0" y="866"/>
                          <a:ext cx="392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438" name="Group 548"/>
            <p:cNvGrpSpPr>
              <a:grpSpLocks/>
            </p:cNvGrpSpPr>
            <p:nvPr/>
          </p:nvGrpSpPr>
          <p:grpSpPr bwMode="auto">
            <a:xfrm>
              <a:off x="3567" y="959"/>
              <a:ext cx="512" cy="445"/>
              <a:chOff x="3567" y="959"/>
              <a:chExt cx="512" cy="445"/>
            </a:xfrm>
          </p:grpSpPr>
          <p:sp>
            <p:nvSpPr>
              <p:cNvPr id="13439" name="Rectangle 549"/>
              <p:cNvSpPr>
                <a:spLocks noChangeArrowheads="1"/>
              </p:cNvSpPr>
              <p:nvPr/>
            </p:nvSpPr>
            <p:spPr bwMode="auto">
              <a:xfrm>
                <a:off x="3567" y="972"/>
                <a:ext cx="488" cy="42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3440" name="Text Box 550"/>
              <p:cNvSpPr txBox="1">
                <a:spLocks noChangeArrowheads="1"/>
              </p:cNvSpPr>
              <p:nvPr/>
            </p:nvSpPr>
            <p:spPr bwMode="auto">
              <a:xfrm>
                <a:off x="3580" y="959"/>
                <a:ext cx="499" cy="4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1400">
                    <a:latin typeface="Comic Sans MS" pitchFamily="66" charset="0"/>
                  </a:rPr>
                  <a:t>agente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de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usuário</a:t>
                </a:r>
                <a:endParaRPr lang="pt-BR" sz="2000"/>
              </a:p>
            </p:txBody>
          </p:sp>
        </p:grpSp>
      </p:grpSp>
      <p:grpSp>
        <p:nvGrpSpPr>
          <p:cNvPr id="13327" name="Group 619"/>
          <p:cNvGrpSpPr>
            <a:grpSpLocks/>
          </p:cNvGrpSpPr>
          <p:nvPr/>
        </p:nvGrpSpPr>
        <p:grpSpPr bwMode="auto">
          <a:xfrm>
            <a:off x="4459288" y="1270000"/>
            <a:ext cx="4119562" cy="5332413"/>
            <a:chOff x="2809" y="800"/>
            <a:chExt cx="2595" cy="3359"/>
          </a:xfrm>
        </p:grpSpPr>
        <p:sp>
          <p:nvSpPr>
            <p:cNvPr id="13328" name="Line 417"/>
            <p:cNvSpPr>
              <a:spLocks noChangeShapeType="1"/>
            </p:cNvSpPr>
            <p:nvPr/>
          </p:nvSpPr>
          <p:spPr bwMode="auto">
            <a:xfrm>
              <a:off x="3606" y="1608"/>
              <a:ext cx="708" cy="49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3329" name="Group 540"/>
            <p:cNvGrpSpPr>
              <a:grpSpLocks/>
            </p:cNvGrpSpPr>
            <p:nvPr/>
          </p:nvGrpSpPr>
          <p:grpSpPr bwMode="auto">
            <a:xfrm>
              <a:off x="2960" y="1028"/>
              <a:ext cx="729" cy="946"/>
              <a:chOff x="2960" y="1028"/>
              <a:chExt cx="729" cy="946"/>
            </a:xfrm>
          </p:grpSpPr>
          <p:grpSp>
            <p:nvGrpSpPr>
              <p:cNvPr id="13413" name="Group 495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3430" name="AutoShape 496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31" name="Rectangle 497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32" name="Rectangle 498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33" name="AutoShape 499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34" name="Line 500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35" name="Line 501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36" name="Rectangle 502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37" name="Rectangle 503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3414" name="Group 539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341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16" name="Text Box 506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341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18" name="Line 508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19" name="Line 509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0" name="Line 510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1" name="Line 511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2" name="Line 512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3" name="Line 513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4" name="Line 514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425" name="Rectangle 515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26" name="Rectangle 516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27" name="Rectangle 517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28" name="Rectangle 518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29" name="Rectangle 519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  <p:grpSp>
          <p:nvGrpSpPr>
            <p:cNvPr id="13330" name="Group 538"/>
            <p:cNvGrpSpPr>
              <a:grpSpLocks/>
            </p:cNvGrpSpPr>
            <p:nvPr/>
          </p:nvGrpSpPr>
          <p:grpSpPr bwMode="auto">
            <a:xfrm>
              <a:off x="3636" y="800"/>
              <a:ext cx="539" cy="556"/>
              <a:chOff x="3540" y="866"/>
              <a:chExt cx="539" cy="538"/>
            </a:xfrm>
          </p:grpSpPr>
          <p:graphicFrame>
            <p:nvGraphicFramePr>
              <p:cNvPr id="13318" name="Object 4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79" name="Clip" r:id="rId6" imgW="1305000" imgH="1085760" progId="">
                      <p:embed/>
                    </p:oleObj>
                  </mc:Choice>
                  <mc:Fallback>
                    <p:oleObj name="Clip" r:id="rId6" imgW="1305000" imgH="1085760" progId="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0" y="866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410" name="Group 537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3411" name="Rectangle 523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12" name="Text Box 524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sp>
          <p:nvSpPr>
            <p:cNvPr id="13331" name="Line 525"/>
            <p:cNvSpPr>
              <a:spLocks noChangeShapeType="1"/>
            </p:cNvSpPr>
            <p:nvPr/>
          </p:nvSpPr>
          <p:spPr bwMode="auto">
            <a:xfrm flipV="1">
              <a:off x="3606" y="2316"/>
              <a:ext cx="708" cy="6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332" name="Line 526"/>
            <p:cNvSpPr>
              <a:spLocks noChangeShapeType="1"/>
            </p:cNvSpPr>
            <p:nvPr/>
          </p:nvSpPr>
          <p:spPr bwMode="auto">
            <a:xfrm flipH="1" flipV="1">
              <a:off x="3081" y="1986"/>
              <a:ext cx="0" cy="78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3333" name="Group 527"/>
            <p:cNvGrpSpPr>
              <a:grpSpLocks/>
            </p:cNvGrpSpPr>
            <p:nvPr/>
          </p:nvGrpSpPr>
          <p:grpSpPr bwMode="auto">
            <a:xfrm>
              <a:off x="3667" y="2501"/>
              <a:ext cx="650" cy="288"/>
              <a:chOff x="3745" y="2537"/>
              <a:chExt cx="650" cy="288"/>
            </a:xfrm>
          </p:grpSpPr>
          <p:sp>
            <p:nvSpPr>
              <p:cNvPr id="13408" name="Rectangle 528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3409" name="Text Box 529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3334" name="Group 530"/>
            <p:cNvGrpSpPr>
              <a:grpSpLocks/>
            </p:cNvGrpSpPr>
            <p:nvPr/>
          </p:nvGrpSpPr>
          <p:grpSpPr bwMode="auto">
            <a:xfrm>
              <a:off x="3643" y="1709"/>
              <a:ext cx="650" cy="288"/>
              <a:chOff x="3745" y="2537"/>
              <a:chExt cx="650" cy="288"/>
            </a:xfrm>
          </p:grpSpPr>
          <p:sp>
            <p:nvSpPr>
              <p:cNvPr id="13406" name="Rectangle 531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3407" name="Text Box 532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3335" name="Group 533"/>
            <p:cNvGrpSpPr>
              <a:grpSpLocks/>
            </p:cNvGrpSpPr>
            <p:nvPr/>
          </p:nvGrpSpPr>
          <p:grpSpPr bwMode="auto">
            <a:xfrm>
              <a:off x="2809" y="2159"/>
              <a:ext cx="650" cy="288"/>
              <a:chOff x="3745" y="2537"/>
              <a:chExt cx="650" cy="288"/>
            </a:xfrm>
          </p:grpSpPr>
          <p:sp>
            <p:nvSpPr>
              <p:cNvPr id="13404" name="Rectangle 534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3405" name="Text Box 535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3336" name="Group 541"/>
            <p:cNvGrpSpPr>
              <a:grpSpLocks/>
            </p:cNvGrpSpPr>
            <p:nvPr/>
          </p:nvGrpSpPr>
          <p:grpSpPr bwMode="auto">
            <a:xfrm>
              <a:off x="4865" y="1213"/>
              <a:ext cx="539" cy="556"/>
              <a:chOff x="3540" y="866"/>
              <a:chExt cx="539" cy="538"/>
            </a:xfrm>
          </p:grpSpPr>
          <p:graphicFrame>
            <p:nvGraphicFramePr>
              <p:cNvPr id="13317" name="Object 3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80" name="Clip" r:id="rId7" imgW="1305000" imgH="1085760" progId="">
                      <p:embed/>
                    </p:oleObj>
                  </mc:Choice>
                  <mc:Fallback>
                    <p:oleObj name="Clip" r:id="rId7" imgW="1305000" imgH="1085760" progId="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0" y="866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401" name="Group 543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3402" name="Rectangle 544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03" name="Text Box 545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3337" name="Group 551"/>
            <p:cNvGrpSpPr>
              <a:grpSpLocks/>
            </p:cNvGrpSpPr>
            <p:nvPr/>
          </p:nvGrpSpPr>
          <p:grpSpPr bwMode="auto">
            <a:xfrm>
              <a:off x="4778" y="2596"/>
              <a:ext cx="539" cy="556"/>
              <a:chOff x="3540" y="866"/>
              <a:chExt cx="539" cy="538"/>
            </a:xfrm>
          </p:grpSpPr>
          <p:graphicFrame>
            <p:nvGraphicFramePr>
              <p:cNvPr id="13316" name="Object 2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81" name="Clip" r:id="rId8" imgW="1305000" imgH="1085760" progId="">
                      <p:embed/>
                    </p:oleObj>
                  </mc:Choice>
                  <mc:Fallback>
                    <p:oleObj name="Clip" r:id="rId8" imgW="1305000" imgH="1085760" progId="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0" y="866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398" name="Group 553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3399" name="Rectangle 554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400" name="Text Box 555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3338" name="Group 556"/>
            <p:cNvGrpSpPr>
              <a:grpSpLocks/>
            </p:cNvGrpSpPr>
            <p:nvPr/>
          </p:nvGrpSpPr>
          <p:grpSpPr bwMode="auto">
            <a:xfrm>
              <a:off x="3761" y="3258"/>
              <a:ext cx="539" cy="556"/>
              <a:chOff x="3540" y="866"/>
              <a:chExt cx="539" cy="538"/>
            </a:xfrm>
          </p:grpSpPr>
          <p:graphicFrame>
            <p:nvGraphicFramePr>
              <p:cNvPr id="13315" name="Object 1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82" name="Clip" r:id="rId9" imgW="1305000" imgH="1085760" progId="">
                      <p:embed/>
                    </p:oleObj>
                  </mc:Choice>
                  <mc:Fallback>
                    <p:oleObj name="Clip" r:id="rId9" imgW="1305000" imgH="1085760" progId="">
                      <p:embed/>
                      <p:pic>
                        <p:nvPicPr>
                          <p:cNvPr id="0" name="Object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0" y="866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395" name="Group 558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3396" name="Rectangle 559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97" name="Text Box 560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3339" name="Group 561"/>
            <p:cNvGrpSpPr>
              <a:grpSpLocks/>
            </p:cNvGrpSpPr>
            <p:nvPr/>
          </p:nvGrpSpPr>
          <p:grpSpPr bwMode="auto">
            <a:xfrm>
              <a:off x="3089" y="3603"/>
              <a:ext cx="539" cy="556"/>
              <a:chOff x="3540" y="866"/>
              <a:chExt cx="539" cy="538"/>
            </a:xfrm>
          </p:grpSpPr>
          <p:graphicFrame>
            <p:nvGraphicFramePr>
              <p:cNvPr id="13314" name="Object 0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83" name="Clip" r:id="rId10" imgW="1305000" imgH="1085760" progId="">
                      <p:embed/>
                    </p:oleObj>
                  </mc:Choice>
                  <mc:Fallback>
                    <p:oleObj name="Clip" r:id="rId10" imgW="1305000" imgH="1085760" progId="">
                      <p:embed/>
                      <p:pic>
                        <p:nvPicPr>
                          <p:cNvPr id="0" name="Object 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0" y="866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392" name="Group 563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3393" name="Rectangle 564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94" name="Text Box 565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3340" name="Group 566"/>
            <p:cNvGrpSpPr>
              <a:grpSpLocks/>
            </p:cNvGrpSpPr>
            <p:nvPr/>
          </p:nvGrpSpPr>
          <p:grpSpPr bwMode="auto">
            <a:xfrm>
              <a:off x="2880" y="2544"/>
              <a:ext cx="729" cy="946"/>
              <a:chOff x="2960" y="1028"/>
              <a:chExt cx="729" cy="946"/>
            </a:xfrm>
          </p:grpSpPr>
          <p:grpSp>
            <p:nvGrpSpPr>
              <p:cNvPr id="13367" name="Group 567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3384" name="AutoShape 568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5" name="Rectangle 569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6" name="Rectangle 570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7" name="AutoShape 571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8" name="Line 572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89" name="Line 573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90" name="Rectangle 574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91" name="Rectangle 575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3368" name="Group 576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3369" name="Rectangle 577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70" name="Text Box 578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3371" name="Rectangle 579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72" name="Line 580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3" name="Line 581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4" name="Line 582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5" name="Line 583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6" name="Line 584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7" name="Line 585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8" name="Line 586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79" name="Rectangle 587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0" name="Rectangle 588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1" name="Rectangle 589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2" name="Rectangle 590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83" name="Rectangle 591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  <p:grpSp>
          <p:nvGrpSpPr>
            <p:cNvPr id="13341" name="Group 592"/>
            <p:cNvGrpSpPr>
              <a:grpSpLocks/>
            </p:cNvGrpSpPr>
            <p:nvPr/>
          </p:nvGrpSpPr>
          <p:grpSpPr bwMode="auto">
            <a:xfrm>
              <a:off x="4275" y="1595"/>
              <a:ext cx="729" cy="946"/>
              <a:chOff x="2960" y="1028"/>
              <a:chExt cx="729" cy="946"/>
            </a:xfrm>
          </p:grpSpPr>
          <p:grpSp>
            <p:nvGrpSpPr>
              <p:cNvPr id="13342" name="Group 593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3359" name="AutoShape 594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60" name="Rectangle 595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61" name="Rectangle 596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62" name="AutoShape 597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63" name="Line 598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64" name="Line 599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65" name="Rectangle 600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66" name="Rectangle 601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3343" name="Group 602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3344" name="Rectangle 603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45" name="Text Box 604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3346" name="Rectangle 605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47" name="Line 606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48" name="Line 607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49" name="Line 608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50" name="Line 609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51" name="Line 610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52" name="Line 611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53" name="Line 612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3354" name="Rectangle 613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55" name="Rectangle 614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56" name="Rectangle 615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57" name="Rectangle 616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3358" name="Rectangle 617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4344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43D702-2370-4591-940B-1F1190D63347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434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pt-BR" sz="3600" smtClean="0"/>
              <a:t>Correio Eletrônico: servidores de correio</a:t>
            </a:r>
            <a:endParaRPr lang="pt-BR" smtClean="0"/>
          </a:p>
        </p:txBody>
      </p:sp>
      <p:sp>
        <p:nvSpPr>
          <p:cNvPr id="143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33825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Servidores de correio</a:t>
            </a:r>
            <a:r>
              <a:rPr lang="pt-BR" sz="2400" smtClean="0"/>
              <a:t> </a:t>
            </a:r>
          </a:p>
          <a:p>
            <a:pPr>
              <a:lnSpc>
                <a:spcPct val="90000"/>
              </a:lnSpc>
            </a:pPr>
            <a:r>
              <a:rPr lang="pt-BR" sz="2000" smtClean="0">
                <a:solidFill>
                  <a:srgbClr val="FF0000"/>
                </a:solidFill>
              </a:rPr>
              <a:t>caixa de correio </a:t>
            </a:r>
            <a:r>
              <a:rPr lang="pt-BR" sz="2000" smtClean="0"/>
              <a:t>contém mensagens de chegada (ainda não lidas) p/ usuário</a:t>
            </a:r>
          </a:p>
          <a:p>
            <a:pPr>
              <a:lnSpc>
                <a:spcPct val="90000"/>
              </a:lnSpc>
            </a:pPr>
            <a:r>
              <a:rPr lang="pt-BR" sz="2000" smtClean="0">
                <a:solidFill>
                  <a:srgbClr val="FF0000"/>
                </a:solidFill>
              </a:rPr>
              <a:t>fila de mensagens</a:t>
            </a:r>
            <a:r>
              <a:rPr lang="pt-BR" sz="2000" smtClean="0"/>
              <a:t> contém mensagens de saída (a serem enviadas)</a:t>
            </a:r>
          </a:p>
          <a:p>
            <a:pPr>
              <a:lnSpc>
                <a:spcPct val="90000"/>
              </a:lnSpc>
            </a:pPr>
            <a:r>
              <a:rPr lang="pt-BR" sz="2000" smtClean="0">
                <a:solidFill>
                  <a:srgbClr val="FF0000"/>
                </a:solidFill>
              </a:rPr>
              <a:t>protocolo SMTP</a:t>
            </a:r>
            <a:r>
              <a:rPr lang="pt-BR" sz="2000" smtClean="0"/>
              <a:t> entre servidores de correio para transferir mensagens de correio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cliente: servidor de correio que envia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“servidor”: servidor de correio que recebe</a:t>
            </a:r>
          </a:p>
        </p:txBody>
      </p:sp>
      <p:grpSp>
        <p:nvGrpSpPr>
          <p:cNvPr id="14347" name="Group 258"/>
          <p:cNvGrpSpPr>
            <a:grpSpLocks/>
          </p:cNvGrpSpPr>
          <p:nvPr/>
        </p:nvGrpSpPr>
        <p:grpSpPr bwMode="auto">
          <a:xfrm>
            <a:off x="4459288" y="1270000"/>
            <a:ext cx="4119562" cy="5332413"/>
            <a:chOff x="2809" y="800"/>
            <a:chExt cx="2595" cy="3359"/>
          </a:xfrm>
        </p:grpSpPr>
        <p:sp>
          <p:nvSpPr>
            <p:cNvPr id="14348" name="Line 259"/>
            <p:cNvSpPr>
              <a:spLocks noChangeShapeType="1"/>
            </p:cNvSpPr>
            <p:nvPr/>
          </p:nvSpPr>
          <p:spPr bwMode="auto">
            <a:xfrm>
              <a:off x="3606" y="1608"/>
              <a:ext cx="708" cy="49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4349" name="Group 260"/>
            <p:cNvGrpSpPr>
              <a:grpSpLocks/>
            </p:cNvGrpSpPr>
            <p:nvPr/>
          </p:nvGrpSpPr>
          <p:grpSpPr bwMode="auto">
            <a:xfrm>
              <a:off x="2960" y="1028"/>
              <a:ext cx="729" cy="946"/>
              <a:chOff x="2960" y="1028"/>
              <a:chExt cx="729" cy="946"/>
            </a:xfrm>
          </p:grpSpPr>
          <p:grpSp>
            <p:nvGrpSpPr>
              <p:cNvPr id="14433" name="Group 261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4450" name="AutoShape 262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51" name="Rectangle 263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52" name="Rectangle 264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53" name="AutoShape 265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54" name="Line 266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55" name="Line 267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56" name="Rectangle 268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57" name="Rectangle 269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4434" name="Group 270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4435" name="Rectangle 271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36" name="Text Box 272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4437" name="Rectangle 273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38" name="Line 274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39" name="Line 275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0" name="Line 276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1" name="Line 277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2" name="Line 278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3" name="Line 279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4" name="Line 280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45" name="Rectangle 281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46" name="Rectangle 282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47" name="Rectangle 283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48" name="Rectangle 284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49" name="Rectangle 285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  <p:grpSp>
          <p:nvGrpSpPr>
            <p:cNvPr id="14350" name="Group 286"/>
            <p:cNvGrpSpPr>
              <a:grpSpLocks/>
            </p:cNvGrpSpPr>
            <p:nvPr/>
          </p:nvGrpSpPr>
          <p:grpSpPr bwMode="auto">
            <a:xfrm>
              <a:off x="3636" y="800"/>
              <a:ext cx="539" cy="556"/>
              <a:chOff x="3540" y="866"/>
              <a:chExt cx="539" cy="538"/>
            </a:xfrm>
          </p:grpSpPr>
          <p:graphicFrame>
            <p:nvGraphicFramePr>
              <p:cNvPr id="14342" name="Object 4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70" name="Clip" r:id="rId4" imgW="1305000" imgH="1085760" progId="">
                      <p:embed/>
                    </p:oleObj>
                  </mc:Choice>
                  <mc:Fallback>
                    <p:oleObj name="Clip" r:id="rId4" imgW="1305000" imgH="1085760" progId="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0" y="866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4430" name="Group 288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4431" name="Rectangle 289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32" name="Text Box 290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sp>
          <p:nvSpPr>
            <p:cNvPr id="14351" name="Line 291"/>
            <p:cNvSpPr>
              <a:spLocks noChangeShapeType="1"/>
            </p:cNvSpPr>
            <p:nvPr/>
          </p:nvSpPr>
          <p:spPr bwMode="auto">
            <a:xfrm flipV="1">
              <a:off x="3606" y="2316"/>
              <a:ext cx="708" cy="6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352" name="Line 292"/>
            <p:cNvSpPr>
              <a:spLocks noChangeShapeType="1"/>
            </p:cNvSpPr>
            <p:nvPr/>
          </p:nvSpPr>
          <p:spPr bwMode="auto">
            <a:xfrm flipH="1" flipV="1">
              <a:off x="3081" y="1986"/>
              <a:ext cx="0" cy="78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14353" name="Group 293"/>
            <p:cNvGrpSpPr>
              <a:grpSpLocks/>
            </p:cNvGrpSpPr>
            <p:nvPr/>
          </p:nvGrpSpPr>
          <p:grpSpPr bwMode="auto">
            <a:xfrm>
              <a:off x="3667" y="2501"/>
              <a:ext cx="650" cy="288"/>
              <a:chOff x="3745" y="2537"/>
              <a:chExt cx="650" cy="288"/>
            </a:xfrm>
          </p:grpSpPr>
          <p:sp>
            <p:nvSpPr>
              <p:cNvPr id="14428" name="Rectangle 294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4429" name="Text Box 295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4354" name="Group 296"/>
            <p:cNvGrpSpPr>
              <a:grpSpLocks/>
            </p:cNvGrpSpPr>
            <p:nvPr/>
          </p:nvGrpSpPr>
          <p:grpSpPr bwMode="auto">
            <a:xfrm>
              <a:off x="3643" y="1709"/>
              <a:ext cx="650" cy="288"/>
              <a:chOff x="3745" y="2537"/>
              <a:chExt cx="650" cy="288"/>
            </a:xfrm>
          </p:grpSpPr>
          <p:sp>
            <p:nvSpPr>
              <p:cNvPr id="14426" name="Rectangle 297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4427" name="Text Box 298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4355" name="Group 299"/>
            <p:cNvGrpSpPr>
              <a:grpSpLocks/>
            </p:cNvGrpSpPr>
            <p:nvPr/>
          </p:nvGrpSpPr>
          <p:grpSpPr bwMode="auto">
            <a:xfrm>
              <a:off x="2809" y="2159"/>
              <a:ext cx="650" cy="288"/>
              <a:chOff x="3745" y="2537"/>
              <a:chExt cx="650" cy="288"/>
            </a:xfrm>
          </p:grpSpPr>
          <p:sp>
            <p:nvSpPr>
              <p:cNvPr id="14424" name="Rectangle 300"/>
              <p:cNvSpPr>
                <a:spLocks noChangeArrowheads="1"/>
              </p:cNvSpPr>
              <p:nvPr/>
            </p:nvSpPr>
            <p:spPr bwMode="auto">
              <a:xfrm>
                <a:off x="3798" y="2580"/>
                <a:ext cx="54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4425" name="Text Box 301"/>
              <p:cNvSpPr txBox="1">
                <a:spLocks noChangeArrowheads="1"/>
              </p:cNvSpPr>
              <p:nvPr/>
            </p:nvSpPr>
            <p:spPr bwMode="auto">
              <a:xfrm>
                <a:off x="3745" y="2537"/>
                <a:ext cx="65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2400">
                    <a:solidFill>
                      <a:srgbClr val="FF0000"/>
                    </a:solidFill>
                    <a:latin typeface="Comic Sans MS" pitchFamily="66" charset="0"/>
                  </a:rPr>
                  <a:t>SMTP</a:t>
                </a:r>
                <a:endParaRPr lang="pt-BR" sz="2400"/>
              </a:p>
            </p:txBody>
          </p:sp>
        </p:grpSp>
        <p:grpSp>
          <p:nvGrpSpPr>
            <p:cNvPr id="14356" name="Group 302"/>
            <p:cNvGrpSpPr>
              <a:grpSpLocks/>
            </p:cNvGrpSpPr>
            <p:nvPr/>
          </p:nvGrpSpPr>
          <p:grpSpPr bwMode="auto">
            <a:xfrm>
              <a:off x="4865" y="1213"/>
              <a:ext cx="539" cy="556"/>
              <a:chOff x="3540" y="866"/>
              <a:chExt cx="539" cy="538"/>
            </a:xfrm>
          </p:grpSpPr>
          <p:graphicFrame>
            <p:nvGraphicFramePr>
              <p:cNvPr id="14341" name="Object 3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71" name="Clip" r:id="rId6" imgW="1305000" imgH="1085760" progId="">
                      <p:embed/>
                    </p:oleObj>
                  </mc:Choice>
                  <mc:Fallback>
                    <p:oleObj name="Clip" r:id="rId6" imgW="1305000" imgH="1085760" progId="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0" y="866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4421" name="Group 304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4422" name="Rectangle 305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23" name="Text Box 306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4357" name="Group 307"/>
            <p:cNvGrpSpPr>
              <a:grpSpLocks/>
            </p:cNvGrpSpPr>
            <p:nvPr/>
          </p:nvGrpSpPr>
          <p:grpSpPr bwMode="auto">
            <a:xfrm>
              <a:off x="4778" y="2596"/>
              <a:ext cx="539" cy="556"/>
              <a:chOff x="3540" y="866"/>
              <a:chExt cx="539" cy="538"/>
            </a:xfrm>
          </p:grpSpPr>
          <p:graphicFrame>
            <p:nvGraphicFramePr>
              <p:cNvPr id="14340" name="Object 2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72" name="Clip" r:id="rId7" imgW="1305000" imgH="1085760" progId="">
                      <p:embed/>
                    </p:oleObj>
                  </mc:Choice>
                  <mc:Fallback>
                    <p:oleObj name="Clip" r:id="rId7" imgW="1305000" imgH="1085760" progId="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0" y="866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4418" name="Group 309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4419" name="Rectangle 310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20" name="Text Box 311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4358" name="Group 312"/>
            <p:cNvGrpSpPr>
              <a:grpSpLocks/>
            </p:cNvGrpSpPr>
            <p:nvPr/>
          </p:nvGrpSpPr>
          <p:grpSpPr bwMode="auto">
            <a:xfrm>
              <a:off x="3761" y="3258"/>
              <a:ext cx="539" cy="556"/>
              <a:chOff x="3540" y="866"/>
              <a:chExt cx="539" cy="538"/>
            </a:xfrm>
          </p:grpSpPr>
          <p:graphicFrame>
            <p:nvGraphicFramePr>
              <p:cNvPr id="14339" name="Object 1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73" name="Clip" r:id="rId8" imgW="1305000" imgH="1085760" progId="">
                      <p:embed/>
                    </p:oleObj>
                  </mc:Choice>
                  <mc:Fallback>
                    <p:oleObj name="Clip" r:id="rId8" imgW="1305000" imgH="1085760" progId="">
                      <p:embed/>
                      <p:pic>
                        <p:nvPicPr>
                          <p:cNvPr id="0" name="Object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0" y="866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4415" name="Group 314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4416" name="Rectangle 315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17" name="Text Box 316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4359" name="Group 317"/>
            <p:cNvGrpSpPr>
              <a:grpSpLocks/>
            </p:cNvGrpSpPr>
            <p:nvPr/>
          </p:nvGrpSpPr>
          <p:grpSpPr bwMode="auto">
            <a:xfrm>
              <a:off x="3089" y="3603"/>
              <a:ext cx="539" cy="556"/>
              <a:chOff x="3540" y="866"/>
              <a:chExt cx="539" cy="538"/>
            </a:xfrm>
          </p:grpSpPr>
          <p:graphicFrame>
            <p:nvGraphicFramePr>
              <p:cNvPr id="14338" name="Object 0"/>
              <p:cNvGraphicFramePr>
                <a:graphicFrameLocks noChangeAspect="1"/>
              </p:cNvGraphicFramePr>
              <p:nvPr/>
            </p:nvGraphicFramePr>
            <p:xfrm>
              <a:off x="3540" y="866"/>
              <a:ext cx="392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74" name="Clip" r:id="rId9" imgW="1305000" imgH="1085760" progId="">
                      <p:embed/>
                    </p:oleObj>
                  </mc:Choice>
                  <mc:Fallback>
                    <p:oleObj name="Clip" r:id="rId9" imgW="1305000" imgH="1085760" progId="">
                      <p:embed/>
                      <p:pic>
                        <p:nvPicPr>
                          <p:cNvPr id="0" name="Object 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0" y="866"/>
                            <a:ext cx="392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4412" name="Group 319"/>
              <p:cNvGrpSpPr>
                <a:grpSpLocks/>
              </p:cNvGrpSpPr>
              <p:nvPr/>
            </p:nvGrpSpPr>
            <p:grpSpPr bwMode="auto">
              <a:xfrm>
                <a:off x="3567" y="959"/>
                <a:ext cx="512" cy="445"/>
                <a:chOff x="3567" y="959"/>
                <a:chExt cx="512" cy="445"/>
              </a:xfrm>
            </p:grpSpPr>
            <p:sp>
              <p:nvSpPr>
                <p:cNvPr id="14413" name="Rectangle 320"/>
                <p:cNvSpPr>
                  <a:spLocks noChangeArrowheads="1"/>
                </p:cNvSpPr>
                <p:nvPr/>
              </p:nvSpPr>
              <p:spPr bwMode="auto">
                <a:xfrm>
                  <a:off x="3567" y="972"/>
                  <a:ext cx="488" cy="42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14" name="Text Box 321"/>
                <p:cNvSpPr txBox="1">
                  <a:spLocks noChangeArrowheads="1"/>
                </p:cNvSpPr>
                <p:nvPr/>
              </p:nvSpPr>
              <p:spPr bwMode="auto">
                <a:xfrm>
                  <a:off x="3580" y="959"/>
                  <a:ext cx="499" cy="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400">
                      <a:latin typeface="Comic Sans MS" pitchFamily="66" charset="0"/>
                    </a:rPr>
                    <a:t>agente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de </a:t>
                  </a:r>
                  <a:br>
                    <a:rPr lang="pt-BR" sz="1400">
                      <a:latin typeface="Comic Sans MS" pitchFamily="66" charset="0"/>
                    </a:rPr>
                  </a:br>
                  <a:r>
                    <a:rPr lang="pt-BR" sz="1400">
                      <a:latin typeface="Comic Sans MS" pitchFamily="66" charset="0"/>
                    </a:rPr>
                    <a:t>usuário</a:t>
                  </a:r>
                  <a:endParaRPr lang="pt-BR" sz="2000"/>
                </a:p>
              </p:txBody>
            </p:sp>
          </p:grpSp>
        </p:grpSp>
        <p:grpSp>
          <p:nvGrpSpPr>
            <p:cNvPr id="14360" name="Group 322"/>
            <p:cNvGrpSpPr>
              <a:grpSpLocks/>
            </p:cNvGrpSpPr>
            <p:nvPr/>
          </p:nvGrpSpPr>
          <p:grpSpPr bwMode="auto">
            <a:xfrm>
              <a:off x="2880" y="2544"/>
              <a:ext cx="729" cy="946"/>
              <a:chOff x="2960" y="1028"/>
              <a:chExt cx="729" cy="946"/>
            </a:xfrm>
          </p:grpSpPr>
          <p:grpSp>
            <p:nvGrpSpPr>
              <p:cNvPr id="14387" name="Group 323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4404" name="AutoShape 324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5" name="Rectangle 325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6" name="Rectangle 326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7" name="AutoShape 327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8" name="Line 328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09" name="Line 329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410" name="Rectangle 330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11" name="Rectangle 331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4388" name="Group 332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4389" name="Rectangle 333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90" name="Text Box 334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4391" name="Rectangle 335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92" name="Line 336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3" name="Line 337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4" name="Line 338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5" name="Line 339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6" name="Line 340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7" name="Line 341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8" name="Line 342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99" name="Rectangle 343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0" name="Rectangle 344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1" name="Rectangle 345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2" name="Rectangle 346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403" name="Rectangle 347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  <p:grpSp>
          <p:nvGrpSpPr>
            <p:cNvPr id="14361" name="Group 348"/>
            <p:cNvGrpSpPr>
              <a:grpSpLocks/>
            </p:cNvGrpSpPr>
            <p:nvPr/>
          </p:nvGrpSpPr>
          <p:grpSpPr bwMode="auto">
            <a:xfrm>
              <a:off x="4275" y="1595"/>
              <a:ext cx="729" cy="946"/>
              <a:chOff x="2960" y="1028"/>
              <a:chExt cx="729" cy="946"/>
            </a:xfrm>
          </p:grpSpPr>
          <p:grpSp>
            <p:nvGrpSpPr>
              <p:cNvPr id="14362" name="Group 349"/>
              <p:cNvGrpSpPr>
                <a:grpSpLocks/>
              </p:cNvGrpSpPr>
              <p:nvPr/>
            </p:nvGrpSpPr>
            <p:grpSpPr bwMode="auto">
              <a:xfrm>
                <a:off x="3217" y="1028"/>
                <a:ext cx="224" cy="588"/>
                <a:chOff x="4180" y="783"/>
                <a:chExt cx="150" cy="307"/>
              </a:xfrm>
            </p:grpSpPr>
            <p:sp>
              <p:nvSpPr>
                <p:cNvPr id="14379" name="AutoShape 350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80" name="Rectangle 351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81" name="Rectangle 352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82" name="AutoShape 353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83" name="Line 354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84" name="Line 355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85" name="Rectangle 356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86" name="Rectangle 357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  <p:grpSp>
            <p:nvGrpSpPr>
              <p:cNvPr id="14363" name="Group 358"/>
              <p:cNvGrpSpPr>
                <a:grpSpLocks/>
              </p:cNvGrpSpPr>
              <p:nvPr/>
            </p:nvGrpSpPr>
            <p:grpSpPr bwMode="auto">
              <a:xfrm>
                <a:off x="2960" y="1313"/>
                <a:ext cx="729" cy="661"/>
                <a:chOff x="2960" y="1313"/>
                <a:chExt cx="729" cy="661"/>
              </a:xfrm>
            </p:grpSpPr>
            <p:sp>
              <p:nvSpPr>
                <p:cNvPr id="14364" name="Rectangle 359"/>
                <p:cNvSpPr>
                  <a:spLocks noChangeArrowheads="1"/>
                </p:cNvSpPr>
                <p:nvPr/>
              </p:nvSpPr>
              <p:spPr bwMode="auto">
                <a:xfrm>
                  <a:off x="3001" y="1338"/>
                  <a:ext cx="644" cy="636"/>
                </a:xfrm>
                <a:prstGeom prst="rect">
                  <a:avLst/>
                </a:prstGeom>
                <a:solidFill>
                  <a:schemeClr val="hlink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65" name="Text Box 360"/>
                <p:cNvSpPr txBox="1">
                  <a:spLocks noChangeArrowheads="1"/>
                </p:cNvSpPr>
                <p:nvPr/>
              </p:nvSpPr>
              <p:spPr bwMode="auto">
                <a:xfrm>
                  <a:off x="2960" y="1313"/>
                  <a:ext cx="729" cy="3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pt-BR" sz="1600">
                      <a:latin typeface="Comic Sans MS" pitchFamily="66" charset="0"/>
                    </a:rPr>
                    <a:t>servidor </a:t>
                  </a:r>
                  <a:br>
                    <a:rPr lang="pt-BR" sz="1600">
                      <a:latin typeface="Comic Sans MS" pitchFamily="66" charset="0"/>
                    </a:rPr>
                  </a:br>
                  <a:r>
                    <a:rPr lang="pt-BR" sz="1600">
                      <a:latin typeface="Comic Sans MS" pitchFamily="66" charset="0"/>
                    </a:rPr>
                    <a:t>de correio</a:t>
                  </a:r>
                  <a:endParaRPr lang="pt-BR" sz="2400"/>
                </a:p>
              </p:txBody>
            </p:sp>
            <p:sp>
              <p:nvSpPr>
                <p:cNvPr id="14366" name="Rectangle 361"/>
                <p:cNvSpPr>
                  <a:spLocks noChangeArrowheads="1"/>
                </p:cNvSpPr>
                <p:nvPr/>
              </p:nvSpPr>
              <p:spPr bwMode="auto">
                <a:xfrm>
                  <a:off x="3102" y="1692"/>
                  <a:ext cx="450" cy="120"/>
                </a:xfrm>
                <a:prstGeom prst="rect">
                  <a:avLst/>
                </a:prstGeom>
                <a:solidFill>
                  <a:srgbClr val="00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67" name="Line 362"/>
                <p:cNvSpPr>
                  <a:spLocks noChangeShapeType="1"/>
                </p:cNvSpPr>
                <p:nvPr/>
              </p:nvSpPr>
              <p:spPr bwMode="auto">
                <a:xfrm>
                  <a:off x="3151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68" name="Line 363"/>
                <p:cNvSpPr>
                  <a:spLocks noChangeShapeType="1"/>
                </p:cNvSpPr>
                <p:nvPr/>
              </p:nvSpPr>
              <p:spPr bwMode="auto">
                <a:xfrm>
                  <a:off x="3260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69" name="Line 364"/>
                <p:cNvSpPr>
                  <a:spLocks noChangeShapeType="1"/>
                </p:cNvSpPr>
                <p:nvPr/>
              </p:nvSpPr>
              <p:spPr bwMode="auto">
                <a:xfrm>
                  <a:off x="3315" y="1721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70" name="Line 365"/>
                <p:cNvSpPr>
                  <a:spLocks noChangeShapeType="1"/>
                </p:cNvSpPr>
                <p:nvPr/>
              </p:nvSpPr>
              <p:spPr bwMode="auto">
                <a:xfrm>
                  <a:off x="3372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71" name="Line 366"/>
                <p:cNvSpPr>
                  <a:spLocks noChangeShapeType="1"/>
                </p:cNvSpPr>
                <p:nvPr/>
              </p:nvSpPr>
              <p:spPr bwMode="auto">
                <a:xfrm>
                  <a:off x="3433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72" name="Line 367"/>
                <p:cNvSpPr>
                  <a:spLocks noChangeShapeType="1"/>
                </p:cNvSpPr>
                <p:nvPr/>
              </p:nvSpPr>
              <p:spPr bwMode="auto">
                <a:xfrm>
                  <a:off x="3489" y="1719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73" name="Line 368"/>
                <p:cNvSpPr>
                  <a:spLocks noChangeShapeType="1"/>
                </p:cNvSpPr>
                <p:nvPr/>
              </p:nvSpPr>
              <p:spPr bwMode="auto">
                <a:xfrm>
                  <a:off x="3204" y="1720"/>
                  <a:ext cx="0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4374" name="Rectangle 369"/>
                <p:cNvSpPr>
                  <a:spLocks noChangeArrowheads="1"/>
                </p:cNvSpPr>
                <p:nvPr/>
              </p:nvSpPr>
              <p:spPr bwMode="auto">
                <a:xfrm>
                  <a:off x="3110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75" name="Rectangle 370"/>
                <p:cNvSpPr>
                  <a:spLocks noChangeArrowheads="1"/>
                </p:cNvSpPr>
                <p:nvPr/>
              </p:nvSpPr>
              <p:spPr bwMode="auto">
                <a:xfrm>
                  <a:off x="3196" y="1859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76" name="Rectangle 371"/>
                <p:cNvSpPr>
                  <a:spLocks noChangeArrowheads="1"/>
                </p:cNvSpPr>
                <p:nvPr/>
              </p:nvSpPr>
              <p:spPr bwMode="auto">
                <a:xfrm>
                  <a:off x="3282" y="1858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77" name="Rectangle 372"/>
                <p:cNvSpPr>
                  <a:spLocks noChangeArrowheads="1"/>
                </p:cNvSpPr>
                <p:nvPr/>
              </p:nvSpPr>
              <p:spPr bwMode="auto">
                <a:xfrm>
                  <a:off x="3379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  <p:sp>
              <p:nvSpPr>
                <p:cNvPr id="14378" name="Rectangle 373"/>
                <p:cNvSpPr>
                  <a:spLocks noChangeArrowheads="1"/>
                </p:cNvSpPr>
                <p:nvPr/>
              </p:nvSpPr>
              <p:spPr bwMode="auto">
                <a:xfrm>
                  <a:off x="3475" y="1856"/>
                  <a:ext cx="64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pt-BR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Correio Eletrônico: </a:t>
            </a:r>
            <a:br>
              <a:rPr lang="pt-BR" sz="3600" smtClean="0"/>
            </a:br>
            <a:r>
              <a:rPr lang="pt-BR" sz="3600" smtClean="0"/>
              <a:t>SMTP </a:t>
            </a:r>
            <a:r>
              <a:rPr lang="pt-BR" sz="3200" smtClean="0"/>
              <a:t>[RFC 2821]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2000" smtClean="0"/>
              <a:t>usa TCP para a transferência confiável de </a:t>
            </a:r>
            <a:r>
              <a:rPr lang="pt-BR" sz="2000" err="1" smtClean="0"/>
              <a:t>msgs</a:t>
            </a:r>
            <a:r>
              <a:rPr lang="pt-BR" sz="2000" smtClean="0"/>
              <a:t> do correio do cliente ao servidor, porta 25</a:t>
            </a:r>
          </a:p>
          <a:p>
            <a:r>
              <a:rPr lang="pt-BR" sz="2000" smtClean="0"/>
              <a:t>transferência direta: servidor remetente ao servidor receptor</a:t>
            </a:r>
          </a:p>
          <a:p>
            <a:r>
              <a:rPr lang="pt-BR" sz="2000" smtClean="0"/>
              <a:t>três fases da transferência</a:t>
            </a:r>
          </a:p>
          <a:p>
            <a:pPr lvl="1"/>
            <a:r>
              <a:rPr lang="pt-BR" sz="2000" i="1" err="1" smtClean="0"/>
              <a:t>handshaking</a:t>
            </a:r>
            <a:r>
              <a:rPr lang="pt-BR" sz="2000" smtClean="0"/>
              <a:t> (saudação)</a:t>
            </a:r>
          </a:p>
          <a:p>
            <a:pPr lvl="1"/>
            <a:r>
              <a:rPr lang="pt-BR" sz="2000" smtClean="0"/>
              <a:t>transferência das mensagens</a:t>
            </a:r>
          </a:p>
          <a:p>
            <a:pPr lvl="1"/>
            <a:r>
              <a:rPr lang="pt-BR" sz="2000" smtClean="0"/>
              <a:t>encerramento</a:t>
            </a:r>
          </a:p>
          <a:p>
            <a:r>
              <a:rPr lang="pt-BR" sz="2000" smtClean="0"/>
              <a:t>interação comando/resposta (como o HTTP e o FTP)</a:t>
            </a:r>
            <a:endParaRPr lang="pt-BR" sz="2000" smtClean="0">
              <a:solidFill>
                <a:schemeClr val="accent2"/>
              </a:solidFill>
            </a:endParaRPr>
          </a:p>
          <a:p>
            <a:pPr lvl="1"/>
            <a:r>
              <a:rPr lang="pt-BR" sz="2000" smtClean="0">
                <a:solidFill>
                  <a:schemeClr val="accent2"/>
                </a:solidFill>
              </a:rPr>
              <a:t>comandos:</a:t>
            </a:r>
            <a:r>
              <a:rPr lang="pt-BR" sz="2000" smtClean="0"/>
              <a:t> texto ASCII</a:t>
            </a:r>
          </a:p>
          <a:p>
            <a:pPr lvl="1"/>
            <a:r>
              <a:rPr lang="pt-BR" sz="2000" smtClean="0">
                <a:solidFill>
                  <a:schemeClr val="accent2"/>
                </a:solidFill>
              </a:rPr>
              <a:t>resposta:</a:t>
            </a:r>
            <a:r>
              <a:rPr lang="pt-BR" sz="2000" smtClean="0"/>
              <a:t> código e frase de status</a:t>
            </a:r>
          </a:p>
          <a:p>
            <a:r>
              <a:rPr lang="pt-BR" sz="2400" smtClean="0"/>
              <a:t>mensagens precisam ser em ASCII de 7-bits</a:t>
            </a:r>
          </a:p>
          <a:p>
            <a:pPr lvl="1"/>
            <a:endParaRPr lang="pt-BR" sz="2000" smtClean="0"/>
          </a:p>
          <a:p>
            <a:pPr lvl="1"/>
            <a:endParaRPr lang="pt-BR" sz="2000" smtClean="0"/>
          </a:p>
        </p:txBody>
      </p:sp>
      <p:sp>
        <p:nvSpPr>
          <p:cNvPr id="4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758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A58DD6-BB3B-4311-A36C-5F8F9184B92B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Gerência da Porta 25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34818" name="Picture 2" descr="Configure a porta de envio de suas mensagens para 587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36" y="1390082"/>
            <a:ext cx="6945627" cy="40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3974123" y="5676314"/>
            <a:ext cx="2811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+mj-lt"/>
              </a:rPr>
              <a:t>http://antispam.br/</a:t>
            </a:r>
          </a:p>
        </p:txBody>
      </p:sp>
    </p:spTree>
    <p:extLst>
      <p:ext uri="{BB962C8B-B14F-4D97-AF65-F5344CB8AC3E}">
        <p14:creationId xmlns:p14="http://schemas.microsoft.com/office/powerpoint/2010/main" val="358979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861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30CA6A-E0EE-469A-A2DD-05344288A52F}" type="slidenum">
              <a:rPr lang="en-US" smtClean="0"/>
              <a:pPr/>
              <a:t>57</a:t>
            </a:fld>
            <a:endParaRPr lang="en-US" smtClean="0"/>
          </a:p>
        </p:txBody>
      </p:sp>
      <p:pic>
        <p:nvPicPr>
          <p:cNvPr id="68612" name="Picture 78" descr="f02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0825" y="4600575"/>
            <a:ext cx="6862763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0"/>
            <a:ext cx="8547100" cy="1143000"/>
          </a:xfrm>
        </p:spPr>
        <p:txBody>
          <a:bodyPr/>
          <a:lstStyle/>
          <a:p>
            <a:r>
              <a:rPr lang="pt-BR" sz="3600" smtClean="0"/>
              <a:t>Cenário: Alice envia uma msg para Bob</a:t>
            </a:r>
            <a:endParaRPr lang="pt-BR" smtClean="0"/>
          </a:p>
        </p:txBody>
      </p:sp>
      <p:sp>
        <p:nvSpPr>
          <p:cNvPr id="686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60463"/>
            <a:ext cx="3810000" cy="321945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/>
              <a:t>1) Alice usa o UA para compor uma mensagem “para” </a:t>
            </a:r>
            <a:r>
              <a:rPr lang="pt-BR" sz="2000" smtClean="0">
                <a:latin typeface="Courier New" pitchFamily="49" charset="0"/>
              </a:rPr>
              <a:t>bob@someschool.edu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/>
              <a:t>2) O UA de Alice envia a mensagem para o seu servidor de correio; a mensagem é colocada na fila de mensagens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000" smtClean="0"/>
              <a:t>3) O lado cliente do SMTP abre uma conexão TCP com o servidor de correio de Bob</a:t>
            </a:r>
          </a:p>
        </p:txBody>
      </p:sp>
      <p:sp>
        <p:nvSpPr>
          <p:cNvPr id="686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08500" y="1135063"/>
            <a:ext cx="3810000" cy="3268662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/>
              <a:t>4) O cliente SMTP envia a mensagem de Alice através da conexão TCP</a:t>
            </a:r>
          </a:p>
          <a:p>
            <a:pPr>
              <a:buFont typeface="ZapfDingbats" pitchFamily="82" charset="0"/>
              <a:buNone/>
            </a:pPr>
            <a:r>
              <a:rPr lang="pt-BR" sz="2000" smtClean="0"/>
              <a:t>5) O servidor de correio de Bob coloca a mensagem na caixa de entrada de Bob</a:t>
            </a:r>
          </a:p>
          <a:p>
            <a:pPr>
              <a:buFont typeface="ZapfDingbats" pitchFamily="82" charset="0"/>
              <a:buNone/>
            </a:pPr>
            <a:r>
              <a:rPr lang="pt-BR" sz="2000" smtClean="0"/>
              <a:t>6) Bob chama o seu UA para ler a mensagem</a:t>
            </a:r>
          </a:p>
          <a:p>
            <a:pPr>
              <a:buFont typeface="ZapfDingbats" pitchFamily="82" charset="0"/>
              <a:buNone/>
            </a:pPr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69635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BEEC52-BF87-4181-BBF3-8C0DAFCCE521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Interação SMTP típica</a:t>
            </a:r>
          </a:p>
        </p:txBody>
      </p:sp>
      <p:sp>
        <p:nvSpPr>
          <p:cNvPr id="69637" name="Rectangle 3"/>
          <p:cNvSpPr>
            <a:spLocks noChangeArrowheads="1"/>
          </p:cNvSpPr>
          <p:nvPr/>
        </p:nvSpPr>
        <p:spPr bwMode="auto">
          <a:xfrm>
            <a:off x="0" y="1273175"/>
            <a:ext cx="8956298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Courier New" pitchFamily="49" charset="0"/>
              </a:rPr>
              <a:t>     S: 220 </a:t>
            </a:r>
            <a:r>
              <a:rPr lang="en-US" sz="2000" b="1" smtClean="0">
                <a:latin typeface="Courier New" pitchFamily="49" charset="0"/>
              </a:rPr>
              <a:t>hamburger.edu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HELO </a:t>
            </a:r>
            <a:r>
              <a:rPr lang="en-US" sz="2000" b="1" smtClean="0">
                <a:latin typeface="Courier New" pitchFamily="49" charset="0"/>
              </a:rPr>
              <a:t>crepes.fr 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250  Hello </a:t>
            </a:r>
            <a:r>
              <a:rPr lang="en-US" sz="2000" b="1" smtClean="0">
                <a:latin typeface="Courier New" pitchFamily="49" charset="0"/>
              </a:rPr>
              <a:t>crepes.fr, </a:t>
            </a:r>
            <a:r>
              <a:rPr lang="en-US" sz="2000" b="1">
                <a:latin typeface="Courier New" pitchFamily="49" charset="0"/>
              </a:rPr>
              <a:t>pleased to meet you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MAIL FROM: &lt;</a:t>
            </a:r>
            <a:r>
              <a:rPr lang="en-US" sz="2000" b="1" smtClean="0">
                <a:latin typeface="Courier New" pitchFamily="49" charset="0"/>
              </a:rPr>
              <a:t>alice@crepes.fr&gt; 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250 </a:t>
            </a:r>
            <a:r>
              <a:rPr lang="en-US" sz="2000" b="1" smtClean="0">
                <a:latin typeface="Courier New" pitchFamily="49" charset="0"/>
              </a:rPr>
              <a:t>alice@crepes.fr ... </a:t>
            </a:r>
            <a:r>
              <a:rPr lang="en-US" sz="2000" b="1">
                <a:latin typeface="Courier New" pitchFamily="49" charset="0"/>
              </a:rPr>
              <a:t>Sender ok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RCPT TO: &lt;</a:t>
            </a:r>
            <a:r>
              <a:rPr lang="en-US" sz="2000" b="1" smtClean="0">
                <a:latin typeface="Courier New" pitchFamily="49" charset="0"/>
              </a:rPr>
              <a:t>bob@hamburger.edu&gt; 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250 bob@hamburger.edu ... Recipient ok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DATA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354 Enter mail, end with "." on a line by itself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</a:t>
            </a:r>
            <a:r>
              <a:rPr lang="en-US" sz="2000" b="1" smtClean="0">
                <a:latin typeface="Courier New" pitchFamily="49" charset="0"/>
              </a:rPr>
              <a:t>Do you like ketchup?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</a:t>
            </a:r>
            <a:r>
              <a:rPr lang="en-US" sz="2000" b="1" smtClean="0">
                <a:latin typeface="Courier New" pitchFamily="49" charset="0"/>
              </a:rPr>
              <a:t>How about pickles? </a:t>
            </a:r>
            <a:endParaRPr lang="en-US" sz="2000" b="1">
              <a:latin typeface="Courier New" pitchFamily="49" charset="0"/>
            </a:endParaRP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.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250 Message accepted for delivery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C: QUIT </a:t>
            </a:r>
          </a:p>
          <a:p>
            <a:pPr eaLnBrk="0" hangingPunct="0"/>
            <a:r>
              <a:rPr lang="en-US" sz="2000" b="1">
                <a:latin typeface="Courier New" pitchFamily="49" charset="0"/>
              </a:rPr>
              <a:t>     S: 221 </a:t>
            </a:r>
            <a:r>
              <a:rPr lang="en-US" sz="2000" b="1" smtClean="0">
                <a:latin typeface="Courier New" pitchFamily="49" charset="0"/>
              </a:rPr>
              <a:t>hamburger.edu </a:t>
            </a:r>
            <a:r>
              <a:rPr lang="en-US" sz="2000" b="1">
                <a:latin typeface="Courier New" pitchFamily="49" charset="0"/>
              </a:rPr>
              <a:t>closing connection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0659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3199A4-2430-4A7E-BCEB-99B547C95719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smtClean="0">
                <a:solidFill>
                  <a:srgbClr val="FF0000"/>
                </a:solidFill>
              </a:rPr>
              <a:t>Experimente uma interação SMTP:</a:t>
            </a:r>
            <a:endParaRPr lang="pt-BR" smtClean="0"/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b="1" smtClean="0">
                <a:latin typeface="Courier New" pitchFamily="49" charset="0"/>
              </a:rPr>
              <a:t>telnet nomedoservidor 25</a:t>
            </a:r>
            <a:endParaRPr lang="pt-BR" sz="2400" smtClean="0"/>
          </a:p>
          <a:p>
            <a:r>
              <a:rPr lang="pt-BR" sz="2400" smtClean="0"/>
              <a:t>veja resposta 220 do servidor</a:t>
            </a:r>
          </a:p>
          <a:p>
            <a:r>
              <a:rPr lang="pt-BR" sz="2400" smtClean="0"/>
              <a:t>entre comandos HELO, MAIL FROM, RCPT TO, DATA, QUIT</a:t>
            </a:r>
            <a:endParaRPr lang="pt-BR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  <a:p>
            <a:pPr>
              <a:buFont typeface="ZapfDingbats" pitchFamily="82" charset="0"/>
              <a:buNone/>
            </a:pPr>
            <a:r>
              <a:rPr lang="pt-BR" sz="2400" smtClean="0"/>
              <a:t>estes comandos permitem que você envie correio sem usar um cliente (leitor de correio)</a:t>
            </a:r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4819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88226D-1DF8-47F2-B484-0177514B410E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Arquiteturas das aplicações de rede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Estruturas possíveis das aplicações:</a:t>
            </a:r>
          </a:p>
          <a:p>
            <a:pPr lvl="1"/>
            <a:r>
              <a:rPr lang="pt-BR" smtClean="0"/>
              <a:t>Cliente-servidor</a:t>
            </a:r>
          </a:p>
          <a:p>
            <a:pPr lvl="1"/>
            <a:r>
              <a:rPr lang="pt-BR" err="1" smtClean="0"/>
              <a:t>Peer-to-peer</a:t>
            </a:r>
            <a:r>
              <a:rPr lang="pt-BR" smtClean="0"/>
              <a:t> (P2P)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168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DFDA2B4-2D3E-4F61-8277-06397FA2A228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SMTP: últimas palavras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438" y="1600200"/>
            <a:ext cx="4160837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smtClean="0"/>
              <a:t>SMTP usa conexões persistentes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SMTP requer que a mensagem (cabeçalho e corpo) sejam em ASCII de 7-bits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servidor SMTP usa </a:t>
            </a:r>
            <a:r>
              <a:rPr lang="pt-BR" sz="2000" smtClean="0">
                <a:latin typeface="Courier New" pitchFamily="49" charset="0"/>
              </a:rPr>
              <a:t>CRLF.CRLF</a:t>
            </a:r>
            <a:r>
              <a:rPr lang="pt-BR" sz="2000" smtClean="0"/>
              <a:t> para reconhecer o final da mensagem</a:t>
            </a:r>
          </a:p>
        </p:txBody>
      </p:sp>
      <p:sp>
        <p:nvSpPr>
          <p:cNvPr id="71686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Comparação com HTTP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pt-BR" sz="2000" smtClean="0"/>
              <a:t>HTTP: </a:t>
            </a:r>
            <a:r>
              <a:rPr lang="pt-BR" sz="2000" i="1" smtClean="0"/>
              <a:t>pull</a:t>
            </a:r>
            <a:r>
              <a:rPr lang="pt-BR" sz="2000" smtClean="0"/>
              <a:t> (recupera)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pt-BR" sz="2000" smtClean="0"/>
              <a:t>SMTP: </a:t>
            </a:r>
            <a:r>
              <a:rPr lang="pt-BR" sz="2000" i="1" smtClean="0"/>
              <a:t>push</a:t>
            </a:r>
            <a:r>
              <a:rPr lang="pt-BR" sz="2000" smtClean="0"/>
              <a:t> (envia)</a:t>
            </a:r>
          </a:p>
          <a:p>
            <a:pPr>
              <a:lnSpc>
                <a:spcPct val="90000"/>
              </a:lnSpc>
              <a:spcAft>
                <a:spcPct val="50000"/>
              </a:spcAft>
            </a:pPr>
            <a:r>
              <a:rPr lang="pt-BR" sz="2000" smtClean="0"/>
              <a:t>ambos têm interação comando/resposta, códigos de status em ASCII 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HTTP: cada objeto é encapsulado em sua própria mensagem de resposta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SMTP: múltiplos objetos de mensagem enviados numa mensagem de múltiplas partes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270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06C25B-F551-47DA-9690-EDDA493F9415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Formato de uma mensagem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smtClean="0"/>
              <a:t>SMTP: protocolo para trocar </a:t>
            </a:r>
            <a:r>
              <a:rPr lang="pt-BR" sz="2000" err="1" smtClean="0"/>
              <a:t>msgs</a:t>
            </a:r>
            <a:r>
              <a:rPr lang="pt-BR" sz="2000" smtClean="0"/>
              <a:t> de correio</a:t>
            </a:r>
          </a:p>
          <a:p>
            <a:pPr>
              <a:buFont typeface="ZapfDingbats" pitchFamily="82" charset="0"/>
              <a:buNone/>
            </a:pPr>
            <a:r>
              <a:rPr lang="pt-BR" sz="2000" smtClean="0"/>
              <a:t>RFC 822: padrão para formato de mensagem de texto:</a:t>
            </a:r>
          </a:p>
          <a:p>
            <a:r>
              <a:rPr lang="pt-BR" sz="2000" smtClean="0"/>
              <a:t>linhas de cabeçalho, p.ex.,</a:t>
            </a:r>
          </a:p>
          <a:p>
            <a:pPr lvl="1"/>
            <a:r>
              <a:rPr lang="pt-BR" sz="1800" err="1" smtClean="0"/>
              <a:t>To</a:t>
            </a:r>
            <a:r>
              <a:rPr lang="pt-BR" sz="1800" smtClean="0"/>
              <a:t>:</a:t>
            </a:r>
          </a:p>
          <a:p>
            <a:pPr lvl="1"/>
            <a:r>
              <a:rPr lang="pt-BR" sz="1800" err="1" smtClean="0"/>
              <a:t>From</a:t>
            </a:r>
            <a:r>
              <a:rPr lang="pt-BR" sz="1800" smtClean="0"/>
              <a:t>:</a:t>
            </a:r>
          </a:p>
          <a:p>
            <a:pPr lvl="1"/>
            <a:r>
              <a:rPr lang="pt-BR" sz="1800" err="1" smtClean="0"/>
              <a:t>Subject</a:t>
            </a:r>
            <a:r>
              <a:rPr lang="pt-BR" sz="1800" smtClean="0"/>
              <a:t>:</a:t>
            </a:r>
          </a:p>
          <a:p>
            <a:pPr lvl="1">
              <a:buFont typeface="ZapfDingbats" pitchFamily="82" charset="0"/>
              <a:buNone/>
            </a:pPr>
            <a:r>
              <a:rPr lang="pt-BR" sz="1800" i="1" smtClean="0">
                <a:solidFill>
                  <a:srgbClr val="FF0000"/>
                </a:solidFill>
              </a:rPr>
              <a:t>diferentes</a:t>
            </a:r>
            <a:r>
              <a:rPr lang="pt-BR" sz="1800" i="1" smtClean="0">
                <a:solidFill>
                  <a:srgbClr val="66FFCC"/>
                </a:solidFill>
              </a:rPr>
              <a:t> </a:t>
            </a:r>
            <a:r>
              <a:rPr lang="pt-BR" sz="1800" i="1" smtClean="0"/>
              <a:t>dos comandos de </a:t>
            </a:r>
            <a:r>
              <a:rPr lang="pt-BR" sz="1800" i="1" err="1" smtClean="0"/>
              <a:t>smtp</a:t>
            </a:r>
            <a:r>
              <a:rPr lang="pt-BR" sz="1800"/>
              <a:t> </a:t>
            </a:r>
            <a:r>
              <a:rPr lang="pt-BR" sz="1800" smtClean="0"/>
              <a:t>FROM, RCPT TO</a:t>
            </a:r>
          </a:p>
          <a:p>
            <a:r>
              <a:rPr lang="pt-BR" sz="2000" smtClean="0"/>
              <a:t>corpo</a:t>
            </a:r>
          </a:p>
          <a:p>
            <a:pPr lvl="1"/>
            <a:r>
              <a:rPr lang="pt-BR" sz="1800" smtClean="0"/>
              <a:t>a “mensagem”, somente de caracteres ASCII </a:t>
            </a:r>
          </a:p>
        </p:txBody>
      </p:sp>
      <p:sp>
        <p:nvSpPr>
          <p:cNvPr id="72710" name="Rectangle 5"/>
          <p:cNvSpPr>
            <a:spLocks noChangeArrowheads="1"/>
          </p:cNvSpPr>
          <p:nvPr/>
        </p:nvSpPr>
        <p:spPr bwMode="auto">
          <a:xfrm>
            <a:off x="4978400" y="1892300"/>
            <a:ext cx="283210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pt-BR" sz="2400">
                <a:solidFill>
                  <a:schemeClr val="bg1"/>
                </a:solidFill>
                <a:latin typeface="Comic Sans MS" pitchFamily="66" charset="0"/>
              </a:rPr>
              <a:t>cabeçalho</a:t>
            </a:r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4978400" y="2705100"/>
            <a:ext cx="2832100" cy="17399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pt-BR" sz="2400">
                <a:solidFill>
                  <a:schemeClr val="bg1"/>
                </a:solidFill>
                <a:latin typeface="Comic Sans MS" pitchFamily="66" charset="0"/>
              </a:rPr>
              <a:t>corpo</a:t>
            </a:r>
          </a:p>
        </p:txBody>
      </p:sp>
      <p:sp>
        <p:nvSpPr>
          <p:cNvPr id="72712" name="Rectangle 9"/>
          <p:cNvSpPr>
            <a:spLocks noChangeArrowheads="1"/>
          </p:cNvSpPr>
          <p:nvPr/>
        </p:nvSpPr>
        <p:spPr bwMode="auto">
          <a:xfrm>
            <a:off x="4775200" y="1778000"/>
            <a:ext cx="3238500" cy="307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72713" name="Line 10"/>
          <p:cNvSpPr>
            <a:spLocks noChangeShapeType="1"/>
          </p:cNvSpPr>
          <p:nvPr/>
        </p:nvSpPr>
        <p:spPr bwMode="auto">
          <a:xfrm flipV="1">
            <a:off x="3162300" y="2159000"/>
            <a:ext cx="1765300" cy="1016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2714" name="Line 11"/>
          <p:cNvSpPr>
            <a:spLocks noChangeShapeType="1"/>
          </p:cNvSpPr>
          <p:nvPr/>
        </p:nvSpPr>
        <p:spPr bwMode="auto">
          <a:xfrm flipV="1">
            <a:off x="3009900" y="3327400"/>
            <a:ext cx="1905000" cy="187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2715" name="Text Box 13"/>
          <p:cNvSpPr txBox="1">
            <a:spLocks noChangeArrowheads="1"/>
          </p:cNvSpPr>
          <p:nvPr/>
        </p:nvSpPr>
        <p:spPr bwMode="auto">
          <a:xfrm>
            <a:off x="7924800" y="2112963"/>
            <a:ext cx="12239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latin typeface="Comic Sans MS" pitchFamily="66" charset="0"/>
              </a:rPr>
              <a:t>linha em </a:t>
            </a:r>
            <a:br>
              <a:rPr lang="pt-BR" sz="2000">
                <a:latin typeface="Comic Sans MS" pitchFamily="66" charset="0"/>
              </a:rPr>
            </a:br>
            <a:r>
              <a:rPr lang="pt-BR" sz="2000">
                <a:latin typeface="Comic Sans MS" pitchFamily="66" charset="0"/>
              </a:rPr>
              <a:t>branco</a:t>
            </a:r>
          </a:p>
        </p:txBody>
      </p:sp>
      <p:sp>
        <p:nvSpPr>
          <p:cNvPr id="72716" name="Line 14"/>
          <p:cNvSpPr>
            <a:spLocks noChangeShapeType="1"/>
          </p:cNvSpPr>
          <p:nvPr/>
        </p:nvSpPr>
        <p:spPr bwMode="auto">
          <a:xfrm flipH="1">
            <a:off x="7251700" y="2552700"/>
            <a:ext cx="965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373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137FC9-FC42-4173-A4B2-D8152611A101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73732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82000" cy="1143000"/>
          </a:xfrm>
        </p:spPr>
        <p:txBody>
          <a:bodyPr/>
          <a:lstStyle/>
          <a:p>
            <a:r>
              <a:rPr lang="pt-BR" sz="3200" smtClean="0"/>
              <a:t>Formato de uma mensagem: extensões para multimídia</a:t>
            </a:r>
            <a:endParaRPr lang="pt-BR" smtClean="0"/>
          </a:p>
        </p:txBody>
      </p:sp>
      <p:sp>
        <p:nvSpPr>
          <p:cNvPr id="7373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384300"/>
            <a:ext cx="7327900" cy="4648200"/>
          </a:xfrm>
        </p:spPr>
        <p:txBody>
          <a:bodyPr/>
          <a:lstStyle/>
          <a:p>
            <a:r>
              <a:rPr lang="pt-BR" sz="2000" smtClean="0"/>
              <a:t>MIME: </a:t>
            </a:r>
            <a:r>
              <a:rPr lang="pt-BR" sz="2000" i="1" smtClean="0"/>
              <a:t>multimedia mail extension</a:t>
            </a:r>
            <a:r>
              <a:rPr lang="pt-BR" sz="2000" smtClean="0"/>
              <a:t>, RFC 2045, 2056</a:t>
            </a:r>
          </a:p>
          <a:p>
            <a:r>
              <a:rPr lang="pt-BR" sz="2000" smtClean="0"/>
              <a:t>linhas adicionais no cabeçalho da msg declaram tipo do conteúdo MIME</a:t>
            </a:r>
            <a:endParaRPr lang="pt-BR" sz="2400" smtClean="0"/>
          </a:p>
        </p:txBody>
      </p:sp>
      <p:grpSp>
        <p:nvGrpSpPr>
          <p:cNvPr id="73734" name="Group 10"/>
          <p:cNvGrpSpPr>
            <a:grpSpLocks/>
          </p:cNvGrpSpPr>
          <p:nvPr/>
        </p:nvGrpSpPr>
        <p:grpSpPr bwMode="auto">
          <a:xfrm>
            <a:off x="3943350" y="2851150"/>
            <a:ext cx="5003800" cy="3113088"/>
            <a:chOff x="1424" y="1808"/>
            <a:chExt cx="3152" cy="2152"/>
          </a:xfrm>
        </p:grpSpPr>
        <p:sp>
          <p:nvSpPr>
            <p:cNvPr id="73744" name="Text Box 5"/>
            <p:cNvSpPr txBox="1">
              <a:spLocks noChangeArrowheads="1"/>
            </p:cNvSpPr>
            <p:nvPr/>
          </p:nvSpPr>
          <p:spPr bwMode="auto">
            <a:xfrm>
              <a:off x="1440" y="1808"/>
              <a:ext cx="3136" cy="2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pt-BR" sz="1800" b="1">
                  <a:latin typeface="Courier New" pitchFamily="49" charset="0"/>
                </a:rPr>
                <a:t>From: ana@consumidor.br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To: bernardo@doces.br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Subject: Imagem de uma bela torta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MIME-Version: 1.0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Content-Transfer-Encoding: base64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Content-Type: image/jpeg </a:t>
              </a:r>
            </a:p>
            <a:p>
              <a:pPr eaLnBrk="0" hangingPunct="0"/>
              <a:endParaRPr lang="pt-BR" sz="1800" b="1">
                <a:latin typeface="Courier New" pitchFamily="49" charset="0"/>
              </a:endParaRP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base64 encoded data .....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.........................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......base64 encoded data </a:t>
              </a:r>
            </a:p>
            <a:p>
              <a:pPr eaLnBrk="0" hangingPunct="0"/>
              <a:r>
                <a:rPr lang="pt-BR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73745" name="Rectangle 9"/>
            <p:cNvSpPr>
              <a:spLocks noChangeArrowheads="1"/>
            </p:cNvSpPr>
            <p:nvPr/>
          </p:nvSpPr>
          <p:spPr bwMode="auto">
            <a:xfrm>
              <a:off x="1424" y="1808"/>
              <a:ext cx="2984" cy="202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 sz="2400"/>
            </a:p>
          </p:txBody>
        </p:sp>
      </p:grpSp>
      <p:sp>
        <p:nvSpPr>
          <p:cNvPr id="73735" name="Text Box 11"/>
          <p:cNvSpPr txBox="1">
            <a:spLocks noChangeArrowheads="1"/>
          </p:cNvSpPr>
          <p:nvPr/>
        </p:nvSpPr>
        <p:spPr bwMode="auto">
          <a:xfrm>
            <a:off x="60325" y="4348163"/>
            <a:ext cx="28797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latin typeface="Comic Sans MS" pitchFamily="66" charset="0"/>
              </a:rPr>
              <a:t>tipo, subtipo de</a:t>
            </a:r>
            <a:br>
              <a:rPr lang="pt-BR" sz="2000">
                <a:latin typeface="Comic Sans MS" pitchFamily="66" charset="0"/>
              </a:rPr>
            </a:br>
            <a:r>
              <a:rPr lang="pt-BR" sz="2000">
                <a:latin typeface="Comic Sans MS" pitchFamily="66" charset="0"/>
              </a:rPr>
              <a:t>dados multimídia, </a:t>
            </a:r>
          </a:p>
          <a:p>
            <a:pPr algn="r" eaLnBrk="0" hangingPunct="0"/>
            <a:r>
              <a:rPr lang="pt-BR" sz="2000">
                <a:latin typeface="Comic Sans MS" pitchFamily="66" charset="0"/>
              </a:rPr>
              <a:t>declaração parâmetros</a:t>
            </a:r>
          </a:p>
        </p:txBody>
      </p:sp>
      <p:sp>
        <p:nvSpPr>
          <p:cNvPr id="73736" name="Text Box 12"/>
          <p:cNvSpPr txBox="1">
            <a:spLocks noChangeArrowheads="1"/>
          </p:cNvSpPr>
          <p:nvPr/>
        </p:nvSpPr>
        <p:spPr bwMode="auto">
          <a:xfrm>
            <a:off x="487363" y="3560763"/>
            <a:ext cx="23558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pt-BR" sz="2000">
                <a:latin typeface="Comic Sans MS" pitchFamily="66" charset="0"/>
              </a:rPr>
              <a:t>método usado</a:t>
            </a:r>
          </a:p>
          <a:p>
            <a:pPr algn="r" eaLnBrk="0" hangingPunct="0"/>
            <a:r>
              <a:rPr lang="pt-BR" sz="2000">
                <a:latin typeface="Comic Sans MS" pitchFamily="66" charset="0"/>
              </a:rPr>
              <a:t>p/ codificar dados</a:t>
            </a:r>
            <a:endParaRPr lang="pt-BR" sz="2400"/>
          </a:p>
        </p:txBody>
      </p:sp>
      <p:sp>
        <p:nvSpPr>
          <p:cNvPr id="73737" name="Text Box 13"/>
          <p:cNvSpPr txBox="1">
            <a:spLocks noChangeArrowheads="1"/>
          </p:cNvSpPr>
          <p:nvPr/>
        </p:nvSpPr>
        <p:spPr bwMode="auto">
          <a:xfrm>
            <a:off x="1009650" y="3001963"/>
            <a:ext cx="177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latin typeface="Comic Sans MS" pitchFamily="66" charset="0"/>
              </a:rPr>
              <a:t>versão MIME</a:t>
            </a:r>
          </a:p>
        </p:txBody>
      </p:sp>
      <p:sp>
        <p:nvSpPr>
          <p:cNvPr id="73738" name="Text Box 14"/>
          <p:cNvSpPr txBox="1">
            <a:spLocks noChangeArrowheads="1"/>
          </p:cNvSpPr>
          <p:nvPr/>
        </p:nvSpPr>
        <p:spPr bwMode="auto">
          <a:xfrm>
            <a:off x="825500" y="5529263"/>
            <a:ext cx="2330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000">
                <a:latin typeface="Comic Sans MS" pitchFamily="66" charset="0"/>
              </a:rPr>
              <a:t>Dados codificados</a:t>
            </a:r>
            <a:endParaRPr lang="pt-BR" sz="2400"/>
          </a:p>
        </p:txBody>
      </p:sp>
      <p:sp>
        <p:nvSpPr>
          <p:cNvPr id="73739" name="Line 15"/>
          <p:cNvSpPr>
            <a:spLocks noChangeShapeType="1"/>
          </p:cNvSpPr>
          <p:nvPr/>
        </p:nvSpPr>
        <p:spPr bwMode="auto">
          <a:xfrm>
            <a:off x="2857500" y="3276600"/>
            <a:ext cx="1155700" cy="546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3740" name="Line 16"/>
          <p:cNvSpPr>
            <a:spLocks noChangeShapeType="1"/>
          </p:cNvSpPr>
          <p:nvPr/>
        </p:nvSpPr>
        <p:spPr bwMode="auto">
          <a:xfrm>
            <a:off x="2832100" y="3911600"/>
            <a:ext cx="1181100" cy="1905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3741" name="Line 17"/>
          <p:cNvSpPr>
            <a:spLocks noChangeShapeType="1"/>
          </p:cNvSpPr>
          <p:nvPr/>
        </p:nvSpPr>
        <p:spPr bwMode="auto">
          <a:xfrm flipV="1">
            <a:off x="2806700" y="4419600"/>
            <a:ext cx="1244600" cy="355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3742" name="Line 18"/>
          <p:cNvSpPr>
            <a:spLocks noChangeShapeType="1"/>
          </p:cNvSpPr>
          <p:nvPr/>
        </p:nvSpPr>
        <p:spPr bwMode="auto">
          <a:xfrm flipV="1">
            <a:off x="2844800" y="5168900"/>
            <a:ext cx="1003300" cy="508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3743" name="Freeform 19"/>
          <p:cNvSpPr>
            <a:spLocks/>
          </p:cNvSpPr>
          <p:nvPr/>
        </p:nvSpPr>
        <p:spPr bwMode="auto">
          <a:xfrm>
            <a:off x="3871913" y="4810125"/>
            <a:ext cx="309562" cy="881063"/>
          </a:xfrm>
          <a:custGeom>
            <a:avLst/>
            <a:gdLst>
              <a:gd name="T0" fmla="*/ 2147483647 w 195"/>
              <a:gd name="T1" fmla="*/ 2147483647 h 555"/>
              <a:gd name="T2" fmla="*/ 0 w 195"/>
              <a:gd name="T3" fmla="*/ 0 h 555"/>
              <a:gd name="T4" fmla="*/ 0 w 195"/>
              <a:gd name="T5" fmla="*/ 2147483647 h 555"/>
              <a:gd name="T6" fmla="*/ 2147483647 w 195"/>
              <a:gd name="T7" fmla="*/ 2147483647 h 555"/>
              <a:gd name="T8" fmla="*/ 0 60000 65536"/>
              <a:gd name="T9" fmla="*/ 0 60000 65536"/>
              <a:gd name="T10" fmla="*/ 0 60000 65536"/>
              <a:gd name="T11" fmla="*/ 0 60000 65536"/>
              <a:gd name="T12" fmla="*/ 0 w 195"/>
              <a:gd name="T13" fmla="*/ 0 h 555"/>
              <a:gd name="T14" fmla="*/ 195 w 195"/>
              <a:gd name="T15" fmla="*/ 555 h 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5" h="555">
                <a:moveTo>
                  <a:pt x="159" y="3"/>
                </a:moveTo>
                <a:lnTo>
                  <a:pt x="0" y="0"/>
                </a:lnTo>
                <a:lnTo>
                  <a:pt x="0" y="555"/>
                </a:lnTo>
                <a:lnTo>
                  <a:pt x="195" y="552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475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DA421D-D8EB-4EBD-B3E5-7EAE5E565265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smtClean="0"/>
              <a:t>Tipos MIME </a:t>
            </a:r>
            <a:r>
              <a:rPr lang="pt-BR" smtClean="0"/>
              <a:t/>
            </a:r>
            <a:br>
              <a:rPr lang="pt-BR" smtClean="0"/>
            </a:br>
            <a:r>
              <a:rPr lang="pt-BR" sz="2400" b="1" u="none" smtClean="0">
                <a:latin typeface="Courier New" pitchFamily="49" charset="0"/>
              </a:rPr>
              <a:t>Content-Type: tipo/subtipo; parâmetros</a:t>
            </a:r>
            <a:endParaRPr lang="pt-BR" smtClean="0"/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i="1" smtClean="0">
                <a:solidFill>
                  <a:srgbClr val="FF0000"/>
                </a:solidFill>
              </a:rPr>
              <a:t>Text</a:t>
            </a:r>
            <a:endParaRPr lang="pt-BR" sz="2400" i="1" smtClean="0"/>
          </a:p>
          <a:p>
            <a:r>
              <a:rPr lang="pt-BR" sz="2000" smtClean="0"/>
              <a:t>subtipos exemplos: </a:t>
            </a:r>
            <a:r>
              <a:rPr lang="pt-BR" sz="2000" b="1" smtClean="0">
                <a:latin typeface="Courier New" pitchFamily="49" charset="0"/>
              </a:rPr>
              <a:t>plain, html</a:t>
            </a:r>
          </a:p>
          <a:p>
            <a:r>
              <a:rPr lang="pt-BR" sz="2000" b="1" smtClean="0">
                <a:latin typeface="Courier New" pitchFamily="49" charset="0"/>
              </a:rPr>
              <a:t>charset=“iso-8859-1”, ascii</a:t>
            </a:r>
            <a:br>
              <a:rPr lang="pt-BR" sz="2000" b="1" smtClean="0">
                <a:latin typeface="Courier New" pitchFamily="49" charset="0"/>
              </a:rPr>
            </a:br>
            <a:endParaRPr lang="pt-BR" sz="2000" b="1" smtClean="0">
              <a:latin typeface="Courier New" pitchFamily="49" charset="0"/>
            </a:endParaRPr>
          </a:p>
          <a:p>
            <a:pPr>
              <a:buFont typeface="ZapfDingbats" pitchFamily="82" charset="0"/>
              <a:buNone/>
            </a:pPr>
            <a:r>
              <a:rPr lang="pt-BR" sz="2400" i="1" smtClean="0">
                <a:solidFill>
                  <a:srgbClr val="FF0000"/>
                </a:solidFill>
              </a:rPr>
              <a:t>Image</a:t>
            </a:r>
            <a:endParaRPr lang="pt-BR" sz="2000" i="1" smtClean="0"/>
          </a:p>
          <a:p>
            <a:r>
              <a:rPr lang="pt-BR" sz="2000" smtClean="0"/>
              <a:t>subtipos exemplos : </a:t>
            </a:r>
            <a:r>
              <a:rPr lang="pt-BR" sz="2000" b="1" smtClean="0">
                <a:latin typeface="Courier New" pitchFamily="49" charset="0"/>
              </a:rPr>
              <a:t>jpeg, gif</a:t>
            </a:r>
            <a:br>
              <a:rPr lang="pt-BR" sz="2000" b="1" smtClean="0">
                <a:latin typeface="Courier New" pitchFamily="49" charset="0"/>
              </a:rPr>
            </a:br>
            <a:endParaRPr lang="pt-BR" sz="2000" b="1" smtClean="0">
              <a:latin typeface="Courier New" pitchFamily="49" charset="0"/>
            </a:endParaRPr>
          </a:p>
          <a:p>
            <a:pPr>
              <a:buFont typeface="ZapfDingbats" pitchFamily="82" charset="0"/>
              <a:buNone/>
            </a:pPr>
            <a:r>
              <a:rPr lang="pt-BR" sz="2400" i="1" smtClean="0">
                <a:solidFill>
                  <a:srgbClr val="FF0000"/>
                </a:solidFill>
              </a:rPr>
              <a:t>Video</a:t>
            </a:r>
            <a:endParaRPr lang="pt-BR" sz="2400" i="1" smtClean="0"/>
          </a:p>
          <a:p>
            <a:r>
              <a:rPr lang="pt-BR" sz="2000" smtClean="0"/>
              <a:t>subtipos exemplos : </a:t>
            </a:r>
            <a:r>
              <a:rPr lang="pt-BR" sz="2000" b="1" smtClean="0">
                <a:latin typeface="Courier New" pitchFamily="49" charset="0"/>
              </a:rPr>
              <a:t>mpeg, quicktime</a:t>
            </a:r>
            <a:endParaRPr lang="pt-BR" sz="2400" b="1" smtClean="0">
              <a:latin typeface="Courier New" pitchFamily="49" charset="0"/>
            </a:endParaRPr>
          </a:p>
          <a:p>
            <a:pPr>
              <a:buFont typeface="ZapfDingbats" pitchFamily="82" charset="0"/>
              <a:buNone/>
            </a:pPr>
            <a:endParaRPr lang="pt-BR" sz="2000" smtClean="0"/>
          </a:p>
        </p:txBody>
      </p:sp>
      <p:sp>
        <p:nvSpPr>
          <p:cNvPr id="74758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i="1" smtClean="0">
                <a:solidFill>
                  <a:srgbClr val="FF0000"/>
                </a:solidFill>
              </a:rPr>
              <a:t>Audio</a:t>
            </a:r>
            <a:endParaRPr lang="pt-BR" sz="2000" i="1" smtClean="0"/>
          </a:p>
          <a:p>
            <a:r>
              <a:rPr lang="pt-BR" sz="2000" smtClean="0"/>
              <a:t>subtipos exemplos : </a:t>
            </a:r>
            <a:r>
              <a:rPr lang="pt-BR" sz="2000" b="1" smtClean="0">
                <a:latin typeface="Courier New" pitchFamily="49" charset="0"/>
              </a:rPr>
              <a:t>basic</a:t>
            </a:r>
            <a:r>
              <a:rPr lang="pt-BR" sz="2000" smtClean="0"/>
              <a:t> (8-bit codificado mu-law), </a:t>
            </a:r>
            <a:r>
              <a:rPr lang="pt-BR" sz="2000" b="1" smtClean="0">
                <a:latin typeface="Courier New" pitchFamily="49" charset="0"/>
              </a:rPr>
              <a:t>32kadpcm </a:t>
            </a:r>
            <a:r>
              <a:rPr lang="pt-BR" sz="2000" smtClean="0"/>
              <a:t>(codificação 32 kbps)</a:t>
            </a:r>
            <a:endParaRPr lang="pt-BR" sz="2000" b="1" smtClean="0"/>
          </a:p>
          <a:p>
            <a:pPr>
              <a:buFont typeface="ZapfDingbats" pitchFamily="82" charset="0"/>
              <a:buNone/>
            </a:pPr>
            <a:r>
              <a:rPr lang="pt-BR" sz="2400" i="1" smtClean="0">
                <a:solidFill>
                  <a:srgbClr val="FF0000"/>
                </a:solidFill>
              </a:rPr>
              <a:t>Application</a:t>
            </a:r>
            <a:endParaRPr lang="pt-BR" sz="2400" i="1" smtClean="0"/>
          </a:p>
          <a:p>
            <a:r>
              <a:rPr lang="pt-BR" sz="2000" smtClean="0"/>
              <a:t>outros dados que precisam ser processados por um leitor para serem “visualizados”</a:t>
            </a:r>
          </a:p>
          <a:p>
            <a:r>
              <a:rPr lang="pt-BR" sz="2000" smtClean="0"/>
              <a:t>subtipos exemplos : </a:t>
            </a:r>
            <a:r>
              <a:rPr lang="pt-BR" sz="2000" b="1" smtClean="0">
                <a:latin typeface="Courier New" pitchFamily="49" charset="0"/>
              </a:rPr>
              <a:t>msword, octet-stream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577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3F9894-CA74-4893-B2E6-1E967628692B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266700"/>
            <a:ext cx="8382000" cy="638175"/>
          </a:xfrm>
        </p:spPr>
        <p:txBody>
          <a:bodyPr/>
          <a:lstStyle/>
          <a:p>
            <a:r>
              <a:rPr lang="pt-BR" sz="3200" smtClean="0"/>
              <a:t>Tipo Multipart</a:t>
            </a:r>
            <a:endParaRPr lang="pt-BR" smtClean="0"/>
          </a:p>
        </p:txBody>
      </p:sp>
      <p:sp>
        <p:nvSpPr>
          <p:cNvPr id="75781" name="Freeform 16"/>
          <p:cNvSpPr>
            <a:spLocks/>
          </p:cNvSpPr>
          <p:nvPr/>
        </p:nvSpPr>
        <p:spPr bwMode="auto">
          <a:xfrm>
            <a:off x="5949950" y="2889250"/>
            <a:ext cx="323850" cy="1390650"/>
          </a:xfrm>
          <a:custGeom>
            <a:avLst/>
            <a:gdLst>
              <a:gd name="T0" fmla="*/ 2147483647 w 204"/>
              <a:gd name="T1" fmla="*/ 0 h 806"/>
              <a:gd name="T2" fmla="*/ 2147483647 w 204"/>
              <a:gd name="T3" fmla="*/ 0 h 806"/>
              <a:gd name="T4" fmla="*/ 2147483647 w 204"/>
              <a:gd name="T5" fmla="*/ 2147483647 h 806"/>
              <a:gd name="T6" fmla="*/ 0 w 204"/>
              <a:gd name="T7" fmla="*/ 2147483647 h 806"/>
              <a:gd name="T8" fmla="*/ 0 60000 65536"/>
              <a:gd name="T9" fmla="*/ 0 60000 65536"/>
              <a:gd name="T10" fmla="*/ 0 60000 65536"/>
              <a:gd name="T11" fmla="*/ 0 60000 65536"/>
              <a:gd name="T12" fmla="*/ 0 w 204"/>
              <a:gd name="T13" fmla="*/ 0 h 806"/>
              <a:gd name="T14" fmla="*/ 204 w 204"/>
              <a:gd name="T15" fmla="*/ 806 h 8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4" h="806">
                <a:moveTo>
                  <a:pt x="32" y="0"/>
                </a:moveTo>
                <a:lnTo>
                  <a:pt x="204" y="0"/>
                </a:lnTo>
                <a:lnTo>
                  <a:pt x="203" y="806"/>
                </a:lnTo>
                <a:lnTo>
                  <a:pt x="0" y="806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5782" name="Freeform 17"/>
          <p:cNvSpPr>
            <a:spLocks/>
          </p:cNvSpPr>
          <p:nvPr/>
        </p:nvSpPr>
        <p:spPr bwMode="auto">
          <a:xfrm>
            <a:off x="5929313" y="4365625"/>
            <a:ext cx="323850" cy="1600200"/>
          </a:xfrm>
          <a:custGeom>
            <a:avLst/>
            <a:gdLst>
              <a:gd name="T0" fmla="*/ 2147483647 w 204"/>
              <a:gd name="T1" fmla="*/ 0 h 806"/>
              <a:gd name="T2" fmla="*/ 2147483647 w 204"/>
              <a:gd name="T3" fmla="*/ 0 h 806"/>
              <a:gd name="T4" fmla="*/ 2147483647 w 204"/>
              <a:gd name="T5" fmla="*/ 2147483647 h 806"/>
              <a:gd name="T6" fmla="*/ 0 w 204"/>
              <a:gd name="T7" fmla="*/ 2147483647 h 806"/>
              <a:gd name="T8" fmla="*/ 0 60000 65536"/>
              <a:gd name="T9" fmla="*/ 0 60000 65536"/>
              <a:gd name="T10" fmla="*/ 0 60000 65536"/>
              <a:gd name="T11" fmla="*/ 0 60000 65536"/>
              <a:gd name="T12" fmla="*/ 0 w 204"/>
              <a:gd name="T13" fmla="*/ 0 h 806"/>
              <a:gd name="T14" fmla="*/ 204 w 204"/>
              <a:gd name="T15" fmla="*/ 806 h 8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4" h="806">
                <a:moveTo>
                  <a:pt x="32" y="0"/>
                </a:moveTo>
                <a:lnTo>
                  <a:pt x="204" y="0"/>
                </a:lnTo>
                <a:lnTo>
                  <a:pt x="203" y="806"/>
                </a:lnTo>
                <a:lnTo>
                  <a:pt x="0" y="806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5783" name="Line 18"/>
          <p:cNvSpPr>
            <a:spLocks noChangeShapeType="1"/>
          </p:cNvSpPr>
          <p:nvPr/>
        </p:nvSpPr>
        <p:spPr bwMode="auto">
          <a:xfrm>
            <a:off x="2573338" y="2573338"/>
            <a:ext cx="41941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5784" name="Text Box 19"/>
          <p:cNvSpPr txBox="1">
            <a:spLocks noChangeArrowheads="1"/>
          </p:cNvSpPr>
          <p:nvPr/>
        </p:nvSpPr>
        <p:spPr bwMode="auto">
          <a:xfrm>
            <a:off x="776288" y="1270000"/>
            <a:ext cx="7346950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>
                <a:latin typeface="Courier New" pitchFamily="49" charset="0"/>
              </a:rPr>
              <a:t>From: alice@crepes.fr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To: bob@hamburger.edu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Subject: Picture of yummy crepe.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MIME-Version: 1.0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Content-Type: multipart/mixed; boundary=98766789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--98766789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Content-Transfer-Encoding: quoted-printable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Content-Type: text/plain</a:t>
            </a:r>
          </a:p>
          <a:p>
            <a:pPr eaLnBrk="0" hangingPunct="0"/>
            <a:endParaRPr lang="en-US" sz="1600" b="1">
              <a:latin typeface="Courier New" pitchFamily="49" charset="0"/>
            </a:endParaRPr>
          </a:p>
          <a:p>
            <a:pPr eaLnBrk="0" hangingPunct="0"/>
            <a:r>
              <a:rPr lang="en-US" sz="1600" b="1">
                <a:latin typeface="Courier New" pitchFamily="49" charset="0"/>
              </a:rPr>
              <a:t>Dear Bob,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Please find a picture of a crepe.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--98766789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Content-Transfer-Encoding: base64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Content-Type: image/jpeg</a:t>
            </a:r>
          </a:p>
          <a:p>
            <a:pPr eaLnBrk="0" hangingPunct="0"/>
            <a:endParaRPr lang="en-US" sz="1600" b="1">
              <a:latin typeface="Courier New" pitchFamily="49" charset="0"/>
            </a:endParaRPr>
          </a:p>
          <a:p>
            <a:pPr eaLnBrk="0" hangingPunct="0"/>
            <a:r>
              <a:rPr lang="en-US" sz="1600" b="1">
                <a:latin typeface="Courier New" pitchFamily="49" charset="0"/>
              </a:rPr>
              <a:t>base64 encoded data .....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.........................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......base64 encoded data </a:t>
            </a:r>
          </a:p>
          <a:p>
            <a:pPr eaLnBrk="0" hangingPunct="0"/>
            <a:r>
              <a:rPr lang="en-US" sz="1600" b="1">
                <a:latin typeface="Courier New" pitchFamily="49" charset="0"/>
              </a:rPr>
              <a:t>--98766789--</a:t>
            </a:r>
          </a:p>
          <a:p>
            <a:pPr eaLnBrk="0" hangingPunct="0"/>
            <a:endParaRPr lang="en-US" sz="1800" b="1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1536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C827FC-58AC-48A9-8BBE-C3A701E459B6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1536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r>
              <a:rPr lang="pt-BR" smtClean="0"/>
              <a:t>Protocolos de acesso ao correio</a:t>
            </a:r>
          </a:p>
        </p:txBody>
      </p:sp>
      <p:sp>
        <p:nvSpPr>
          <p:cNvPr id="153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1025" y="3455752"/>
            <a:ext cx="7381875" cy="2209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smtClean="0"/>
              <a:t>SMTP: entrega/armazenamento no servidor do receptor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protocolo de acesso ao correio: recupera do servidor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POP: Post Office </a:t>
            </a:r>
            <a:r>
              <a:rPr lang="pt-BR" sz="2000" err="1" smtClean="0"/>
              <a:t>Protocol</a:t>
            </a:r>
            <a:r>
              <a:rPr lang="pt-BR" sz="2000" smtClean="0"/>
              <a:t> [RFC 1939]</a:t>
            </a:r>
          </a:p>
          <a:p>
            <a:pPr lvl="2">
              <a:lnSpc>
                <a:spcPct val="90000"/>
              </a:lnSpc>
            </a:pPr>
            <a:r>
              <a:rPr lang="pt-BR" smtClean="0"/>
              <a:t>autorização (agente &lt;--&gt;servidor) e transferência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IMAP: Internet Mail Access </a:t>
            </a:r>
            <a:r>
              <a:rPr lang="pt-BR" sz="2000" err="1" smtClean="0"/>
              <a:t>Protocol</a:t>
            </a:r>
            <a:r>
              <a:rPr lang="pt-BR" sz="2000" smtClean="0"/>
              <a:t> [RFC 1730]</a:t>
            </a:r>
          </a:p>
          <a:p>
            <a:pPr lvl="2">
              <a:lnSpc>
                <a:spcPct val="90000"/>
              </a:lnSpc>
            </a:pPr>
            <a:r>
              <a:rPr lang="pt-BR" smtClean="0"/>
              <a:t>mais comandos (mais complexo)</a:t>
            </a:r>
          </a:p>
          <a:p>
            <a:pPr lvl="2">
              <a:lnSpc>
                <a:spcPct val="90000"/>
              </a:lnSpc>
            </a:pPr>
            <a:r>
              <a:rPr lang="pt-BR" smtClean="0"/>
              <a:t>manuseio de </a:t>
            </a:r>
            <a:r>
              <a:rPr lang="pt-BR" err="1" smtClean="0"/>
              <a:t>msgs</a:t>
            </a:r>
            <a:r>
              <a:rPr lang="pt-BR" smtClean="0"/>
              <a:t> armazenadas no servidor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HTTP: </a:t>
            </a:r>
            <a:r>
              <a:rPr lang="pt-BR" sz="2000" err="1" smtClean="0"/>
              <a:t>gmail</a:t>
            </a:r>
            <a:r>
              <a:rPr lang="pt-BR" sz="2000" smtClean="0"/>
              <a:t>, Hotmail , Yahoo! Mail, etc.</a:t>
            </a:r>
            <a:endParaRPr lang="pt-BR" smtClean="0"/>
          </a:p>
          <a:p>
            <a:pPr lvl="1">
              <a:lnSpc>
                <a:spcPct val="90000"/>
              </a:lnSpc>
            </a:pPr>
            <a:endParaRPr lang="pt-BR" sz="2000" smtClean="0"/>
          </a:p>
        </p:txBody>
      </p:sp>
      <p:sp>
        <p:nvSpPr>
          <p:cNvPr id="15370" name="Line 6"/>
          <p:cNvSpPr>
            <a:spLocks noChangeShapeType="1"/>
          </p:cNvSpPr>
          <p:nvPr/>
        </p:nvSpPr>
        <p:spPr bwMode="auto">
          <a:xfrm>
            <a:off x="2238375" y="1847850"/>
            <a:ext cx="847725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5371" name="Group 84"/>
          <p:cNvGrpSpPr>
            <a:grpSpLocks/>
          </p:cNvGrpSpPr>
          <p:nvPr/>
        </p:nvGrpSpPr>
        <p:grpSpPr bwMode="auto">
          <a:xfrm>
            <a:off x="3135313" y="1631950"/>
            <a:ext cx="355600" cy="933450"/>
            <a:chOff x="4180" y="783"/>
            <a:chExt cx="150" cy="307"/>
          </a:xfrm>
        </p:grpSpPr>
        <p:sp>
          <p:nvSpPr>
            <p:cNvPr id="15432" name="AutoShape 8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33" name="Rectangle 8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34" name="Rectangle 8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35" name="AutoShape 8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36" name="Line 8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37" name="Line 9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38" name="Rectangle 9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39" name="Rectangle 9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grpSp>
        <p:nvGrpSpPr>
          <p:cNvPr id="15372" name="Group 190"/>
          <p:cNvGrpSpPr>
            <a:grpSpLocks/>
          </p:cNvGrpSpPr>
          <p:nvPr/>
        </p:nvGrpSpPr>
        <p:grpSpPr bwMode="auto">
          <a:xfrm>
            <a:off x="1839913" y="2009775"/>
            <a:ext cx="2065337" cy="1227138"/>
            <a:chOff x="1159" y="1266"/>
            <a:chExt cx="1301" cy="773"/>
          </a:xfrm>
        </p:grpSpPr>
        <p:sp>
          <p:nvSpPr>
            <p:cNvPr id="15416" name="Text Box 95"/>
            <p:cNvSpPr txBox="1">
              <a:spLocks noChangeArrowheads="1"/>
            </p:cNvSpPr>
            <p:nvPr/>
          </p:nvSpPr>
          <p:spPr bwMode="auto">
            <a:xfrm>
              <a:off x="1159" y="1673"/>
              <a:ext cx="1301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pt-BR" sz="1600">
                  <a:latin typeface="Comic Sans MS" pitchFamily="66" charset="0"/>
                </a:rPr>
                <a:t>servidor de correio </a:t>
              </a:r>
              <a:br>
                <a:rPr lang="pt-BR" sz="1600">
                  <a:latin typeface="Comic Sans MS" pitchFamily="66" charset="0"/>
                </a:rPr>
              </a:br>
              <a:r>
                <a:rPr lang="pt-BR" sz="1600">
                  <a:latin typeface="Comic Sans MS" pitchFamily="66" charset="0"/>
                </a:rPr>
                <a:t>do remetente</a:t>
              </a:r>
              <a:endParaRPr lang="pt-BR" sz="2400"/>
            </a:p>
          </p:txBody>
        </p:sp>
        <p:grpSp>
          <p:nvGrpSpPr>
            <p:cNvPr id="15417" name="Group 157"/>
            <p:cNvGrpSpPr>
              <a:grpSpLocks/>
            </p:cNvGrpSpPr>
            <p:nvPr/>
          </p:nvGrpSpPr>
          <p:grpSpPr bwMode="auto">
            <a:xfrm>
              <a:off x="1818" y="1266"/>
              <a:ext cx="510" cy="354"/>
              <a:chOff x="2070" y="2004"/>
              <a:chExt cx="510" cy="354"/>
            </a:xfrm>
          </p:grpSpPr>
          <p:sp>
            <p:nvSpPr>
              <p:cNvPr id="15418" name="Rectangle 94"/>
              <p:cNvSpPr>
                <a:spLocks noChangeArrowheads="1"/>
              </p:cNvSpPr>
              <p:nvPr/>
            </p:nvSpPr>
            <p:spPr bwMode="auto">
              <a:xfrm>
                <a:off x="2070" y="2004"/>
                <a:ext cx="510" cy="354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19" name="Rectangle 96"/>
              <p:cNvSpPr>
                <a:spLocks noChangeArrowheads="1"/>
              </p:cNvSpPr>
              <p:nvPr/>
            </p:nvSpPr>
            <p:spPr bwMode="auto">
              <a:xfrm>
                <a:off x="2094" y="2076"/>
                <a:ext cx="450" cy="120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20" name="Line 97"/>
              <p:cNvSpPr>
                <a:spLocks noChangeShapeType="1"/>
              </p:cNvSpPr>
              <p:nvPr/>
            </p:nvSpPr>
            <p:spPr bwMode="auto">
              <a:xfrm>
                <a:off x="2143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1" name="Line 98"/>
              <p:cNvSpPr>
                <a:spLocks noChangeShapeType="1"/>
              </p:cNvSpPr>
              <p:nvPr/>
            </p:nvSpPr>
            <p:spPr bwMode="auto">
              <a:xfrm>
                <a:off x="2252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2" name="Line 99"/>
              <p:cNvSpPr>
                <a:spLocks noChangeShapeType="1"/>
              </p:cNvSpPr>
              <p:nvPr/>
            </p:nvSpPr>
            <p:spPr bwMode="auto">
              <a:xfrm>
                <a:off x="2307" y="2105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3" name="Line 100"/>
              <p:cNvSpPr>
                <a:spLocks noChangeShapeType="1"/>
              </p:cNvSpPr>
              <p:nvPr/>
            </p:nvSpPr>
            <p:spPr bwMode="auto">
              <a:xfrm>
                <a:off x="2364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4" name="Line 101"/>
              <p:cNvSpPr>
                <a:spLocks noChangeShapeType="1"/>
              </p:cNvSpPr>
              <p:nvPr/>
            </p:nvSpPr>
            <p:spPr bwMode="auto">
              <a:xfrm>
                <a:off x="2425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5" name="Line 102"/>
              <p:cNvSpPr>
                <a:spLocks noChangeShapeType="1"/>
              </p:cNvSpPr>
              <p:nvPr/>
            </p:nvSpPr>
            <p:spPr bwMode="auto">
              <a:xfrm>
                <a:off x="2481" y="2103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6" name="Line 103"/>
              <p:cNvSpPr>
                <a:spLocks noChangeShapeType="1"/>
              </p:cNvSpPr>
              <p:nvPr/>
            </p:nvSpPr>
            <p:spPr bwMode="auto">
              <a:xfrm>
                <a:off x="2196" y="2104"/>
                <a:ext cx="0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427" name="Rectangle 104"/>
              <p:cNvSpPr>
                <a:spLocks noChangeArrowheads="1"/>
              </p:cNvSpPr>
              <p:nvPr/>
            </p:nvSpPr>
            <p:spPr bwMode="auto">
              <a:xfrm>
                <a:off x="2102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28" name="Rectangle 105"/>
              <p:cNvSpPr>
                <a:spLocks noChangeArrowheads="1"/>
              </p:cNvSpPr>
              <p:nvPr/>
            </p:nvSpPr>
            <p:spPr bwMode="auto">
              <a:xfrm>
                <a:off x="2188" y="2243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29" name="Rectangle 106"/>
              <p:cNvSpPr>
                <a:spLocks noChangeArrowheads="1"/>
              </p:cNvSpPr>
              <p:nvPr/>
            </p:nvSpPr>
            <p:spPr bwMode="auto">
              <a:xfrm>
                <a:off x="2274" y="2242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30" name="Rectangle 107"/>
              <p:cNvSpPr>
                <a:spLocks noChangeArrowheads="1"/>
              </p:cNvSpPr>
              <p:nvPr/>
            </p:nvSpPr>
            <p:spPr bwMode="auto">
              <a:xfrm>
                <a:off x="2371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431" name="Rectangle 108"/>
              <p:cNvSpPr>
                <a:spLocks noChangeArrowheads="1"/>
              </p:cNvSpPr>
              <p:nvPr/>
            </p:nvSpPr>
            <p:spPr bwMode="auto">
              <a:xfrm>
                <a:off x="2467" y="2240"/>
                <a:ext cx="64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</p:grpSp>
      <p:grpSp>
        <p:nvGrpSpPr>
          <p:cNvPr id="15373" name="Group 119"/>
          <p:cNvGrpSpPr>
            <a:grpSpLocks/>
          </p:cNvGrpSpPr>
          <p:nvPr/>
        </p:nvGrpSpPr>
        <p:grpSpPr bwMode="auto">
          <a:xfrm>
            <a:off x="2173288" y="1389063"/>
            <a:ext cx="1031875" cy="457200"/>
            <a:chOff x="3745" y="2537"/>
            <a:chExt cx="650" cy="288"/>
          </a:xfrm>
        </p:grpSpPr>
        <p:sp>
          <p:nvSpPr>
            <p:cNvPr id="15414" name="Rectangle 120"/>
            <p:cNvSpPr>
              <a:spLocks noChangeArrowheads="1"/>
            </p:cNvSpPr>
            <p:nvPr/>
          </p:nvSpPr>
          <p:spPr bwMode="auto">
            <a:xfrm>
              <a:off x="3798" y="2580"/>
              <a:ext cx="540" cy="19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15" name="Text Box 121"/>
            <p:cNvSpPr txBox="1">
              <a:spLocks noChangeArrowheads="1"/>
            </p:cNvSpPr>
            <p:nvPr/>
          </p:nvSpPr>
          <p:spPr bwMode="auto">
            <a:xfrm>
              <a:off x="3745" y="2537"/>
              <a:ext cx="65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pt-BR" sz="2400">
                  <a:solidFill>
                    <a:srgbClr val="FF0000"/>
                  </a:solidFill>
                  <a:latin typeface="Comic Sans MS" pitchFamily="66" charset="0"/>
                </a:rPr>
                <a:t>SMTP</a:t>
              </a:r>
              <a:endParaRPr lang="pt-BR" sz="2400"/>
            </a:p>
          </p:txBody>
        </p:sp>
      </p:grpSp>
      <p:grpSp>
        <p:nvGrpSpPr>
          <p:cNvPr id="15374" name="Group 126"/>
          <p:cNvGrpSpPr>
            <a:grpSpLocks/>
          </p:cNvGrpSpPr>
          <p:nvPr/>
        </p:nvGrpSpPr>
        <p:grpSpPr bwMode="auto">
          <a:xfrm>
            <a:off x="5002213" y="1631950"/>
            <a:ext cx="355600" cy="933450"/>
            <a:chOff x="4180" y="783"/>
            <a:chExt cx="150" cy="307"/>
          </a:xfrm>
        </p:grpSpPr>
        <p:sp>
          <p:nvSpPr>
            <p:cNvPr id="15406" name="AutoShape 12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7" name="Rectangle 12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8" name="Rectangle 12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9" name="AutoShape 13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10" name="Line 13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11" name="Line 13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12" name="Rectangle 13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13" name="Rectangle 13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sp>
        <p:nvSpPr>
          <p:cNvPr id="15375" name="Line 151"/>
          <p:cNvSpPr>
            <a:spLocks noChangeShapeType="1"/>
          </p:cNvSpPr>
          <p:nvPr/>
        </p:nvSpPr>
        <p:spPr bwMode="auto">
          <a:xfrm>
            <a:off x="3524250" y="1866900"/>
            <a:ext cx="139065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5376" name="Rectangle 153"/>
          <p:cNvSpPr>
            <a:spLocks noChangeArrowheads="1"/>
          </p:cNvSpPr>
          <p:nvPr/>
        </p:nvSpPr>
        <p:spPr bwMode="auto">
          <a:xfrm>
            <a:off x="3781425" y="1457325"/>
            <a:ext cx="857250" cy="304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15377" name="Text Box 154"/>
          <p:cNvSpPr txBox="1">
            <a:spLocks noChangeArrowheads="1"/>
          </p:cNvSpPr>
          <p:nvPr/>
        </p:nvSpPr>
        <p:spPr bwMode="auto">
          <a:xfrm>
            <a:off x="3697288" y="1389063"/>
            <a:ext cx="103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400">
                <a:solidFill>
                  <a:srgbClr val="FF0000"/>
                </a:solidFill>
                <a:latin typeface="Comic Sans MS" pitchFamily="66" charset="0"/>
              </a:rPr>
              <a:t>SMTP</a:t>
            </a:r>
            <a:endParaRPr lang="pt-BR" sz="2400"/>
          </a:p>
        </p:txBody>
      </p:sp>
      <p:sp>
        <p:nvSpPr>
          <p:cNvPr id="15378" name="Line 155"/>
          <p:cNvSpPr>
            <a:spLocks noChangeShapeType="1"/>
          </p:cNvSpPr>
          <p:nvPr/>
        </p:nvSpPr>
        <p:spPr bwMode="auto">
          <a:xfrm>
            <a:off x="5400675" y="1857375"/>
            <a:ext cx="16478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5379" name="Text Box 156"/>
          <p:cNvSpPr txBox="1">
            <a:spLocks noChangeArrowheads="1"/>
          </p:cNvSpPr>
          <p:nvPr/>
        </p:nvSpPr>
        <p:spPr bwMode="auto">
          <a:xfrm>
            <a:off x="5613400" y="1474788"/>
            <a:ext cx="13398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pt-BR" sz="2400">
                <a:solidFill>
                  <a:srgbClr val="FF0000"/>
                </a:solidFill>
                <a:latin typeface="Comic Sans MS" pitchFamily="66" charset="0"/>
              </a:rPr>
              <a:t>POP3 ou</a:t>
            </a:r>
          </a:p>
          <a:p>
            <a:pPr algn="ctr" eaLnBrk="0" hangingPunct="0"/>
            <a:r>
              <a:rPr lang="pt-BR" sz="2400">
                <a:solidFill>
                  <a:srgbClr val="FF0000"/>
                </a:solidFill>
                <a:latin typeface="Comic Sans MS" pitchFamily="66" charset="0"/>
              </a:rPr>
              <a:t>IMAP</a:t>
            </a:r>
            <a:endParaRPr lang="pt-BR" sz="2400"/>
          </a:p>
        </p:txBody>
      </p:sp>
      <p:sp>
        <p:nvSpPr>
          <p:cNvPr id="15380" name="Text Box 160"/>
          <p:cNvSpPr txBox="1">
            <a:spLocks noChangeArrowheads="1"/>
          </p:cNvSpPr>
          <p:nvPr/>
        </p:nvSpPr>
        <p:spPr bwMode="auto">
          <a:xfrm>
            <a:off x="4572000" y="2644775"/>
            <a:ext cx="20050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600">
                <a:latin typeface="Comic Sans MS" pitchFamily="66" charset="0"/>
              </a:rPr>
              <a:t>servidor de correio</a:t>
            </a:r>
            <a:br>
              <a:rPr lang="pt-BR" sz="1600">
                <a:latin typeface="Comic Sans MS" pitchFamily="66" charset="0"/>
              </a:rPr>
            </a:br>
            <a:r>
              <a:rPr lang="pt-BR" sz="1600">
                <a:latin typeface="Comic Sans MS" pitchFamily="66" charset="0"/>
              </a:rPr>
              <a:t>do receptor</a:t>
            </a:r>
            <a:endParaRPr lang="pt-BR" sz="2400"/>
          </a:p>
        </p:txBody>
      </p:sp>
      <p:grpSp>
        <p:nvGrpSpPr>
          <p:cNvPr id="15381" name="Group 161"/>
          <p:cNvGrpSpPr>
            <a:grpSpLocks/>
          </p:cNvGrpSpPr>
          <p:nvPr/>
        </p:nvGrpSpPr>
        <p:grpSpPr bwMode="auto">
          <a:xfrm>
            <a:off x="4733925" y="2000250"/>
            <a:ext cx="809625" cy="561975"/>
            <a:chOff x="2070" y="2004"/>
            <a:chExt cx="510" cy="354"/>
          </a:xfrm>
        </p:grpSpPr>
        <p:sp>
          <p:nvSpPr>
            <p:cNvPr id="15392" name="Rectangle 162"/>
            <p:cNvSpPr>
              <a:spLocks noChangeArrowheads="1"/>
            </p:cNvSpPr>
            <p:nvPr/>
          </p:nvSpPr>
          <p:spPr bwMode="auto">
            <a:xfrm>
              <a:off x="2070" y="2004"/>
              <a:ext cx="510" cy="354"/>
            </a:xfrm>
            <a:prstGeom prst="rect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393" name="Rectangle 163"/>
            <p:cNvSpPr>
              <a:spLocks noChangeArrowheads="1"/>
            </p:cNvSpPr>
            <p:nvPr/>
          </p:nvSpPr>
          <p:spPr bwMode="auto">
            <a:xfrm>
              <a:off x="2094" y="2076"/>
              <a:ext cx="450" cy="120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394" name="Line 164"/>
            <p:cNvSpPr>
              <a:spLocks noChangeShapeType="1"/>
            </p:cNvSpPr>
            <p:nvPr/>
          </p:nvSpPr>
          <p:spPr bwMode="auto">
            <a:xfrm>
              <a:off x="2143" y="210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395" name="Line 165"/>
            <p:cNvSpPr>
              <a:spLocks noChangeShapeType="1"/>
            </p:cNvSpPr>
            <p:nvPr/>
          </p:nvSpPr>
          <p:spPr bwMode="auto">
            <a:xfrm>
              <a:off x="2252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396" name="Line 166"/>
            <p:cNvSpPr>
              <a:spLocks noChangeShapeType="1"/>
            </p:cNvSpPr>
            <p:nvPr/>
          </p:nvSpPr>
          <p:spPr bwMode="auto">
            <a:xfrm>
              <a:off x="2307" y="2105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397" name="Line 167"/>
            <p:cNvSpPr>
              <a:spLocks noChangeShapeType="1"/>
            </p:cNvSpPr>
            <p:nvPr/>
          </p:nvSpPr>
          <p:spPr bwMode="auto">
            <a:xfrm>
              <a:off x="2364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398" name="Line 168"/>
            <p:cNvSpPr>
              <a:spLocks noChangeShapeType="1"/>
            </p:cNvSpPr>
            <p:nvPr/>
          </p:nvSpPr>
          <p:spPr bwMode="auto">
            <a:xfrm>
              <a:off x="2425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399" name="Line 169"/>
            <p:cNvSpPr>
              <a:spLocks noChangeShapeType="1"/>
            </p:cNvSpPr>
            <p:nvPr/>
          </p:nvSpPr>
          <p:spPr bwMode="auto">
            <a:xfrm>
              <a:off x="2481" y="2103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00" name="Line 170"/>
            <p:cNvSpPr>
              <a:spLocks noChangeShapeType="1"/>
            </p:cNvSpPr>
            <p:nvPr/>
          </p:nvSpPr>
          <p:spPr bwMode="auto">
            <a:xfrm>
              <a:off x="2196" y="2104"/>
              <a:ext cx="0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01" name="Rectangle 171"/>
            <p:cNvSpPr>
              <a:spLocks noChangeArrowheads="1"/>
            </p:cNvSpPr>
            <p:nvPr/>
          </p:nvSpPr>
          <p:spPr bwMode="auto">
            <a:xfrm>
              <a:off x="2102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2" name="Rectangle 172"/>
            <p:cNvSpPr>
              <a:spLocks noChangeArrowheads="1"/>
            </p:cNvSpPr>
            <p:nvPr/>
          </p:nvSpPr>
          <p:spPr bwMode="auto">
            <a:xfrm>
              <a:off x="2188" y="2243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3" name="Rectangle 173"/>
            <p:cNvSpPr>
              <a:spLocks noChangeArrowheads="1"/>
            </p:cNvSpPr>
            <p:nvPr/>
          </p:nvSpPr>
          <p:spPr bwMode="auto">
            <a:xfrm>
              <a:off x="2274" y="2242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4" name="Rectangle 174"/>
            <p:cNvSpPr>
              <a:spLocks noChangeArrowheads="1"/>
            </p:cNvSpPr>
            <p:nvPr/>
          </p:nvSpPr>
          <p:spPr bwMode="auto">
            <a:xfrm>
              <a:off x="2371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15405" name="Rectangle 175"/>
            <p:cNvSpPr>
              <a:spLocks noChangeArrowheads="1"/>
            </p:cNvSpPr>
            <p:nvPr/>
          </p:nvSpPr>
          <p:spPr bwMode="auto">
            <a:xfrm>
              <a:off x="2467" y="2240"/>
              <a:ext cx="64" cy="9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</p:grpSp>
      <p:pic>
        <p:nvPicPr>
          <p:cNvPr id="15382" name="Picture 176" descr="Ali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288" y="1633538"/>
            <a:ext cx="561975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83" name="Picture 179" descr="Bo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91463" y="1571625"/>
            <a:ext cx="6762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384" name="Group 180"/>
          <p:cNvGrpSpPr>
            <a:grpSpLocks/>
          </p:cNvGrpSpPr>
          <p:nvPr/>
        </p:nvGrpSpPr>
        <p:grpSpPr bwMode="auto">
          <a:xfrm>
            <a:off x="1352550" y="1392238"/>
            <a:ext cx="855663" cy="882650"/>
            <a:chOff x="3540" y="866"/>
            <a:chExt cx="539" cy="538"/>
          </a:xfrm>
        </p:grpSpPr>
        <p:graphicFrame>
          <p:nvGraphicFramePr>
            <p:cNvPr id="15365" name="Object 3"/>
            <p:cNvGraphicFramePr>
              <a:graphicFrameLocks noChangeAspect="1"/>
            </p:cNvGraphicFramePr>
            <p:nvPr/>
          </p:nvGraphicFramePr>
          <p:xfrm>
            <a:off x="3540" y="866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8" name="Clip" r:id="rId6" imgW="1305000" imgH="1085760" progId="">
                    <p:embed/>
                  </p:oleObj>
                </mc:Choice>
                <mc:Fallback>
                  <p:oleObj name="Clip" r:id="rId6" imgW="1305000" imgH="108576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0" y="866"/>
                          <a:ext cx="392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389" name="Group 182"/>
            <p:cNvGrpSpPr>
              <a:grpSpLocks/>
            </p:cNvGrpSpPr>
            <p:nvPr/>
          </p:nvGrpSpPr>
          <p:grpSpPr bwMode="auto">
            <a:xfrm>
              <a:off x="3567" y="959"/>
              <a:ext cx="512" cy="445"/>
              <a:chOff x="3567" y="959"/>
              <a:chExt cx="512" cy="445"/>
            </a:xfrm>
          </p:grpSpPr>
          <p:sp>
            <p:nvSpPr>
              <p:cNvPr id="15390" name="Rectangle 183"/>
              <p:cNvSpPr>
                <a:spLocks noChangeArrowheads="1"/>
              </p:cNvSpPr>
              <p:nvPr/>
            </p:nvSpPr>
            <p:spPr bwMode="auto">
              <a:xfrm>
                <a:off x="3567" y="972"/>
                <a:ext cx="488" cy="42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391" name="Text Box 184"/>
              <p:cNvSpPr txBox="1">
                <a:spLocks noChangeArrowheads="1"/>
              </p:cNvSpPr>
              <p:nvPr/>
            </p:nvSpPr>
            <p:spPr bwMode="auto">
              <a:xfrm>
                <a:off x="3580" y="959"/>
                <a:ext cx="499" cy="4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1400">
                    <a:latin typeface="Comic Sans MS" pitchFamily="66" charset="0"/>
                  </a:rPr>
                  <a:t>agente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de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usuário</a:t>
                </a:r>
                <a:endParaRPr lang="pt-BR" sz="2000"/>
              </a:p>
            </p:txBody>
          </p:sp>
        </p:grpSp>
      </p:grpSp>
      <p:grpSp>
        <p:nvGrpSpPr>
          <p:cNvPr id="15385" name="Group 185"/>
          <p:cNvGrpSpPr>
            <a:grpSpLocks/>
          </p:cNvGrpSpPr>
          <p:nvPr/>
        </p:nvGrpSpPr>
        <p:grpSpPr bwMode="auto">
          <a:xfrm>
            <a:off x="7007225" y="1438275"/>
            <a:ext cx="855663" cy="882650"/>
            <a:chOff x="3540" y="866"/>
            <a:chExt cx="539" cy="538"/>
          </a:xfrm>
        </p:grpSpPr>
        <p:graphicFrame>
          <p:nvGraphicFramePr>
            <p:cNvPr id="15364" name="Object 2"/>
            <p:cNvGraphicFramePr>
              <a:graphicFrameLocks noChangeAspect="1"/>
            </p:cNvGraphicFramePr>
            <p:nvPr/>
          </p:nvGraphicFramePr>
          <p:xfrm>
            <a:off x="3540" y="866"/>
            <a:ext cx="392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39" name="Clip" r:id="rId8" imgW="1305000" imgH="1085760" progId="">
                    <p:embed/>
                  </p:oleObj>
                </mc:Choice>
                <mc:Fallback>
                  <p:oleObj name="Clip" r:id="rId8" imgW="1305000" imgH="1085760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0" y="866"/>
                          <a:ext cx="392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386" name="Group 187"/>
            <p:cNvGrpSpPr>
              <a:grpSpLocks/>
            </p:cNvGrpSpPr>
            <p:nvPr/>
          </p:nvGrpSpPr>
          <p:grpSpPr bwMode="auto">
            <a:xfrm>
              <a:off x="3567" y="959"/>
              <a:ext cx="512" cy="445"/>
              <a:chOff x="3567" y="959"/>
              <a:chExt cx="512" cy="445"/>
            </a:xfrm>
          </p:grpSpPr>
          <p:sp>
            <p:nvSpPr>
              <p:cNvPr id="15387" name="Rectangle 188"/>
              <p:cNvSpPr>
                <a:spLocks noChangeArrowheads="1"/>
              </p:cNvSpPr>
              <p:nvPr/>
            </p:nvSpPr>
            <p:spPr bwMode="auto">
              <a:xfrm>
                <a:off x="3567" y="972"/>
                <a:ext cx="488" cy="42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15388" name="Text Box 189"/>
              <p:cNvSpPr txBox="1">
                <a:spLocks noChangeArrowheads="1"/>
              </p:cNvSpPr>
              <p:nvPr/>
            </p:nvSpPr>
            <p:spPr bwMode="auto">
              <a:xfrm>
                <a:off x="3580" y="959"/>
                <a:ext cx="499" cy="4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pt-BR" sz="1400">
                    <a:latin typeface="Comic Sans MS" pitchFamily="66" charset="0"/>
                  </a:rPr>
                  <a:t>agente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de </a:t>
                </a:r>
                <a:br>
                  <a:rPr lang="pt-BR" sz="1400">
                    <a:latin typeface="Comic Sans MS" pitchFamily="66" charset="0"/>
                  </a:rPr>
                </a:br>
                <a:r>
                  <a:rPr lang="pt-BR" sz="1400">
                    <a:latin typeface="Comic Sans MS" pitchFamily="66" charset="0"/>
                  </a:rPr>
                  <a:t>usuário</a:t>
                </a:r>
                <a:endParaRPr lang="pt-BR" sz="20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680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34F238-94E6-4BF1-8B96-084AC007ABE9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Protocolo POP3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438275"/>
            <a:ext cx="3971925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fase de autorização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smtClean="0"/>
              <a:t>comandos do cliente: </a:t>
            </a:r>
          </a:p>
          <a:p>
            <a:pPr lvl="1"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user:</a:t>
            </a:r>
            <a:r>
              <a:rPr lang="pt-BR" sz="2000" smtClean="0"/>
              <a:t> declara nome</a:t>
            </a:r>
          </a:p>
          <a:p>
            <a:pPr lvl="1"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pass:</a:t>
            </a:r>
            <a:r>
              <a:rPr lang="pt-BR" sz="2000" smtClean="0"/>
              <a:t> senha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servidor responde</a:t>
            </a:r>
          </a:p>
          <a:p>
            <a:pPr lvl="1"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+OK</a:t>
            </a:r>
          </a:p>
          <a:p>
            <a:pPr lvl="1"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-ERR</a:t>
            </a:r>
            <a:endParaRPr lang="pt-BR" sz="1800" smtClean="0"/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fase de transação, </a:t>
            </a:r>
            <a:r>
              <a:rPr lang="pt-BR" sz="2000" smtClean="0">
                <a:solidFill>
                  <a:schemeClr val="tx2"/>
                </a:solidFill>
              </a:rPr>
              <a:t>cliente: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list:</a:t>
            </a:r>
            <a:r>
              <a:rPr lang="pt-BR" sz="2000" smtClean="0"/>
              <a:t> lista números das msgs</a:t>
            </a:r>
          </a:p>
          <a:p>
            <a:pPr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retr:</a:t>
            </a:r>
            <a:r>
              <a:rPr lang="pt-BR" sz="2000" smtClean="0"/>
              <a:t> recupera msg por número</a:t>
            </a:r>
          </a:p>
          <a:p>
            <a:pPr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dele:</a:t>
            </a:r>
            <a:r>
              <a:rPr lang="pt-BR" sz="2000" smtClean="0"/>
              <a:t> apaga msg</a:t>
            </a:r>
          </a:p>
          <a:p>
            <a:pPr>
              <a:lnSpc>
                <a:spcPct val="90000"/>
              </a:lnSpc>
            </a:pPr>
            <a:r>
              <a:rPr lang="pt-BR" sz="2000" b="1" smtClean="0">
                <a:latin typeface="Courier New" pitchFamily="49" charset="0"/>
              </a:rPr>
              <a:t>quit</a:t>
            </a:r>
          </a:p>
        </p:txBody>
      </p:sp>
      <p:sp>
        <p:nvSpPr>
          <p:cNvPr id="76806" name="Text Box 7"/>
          <p:cNvSpPr txBox="1">
            <a:spLocks noChangeArrowheads="1"/>
          </p:cNvSpPr>
          <p:nvPr/>
        </p:nvSpPr>
        <p:spPr bwMode="auto">
          <a:xfrm>
            <a:off x="4340225" y="2309813"/>
            <a:ext cx="4268788" cy="402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         </a:t>
            </a:r>
            <a:r>
              <a:rPr lang="en-US" sz="1800" b="1">
                <a:latin typeface="Courier New" pitchFamily="49" charset="0"/>
              </a:rPr>
              <a:t>C: list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1 498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2 912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.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C: retr 1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&lt;message 1 contents&gt;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.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C: dele 1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C: retr 2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&lt;message 1 contents&gt;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.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C: dele 2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C: quit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     S: +OK </a:t>
            </a:r>
            <a:r>
              <a:rPr lang="en-US" sz="1400" b="1">
                <a:latin typeface="Courier New" pitchFamily="49" charset="0"/>
              </a:rPr>
              <a:t>POP3 server signing off</a:t>
            </a:r>
            <a:endParaRPr lang="en-US" sz="1800" b="1">
              <a:latin typeface="Courier New" pitchFamily="49" charset="0"/>
            </a:endParaRPr>
          </a:p>
        </p:txBody>
      </p:sp>
      <p:sp>
        <p:nvSpPr>
          <p:cNvPr id="76807" name="Text Box 10"/>
          <p:cNvSpPr txBox="1">
            <a:spLocks noChangeArrowheads="1"/>
          </p:cNvSpPr>
          <p:nvPr/>
        </p:nvSpPr>
        <p:spPr bwMode="auto">
          <a:xfrm>
            <a:off x="4989513" y="590550"/>
            <a:ext cx="39814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endParaRPr lang="en-US" sz="1800" b="1">
              <a:latin typeface="Courier New" pitchFamily="49" charset="0"/>
            </a:endParaRPr>
          </a:p>
          <a:p>
            <a:pPr eaLnBrk="0" hangingPunct="0"/>
            <a:r>
              <a:rPr lang="en-US" sz="1800" b="1">
                <a:latin typeface="Courier New" pitchFamily="49" charset="0"/>
              </a:rPr>
              <a:t>S: +OK POP3 server ready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C: user ana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S: +OK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C: pass faminta </a:t>
            </a:r>
          </a:p>
          <a:p>
            <a:pPr eaLnBrk="0" hangingPunct="0"/>
            <a:r>
              <a:rPr lang="en-US" sz="1800" b="1">
                <a:latin typeface="Courier New" pitchFamily="49" charset="0"/>
              </a:rPr>
              <a:t>S: +OK</a:t>
            </a:r>
            <a:r>
              <a:rPr lang="en-US" sz="1400" b="1">
                <a:latin typeface="Courier New" pitchFamily="49" charset="0"/>
              </a:rPr>
              <a:t> user successfully logged on</a:t>
            </a:r>
            <a:endParaRPr lang="en-US" sz="2400"/>
          </a:p>
        </p:txBody>
      </p:sp>
      <p:sp>
        <p:nvSpPr>
          <p:cNvPr id="76808" name="Freeform 11"/>
          <p:cNvSpPr>
            <a:spLocks/>
          </p:cNvSpPr>
          <p:nvPr/>
        </p:nvSpPr>
        <p:spPr bwMode="auto">
          <a:xfrm>
            <a:off x="4972050" y="847725"/>
            <a:ext cx="371475" cy="1457325"/>
          </a:xfrm>
          <a:custGeom>
            <a:avLst/>
            <a:gdLst>
              <a:gd name="T0" fmla="*/ 2147483647 w 234"/>
              <a:gd name="T1" fmla="*/ 0 h 918"/>
              <a:gd name="T2" fmla="*/ 0 w 234"/>
              <a:gd name="T3" fmla="*/ 0 h 918"/>
              <a:gd name="T4" fmla="*/ 0 w 234"/>
              <a:gd name="T5" fmla="*/ 2147483647 h 918"/>
              <a:gd name="T6" fmla="*/ 2147483647 w 234"/>
              <a:gd name="T7" fmla="*/ 2147483647 h 918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918"/>
              <a:gd name="T14" fmla="*/ 234 w 234"/>
              <a:gd name="T15" fmla="*/ 918 h 9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918">
                <a:moveTo>
                  <a:pt x="234" y="0"/>
                </a:moveTo>
                <a:lnTo>
                  <a:pt x="0" y="0"/>
                </a:lnTo>
                <a:lnTo>
                  <a:pt x="0" y="918"/>
                </a:lnTo>
                <a:lnTo>
                  <a:pt x="228" y="918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6809" name="Line 13"/>
          <p:cNvSpPr>
            <a:spLocks noChangeShapeType="1"/>
          </p:cNvSpPr>
          <p:nvPr/>
        </p:nvSpPr>
        <p:spPr bwMode="auto">
          <a:xfrm flipV="1">
            <a:off x="3486150" y="1438275"/>
            <a:ext cx="1400175" cy="238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6810" name="Freeform 14"/>
          <p:cNvSpPr>
            <a:spLocks/>
          </p:cNvSpPr>
          <p:nvPr/>
        </p:nvSpPr>
        <p:spPr bwMode="auto">
          <a:xfrm>
            <a:off x="4962525" y="2428875"/>
            <a:ext cx="371475" cy="3895725"/>
          </a:xfrm>
          <a:custGeom>
            <a:avLst/>
            <a:gdLst>
              <a:gd name="T0" fmla="*/ 2147483647 w 234"/>
              <a:gd name="T1" fmla="*/ 0 h 918"/>
              <a:gd name="T2" fmla="*/ 0 w 234"/>
              <a:gd name="T3" fmla="*/ 0 h 918"/>
              <a:gd name="T4" fmla="*/ 0 w 234"/>
              <a:gd name="T5" fmla="*/ 2147483647 h 918"/>
              <a:gd name="T6" fmla="*/ 2147483647 w 234"/>
              <a:gd name="T7" fmla="*/ 2147483647 h 918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918"/>
              <a:gd name="T14" fmla="*/ 234 w 234"/>
              <a:gd name="T15" fmla="*/ 918 h 9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918">
                <a:moveTo>
                  <a:pt x="234" y="0"/>
                </a:moveTo>
                <a:lnTo>
                  <a:pt x="0" y="0"/>
                </a:lnTo>
                <a:lnTo>
                  <a:pt x="0" y="918"/>
                </a:lnTo>
                <a:lnTo>
                  <a:pt x="228" y="918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76811" name="Line 15"/>
          <p:cNvSpPr>
            <a:spLocks noChangeShapeType="1"/>
          </p:cNvSpPr>
          <p:nvPr/>
        </p:nvSpPr>
        <p:spPr bwMode="auto">
          <a:xfrm flipV="1">
            <a:off x="3152775" y="3952875"/>
            <a:ext cx="1733550" cy="3238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7782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30DE0E-3E91-40A4-9193-7BC969E2CAAD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POP3 (mais) e IMAP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0700" y="1343025"/>
            <a:ext cx="3810000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Mais sobre o POP3</a:t>
            </a:r>
            <a:endParaRPr lang="pt-BR" sz="2400" smtClean="0"/>
          </a:p>
          <a:p>
            <a:r>
              <a:rPr lang="pt-BR" sz="2400" smtClean="0"/>
              <a:t>O exemplo anterior usa o modo “</a:t>
            </a:r>
            <a:r>
              <a:rPr lang="pt-BR" sz="2400" i="1" smtClean="0"/>
              <a:t>download</a:t>
            </a:r>
            <a:r>
              <a:rPr lang="pt-BR" sz="2400" smtClean="0"/>
              <a:t> e delete”.</a:t>
            </a:r>
          </a:p>
          <a:p>
            <a:r>
              <a:rPr lang="pt-BR" sz="2400" smtClean="0"/>
              <a:t>Bob não pode reler as mensagens se mudar de cliente</a:t>
            </a:r>
          </a:p>
          <a:p>
            <a:r>
              <a:rPr lang="pt-BR" sz="2400" smtClean="0"/>
              <a:t>“</a:t>
            </a:r>
            <a:r>
              <a:rPr lang="pt-BR" sz="2400" i="1" smtClean="0"/>
              <a:t>Download</a:t>
            </a:r>
            <a:r>
              <a:rPr lang="pt-BR" sz="2400" smtClean="0"/>
              <a:t>-e-mantenha”: copia as mensagens em clientes diferentes </a:t>
            </a:r>
          </a:p>
          <a:p>
            <a:r>
              <a:rPr lang="pt-BR" sz="2400" smtClean="0"/>
              <a:t>POP3 não mantém estado entre conexões</a:t>
            </a:r>
          </a:p>
        </p:txBody>
      </p:sp>
      <p:sp>
        <p:nvSpPr>
          <p:cNvPr id="7783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83100" y="1381125"/>
            <a:ext cx="4324350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IMAP</a:t>
            </a:r>
            <a:endParaRPr lang="pt-BR" sz="2400" smtClean="0"/>
          </a:p>
          <a:p>
            <a:r>
              <a:rPr lang="pt-BR" sz="2400" smtClean="0"/>
              <a:t>Mantém todas as mensagens num único lugar: o servidor</a:t>
            </a:r>
          </a:p>
          <a:p>
            <a:r>
              <a:rPr lang="pt-BR" sz="2400" smtClean="0"/>
              <a:t>Permite ao usuário organizar as mensagens em pastas</a:t>
            </a:r>
          </a:p>
          <a:p>
            <a:r>
              <a:rPr lang="pt-BR" sz="2400" smtClean="0"/>
              <a:t>O IMAP mantém o estado do usuário entre sessões:</a:t>
            </a:r>
          </a:p>
          <a:p>
            <a:pPr lvl="1"/>
            <a:r>
              <a:rPr lang="pt-BR" sz="2000" smtClean="0"/>
              <a:t>nomes das pastas e mapeamentos entre as IDs das mensagens e o nome da pasta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>
                <a:solidFill>
                  <a:srgbClr val="FF0000"/>
                </a:solidFill>
              </a:rPr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/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val="32677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048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CAB5CE-5453-49F6-896E-C62E4188253D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DNS: </a:t>
            </a:r>
            <a:r>
              <a:rPr lang="pt-BR" sz="3600" i="1" smtClean="0"/>
              <a:t>Domain Name System</a:t>
            </a:r>
            <a:endParaRPr lang="pt-BR" i="1" smtClean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Pessoas:</a:t>
            </a:r>
            <a:r>
              <a:rPr lang="pt-BR" sz="2400" smtClean="0"/>
              <a:t> muitos identificadores: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CPF, nome, no. da Identidade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hospedeiros, roteadores Internet :</a:t>
            </a:r>
            <a:endParaRPr lang="pt-BR" sz="2400" smtClean="0"/>
          </a:p>
          <a:p>
            <a:pPr lvl="1">
              <a:lnSpc>
                <a:spcPct val="90000"/>
              </a:lnSpc>
            </a:pPr>
            <a:r>
              <a:rPr lang="pt-BR" sz="2000" smtClean="0"/>
              <a:t>endereço IP (32 bit) - usado p/ endereçar </a:t>
            </a:r>
            <a:r>
              <a:rPr lang="pt-BR" sz="2000" err="1" smtClean="0"/>
              <a:t>datagramas</a:t>
            </a:r>
            <a:endParaRPr lang="pt-BR" sz="2000" smtClean="0"/>
          </a:p>
          <a:p>
            <a:pPr lvl="1">
              <a:lnSpc>
                <a:spcPct val="90000"/>
              </a:lnSpc>
            </a:pPr>
            <a:r>
              <a:rPr lang="pt-BR" sz="2000" smtClean="0"/>
              <a:t>“nome”, ex., www.yahoo.com - usado por gente</a:t>
            </a: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P:</a:t>
            </a:r>
            <a:r>
              <a:rPr lang="pt-BR" sz="2400" smtClean="0"/>
              <a:t> como mapear entre nome e endereço IP?</a:t>
            </a:r>
          </a:p>
        </p:txBody>
      </p:sp>
      <p:sp>
        <p:nvSpPr>
          <p:cNvPr id="2048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437063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Domain Name System:</a:t>
            </a:r>
            <a:endParaRPr lang="pt-BR" sz="2400" smtClean="0"/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base de dados distribuída </a:t>
            </a:r>
            <a:r>
              <a:rPr lang="pt-BR" sz="2000" smtClean="0"/>
              <a:t>implementada na hierarquia de muitos </a:t>
            </a:r>
            <a:r>
              <a:rPr lang="pt-BR" sz="2000" i="1" smtClean="0">
                <a:solidFill>
                  <a:schemeClr val="accent2"/>
                </a:solidFill>
              </a:rPr>
              <a:t>servidores de nomes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i="1" smtClean="0">
                <a:solidFill>
                  <a:schemeClr val="accent2"/>
                </a:solidFill>
              </a:rPr>
              <a:t>protocolo de camada de aplicação</a:t>
            </a:r>
            <a:r>
              <a:rPr lang="pt-BR" sz="2000" smtClean="0"/>
              <a:t> permite que hospedeiros, roteadores, servidores de nomes se comuniquem para </a:t>
            </a:r>
            <a:r>
              <a:rPr lang="pt-BR" sz="2000" i="1" smtClean="0">
                <a:solidFill>
                  <a:schemeClr val="accent2"/>
                </a:solidFill>
              </a:rPr>
              <a:t>resolver</a:t>
            </a:r>
            <a:r>
              <a:rPr lang="pt-BR" sz="2000" smtClean="0">
                <a:solidFill>
                  <a:schemeClr val="accent2"/>
                </a:solidFill>
              </a:rPr>
              <a:t> </a:t>
            </a:r>
            <a:r>
              <a:rPr lang="pt-BR" sz="2000" smtClean="0"/>
              <a:t>nomes (tradução endereço/nome)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nota: função imprescindível da Internet implementada como protocolo de camada de aplicação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complexidade na borda da rede</a:t>
            </a:r>
            <a:endParaRPr lang="pt-BR" sz="1800" smtClean="0"/>
          </a:p>
        </p:txBody>
      </p:sp>
    </p:spTree>
    <p:extLst>
      <p:ext uri="{BB962C8B-B14F-4D97-AF65-F5344CB8AC3E}">
        <p14:creationId xmlns:p14="http://schemas.microsoft.com/office/powerpoint/2010/main" val="23942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538788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2064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DDEB4C-CC1C-46D7-8CFD-42A38F1CD87D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2065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238125"/>
            <a:ext cx="8382000" cy="1143000"/>
          </a:xfrm>
        </p:spPr>
        <p:txBody>
          <a:bodyPr/>
          <a:lstStyle/>
          <a:p>
            <a:r>
              <a:rPr lang="pt-BR" smtClean="0"/>
              <a:t>Arquitetura cliente-servidor</a:t>
            </a:r>
          </a:p>
        </p:txBody>
      </p:sp>
      <p:sp>
        <p:nvSpPr>
          <p:cNvPr id="2066" name="Rectangle 292"/>
          <p:cNvSpPr>
            <a:spLocks noChangeArrowheads="1"/>
          </p:cNvSpPr>
          <p:nvPr/>
        </p:nvSpPr>
        <p:spPr bwMode="auto">
          <a:xfrm>
            <a:off x="509588" y="1470025"/>
            <a:ext cx="42957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>
                <a:solidFill>
                  <a:srgbClr val="FF0000"/>
                </a:solidFill>
                <a:latin typeface="Comic Sans MS" pitchFamily="66" charset="0"/>
              </a:rPr>
              <a:t>Servidor: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Comic Sans MS" pitchFamily="66" charset="0"/>
              </a:rPr>
              <a:t>Sempre ligado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Comic Sans MS" pitchFamily="66" charset="0"/>
              </a:rPr>
              <a:t>Endereço IP permanente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Comic Sans MS" pitchFamily="66" charset="0"/>
              </a:rPr>
              <a:t>Escalabilidade com </a:t>
            </a:r>
            <a:r>
              <a:rPr lang="pt-BR" sz="2000" i="1" smtClean="0">
                <a:latin typeface="Comic Sans MS" pitchFamily="66" charset="0"/>
              </a:rPr>
              <a:t>data centers</a:t>
            </a:r>
            <a:r>
              <a:rPr lang="pt-BR" sz="2000" smtClean="0">
                <a:latin typeface="Comic Sans MS" pitchFamily="66" charset="0"/>
              </a:rPr>
              <a:t> </a:t>
            </a:r>
            <a:endParaRPr lang="pt-BR" sz="2400"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000" smtClean="0">
                <a:solidFill>
                  <a:srgbClr val="FF0000"/>
                </a:solidFill>
                <a:latin typeface="Comic Sans MS" pitchFamily="66" charset="0"/>
              </a:rPr>
              <a:t>Clientes:</a:t>
            </a:r>
            <a:endParaRPr lang="pt-BR" sz="2000">
              <a:solidFill>
                <a:srgbClr val="FF0000"/>
              </a:solidFill>
              <a:latin typeface="Comic Sans MS" pitchFamily="66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smtClean="0">
                <a:latin typeface="Comic Sans MS" pitchFamily="66" charset="0"/>
              </a:rPr>
              <a:t>Comunicam-se </a:t>
            </a:r>
            <a:r>
              <a:rPr lang="pt-BR" sz="2000">
                <a:latin typeface="Comic Sans MS" pitchFamily="66" charset="0"/>
              </a:rPr>
              <a:t>com o servidor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smtClean="0">
                <a:latin typeface="Comic Sans MS" pitchFamily="66" charset="0"/>
              </a:rPr>
              <a:t>Podem </a:t>
            </a:r>
            <a:r>
              <a:rPr lang="pt-BR" sz="2000">
                <a:latin typeface="Comic Sans MS" pitchFamily="66" charset="0"/>
              </a:rPr>
              <a:t>estar </a:t>
            </a:r>
            <a:r>
              <a:rPr lang="pt-BR" sz="2000" smtClean="0">
                <a:latin typeface="Comic Sans MS" pitchFamily="66" charset="0"/>
              </a:rPr>
              <a:t>conectados </a:t>
            </a:r>
            <a:r>
              <a:rPr lang="pt-BR" sz="2000">
                <a:latin typeface="Comic Sans MS" pitchFamily="66" charset="0"/>
              </a:rPr>
              <a:t>intermitentemente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 smtClean="0">
                <a:latin typeface="Comic Sans MS" pitchFamily="66" charset="0"/>
              </a:rPr>
              <a:t>Podem </a:t>
            </a:r>
            <a:r>
              <a:rPr lang="pt-BR" sz="2000">
                <a:latin typeface="Comic Sans MS" pitchFamily="66" charset="0"/>
              </a:rPr>
              <a:t>ter endereços IP dinâmicos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latin typeface="Comic Sans MS" pitchFamily="66" charset="0"/>
              </a:rPr>
              <a:t>Não se </a:t>
            </a:r>
            <a:r>
              <a:rPr lang="pt-BR" sz="2000" smtClean="0">
                <a:latin typeface="Comic Sans MS" pitchFamily="66" charset="0"/>
              </a:rPr>
              <a:t>comunicam </a:t>
            </a:r>
            <a:r>
              <a:rPr lang="pt-BR" sz="2000">
                <a:latin typeface="Comic Sans MS" pitchFamily="66" charset="0"/>
              </a:rPr>
              <a:t>diretamente com outros clientes</a:t>
            </a:r>
          </a:p>
        </p:txBody>
      </p:sp>
      <p:sp>
        <p:nvSpPr>
          <p:cNvPr id="2067" name="Freeform 462"/>
          <p:cNvSpPr>
            <a:spLocks/>
          </p:cNvSpPr>
          <p:nvPr/>
        </p:nvSpPr>
        <p:spPr bwMode="auto">
          <a:xfrm>
            <a:off x="6942138" y="3621088"/>
            <a:ext cx="1314450" cy="674687"/>
          </a:xfrm>
          <a:custGeom>
            <a:avLst/>
            <a:gdLst>
              <a:gd name="T0" fmla="*/ 962699801 w 828"/>
              <a:gd name="T1" fmla="*/ 75604635 h 425"/>
              <a:gd name="T2" fmla="*/ 932457934 w 828"/>
              <a:gd name="T3" fmla="*/ 75604635 h 425"/>
              <a:gd name="T4" fmla="*/ 317539693 w 828"/>
              <a:gd name="T5" fmla="*/ 80644942 h 425"/>
              <a:gd name="T6" fmla="*/ 15120939 w 828"/>
              <a:gd name="T7" fmla="*/ 317539460 h 425"/>
              <a:gd name="T8" fmla="*/ 231854406 w 828"/>
              <a:gd name="T9" fmla="*/ 690522301 h 425"/>
              <a:gd name="T10" fmla="*/ 735885606 w 828"/>
              <a:gd name="T11" fmla="*/ 967739402 h 425"/>
              <a:gd name="T12" fmla="*/ 1360884371 w 828"/>
              <a:gd name="T13" fmla="*/ 1048384319 h 425"/>
              <a:gd name="T14" fmla="*/ 1759069338 w 828"/>
              <a:gd name="T15" fmla="*/ 831650906 h 425"/>
              <a:gd name="T16" fmla="*/ 1955641467 w 828"/>
              <a:gd name="T17" fmla="*/ 428426320 h 425"/>
              <a:gd name="T18" fmla="*/ 1995963955 w 828"/>
              <a:gd name="T19" fmla="*/ 55443405 h 425"/>
              <a:gd name="T20" fmla="*/ 1411287481 w 828"/>
              <a:gd name="T21" fmla="*/ 95765864 h 425"/>
              <a:gd name="T22" fmla="*/ 962699801 w 828"/>
              <a:gd name="T23" fmla="*/ 75604635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068" name="Freeform 463"/>
          <p:cNvSpPr>
            <a:spLocks/>
          </p:cNvSpPr>
          <p:nvPr/>
        </p:nvSpPr>
        <p:spPr bwMode="auto">
          <a:xfrm>
            <a:off x="6961188" y="2095500"/>
            <a:ext cx="1730375" cy="1044575"/>
          </a:xfrm>
          <a:custGeom>
            <a:avLst/>
            <a:gdLst>
              <a:gd name="T0" fmla="*/ 2147483647 w 765"/>
              <a:gd name="T1" fmla="*/ 51791808 h 459"/>
              <a:gd name="T2" fmla="*/ 1473499230 w 765"/>
              <a:gd name="T3" fmla="*/ 362535844 h 459"/>
              <a:gd name="T4" fmla="*/ 491166363 w 765"/>
              <a:gd name="T5" fmla="*/ 517908937 h 459"/>
              <a:gd name="T6" fmla="*/ 71628472 w 765"/>
              <a:gd name="T7" fmla="*/ 1740175577 h 459"/>
              <a:gd name="T8" fmla="*/ 920937231 w 765"/>
              <a:gd name="T9" fmla="*/ 2147483647 h 459"/>
              <a:gd name="T10" fmla="*/ 177024600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1926624200 h 459"/>
              <a:gd name="T18" fmla="*/ 2147483647 w 765"/>
              <a:gd name="T19" fmla="*/ 818298275 h 459"/>
              <a:gd name="T20" fmla="*/ 2147483647 w 765"/>
              <a:gd name="T21" fmla="*/ 176089426 h 459"/>
              <a:gd name="T22" fmla="*/ 2147483647 w 765"/>
              <a:gd name="T23" fmla="*/ 51791808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069" name="Freeform 464"/>
          <p:cNvSpPr>
            <a:spLocks/>
          </p:cNvSpPr>
          <p:nvPr/>
        </p:nvSpPr>
        <p:spPr bwMode="auto">
          <a:xfrm>
            <a:off x="5221288" y="1803400"/>
            <a:ext cx="1644650" cy="1071563"/>
          </a:xfrm>
          <a:custGeom>
            <a:avLst/>
            <a:gdLst>
              <a:gd name="T0" fmla="*/ 1633060877 w 1036"/>
              <a:gd name="T1" fmla="*/ 27722528 h 675"/>
              <a:gd name="T2" fmla="*/ 982860871 w 1036"/>
              <a:gd name="T3" fmla="*/ 133569139 h 675"/>
              <a:gd name="T4" fmla="*/ 519152141 w 1036"/>
              <a:gd name="T5" fmla="*/ 325101083 h 675"/>
              <a:gd name="T6" fmla="*/ 383063669 w 1036"/>
              <a:gd name="T7" fmla="*/ 577116834 h 675"/>
              <a:gd name="T8" fmla="*/ 55443436 w 1036"/>
              <a:gd name="T9" fmla="*/ 748487477 h 675"/>
              <a:gd name="T10" fmla="*/ 45362804 w 1036"/>
              <a:gd name="T11" fmla="*/ 1156753031 h 675"/>
              <a:gd name="T12" fmla="*/ 332660567 w 1036"/>
              <a:gd name="T13" fmla="*/ 1232357726 h 675"/>
              <a:gd name="T14" fmla="*/ 1154231415 w 1036"/>
              <a:gd name="T15" fmla="*/ 1232357726 h 675"/>
              <a:gd name="T16" fmla="*/ 1507053124 w 1036"/>
              <a:gd name="T17" fmla="*/ 1398688056 h 675"/>
              <a:gd name="T18" fmla="*/ 1895157401 w 1036"/>
              <a:gd name="T19" fmla="*/ 1655744021 h 675"/>
              <a:gd name="T20" fmla="*/ 2147483647 w 1036"/>
              <a:gd name="T21" fmla="*/ 1665825044 h 675"/>
              <a:gd name="T22" fmla="*/ 2147483647 w 1036"/>
              <a:gd name="T23" fmla="*/ 1519655569 h 675"/>
              <a:gd name="T24" fmla="*/ 2147483647 w 1036"/>
              <a:gd name="T25" fmla="*/ 1121470840 h 675"/>
              <a:gd name="T26" fmla="*/ 2147483647 w 1036"/>
              <a:gd name="T27" fmla="*/ 733366538 h 675"/>
              <a:gd name="T28" fmla="*/ 2147483647 w 1036"/>
              <a:gd name="T29" fmla="*/ 269657640 h 675"/>
              <a:gd name="T30" fmla="*/ 2147483647 w 1036"/>
              <a:gd name="T31" fmla="*/ 42843467 h 675"/>
              <a:gd name="T32" fmla="*/ 1955641122 w 1036"/>
              <a:gd name="T33" fmla="*/ 7561266 h 675"/>
              <a:gd name="T34" fmla="*/ 1633060877 w 1036"/>
              <a:gd name="T35" fmla="*/ 27722528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2070" name="Group 465"/>
          <p:cNvGrpSpPr>
            <a:grpSpLocks/>
          </p:cNvGrpSpPr>
          <p:nvPr/>
        </p:nvGrpSpPr>
        <p:grpSpPr bwMode="auto">
          <a:xfrm>
            <a:off x="5308600" y="3138488"/>
            <a:ext cx="1458913" cy="933450"/>
            <a:chOff x="2889" y="1631"/>
            <a:chExt cx="980" cy="743"/>
          </a:xfrm>
        </p:grpSpPr>
        <p:sp>
          <p:nvSpPr>
            <p:cNvPr id="2394" name="Rectangle 46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395" name="AutoShape 46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>
                <a:solidFill>
                  <a:srgbClr val="00CCFF"/>
                </a:solidFill>
              </a:endParaRPr>
            </a:p>
          </p:txBody>
        </p:sp>
      </p:grpSp>
      <p:grpSp>
        <p:nvGrpSpPr>
          <p:cNvPr id="2071" name="Group 468"/>
          <p:cNvGrpSpPr>
            <a:grpSpLocks/>
          </p:cNvGrpSpPr>
          <p:nvPr/>
        </p:nvGrpSpPr>
        <p:grpSpPr bwMode="auto">
          <a:xfrm>
            <a:off x="4930775" y="1803400"/>
            <a:ext cx="2497138" cy="1522413"/>
            <a:chOff x="1018" y="599"/>
            <a:chExt cx="6421" cy="3541"/>
          </a:xfrm>
        </p:grpSpPr>
        <p:sp>
          <p:nvSpPr>
            <p:cNvPr id="2364" name="Line 469"/>
            <p:cNvSpPr>
              <a:spLocks noChangeShapeType="1"/>
            </p:cNvSpPr>
            <p:nvPr/>
          </p:nvSpPr>
          <p:spPr bwMode="auto">
            <a:xfrm flipH="1">
              <a:off x="3992" y="1481"/>
              <a:ext cx="235" cy="7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65" name="Line 470"/>
            <p:cNvSpPr>
              <a:spLocks noChangeShapeType="1"/>
            </p:cNvSpPr>
            <p:nvPr/>
          </p:nvSpPr>
          <p:spPr bwMode="auto">
            <a:xfrm>
              <a:off x="4227" y="1481"/>
              <a:ext cx="236" cy="72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66" name="Line 471"/>
            <p:cNvSpPr>
              <a:spLocks noChangeShapeType="1"/>
            </p:cNvSpPr>
            <p:nvPr/>
          </p:nvSpPr>
          <p:spPr bwMode="auto">
            <a:xfrm>
              <a:off x="3992" y="2201"/>
              <a:ext cx="235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67" name="Line 472"/>
            <p:cNvSpPr>
              <a:spLocks noChangeShapeType="1"/>
            </p:cNvSpPr>
            <p:nvPr/>
          </p:nvSpPr>
          <p:spPr bwMode="auto">
            <a:xfrm flipH="1">
              <a:off x="4227" y="2201"/>
              <a:ext cx="236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68" name="Line 473"/>
            <p:cNvSpPr>
              <a:spLocks noChangeShapeType="1"/>
            </p:cNvSpPr>
            <p:nvPr/>
          </p:nvSpPr>
          <p:spPr bwMode="auto">
            <a:xfrm>
              <a:off x="4227" y="1497"/>
              <a:ext cx="0" cy="78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69" name="Line 474"/>
            <p:cNvSpPr>
              <a:spLocks noChangeShapeType="1"/>
            </p:cNvSpPr>
            <p:nvPr/>
          </p:nvSpPr>
          <p:spPr bwMode="auto">
            <a:xfrm flipV="1">
              <a:off x="3992" y="2127"/>
              <a:ext cx="235" cy="7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0" name="Line 475"/>
            <p:cNvSpPr>
              <a:spLocks noChangeShapeType="1"/>
            </p:cNvSpPr>
            <p:nvPr/>
          </p:nvSpPr>
          <p:spPr bwMode="auto">
            <a:xfrm flipH="1" flipV="1">
              <a:off x="4227" y="2127"/>
              <a:ext cx="236" cy="7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1" name="Line 476"/>
            <p:cNvSpPr>
              <a:spLocks noChangeShapeType="1"/>
            </p:cNvSpPr>
            <p:nvPr/>
          </p:nvSpPr>
          <p:spPr bwMode="auto">
            <a:xfrm>
              <a:off x="4092" y="1890"/>
              <a:ext cx="135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2" name="Line 477"/>
            <p:cNvSpPr>
              <a:spLocks noChangeShapeType="1"/>
            </p:cNvSpPr>
            <p:nvPr/>
          </p:nvSpPr>
          <p:spPr bwMode="auto">
            <a:xfrm flipV="1">
              <a:off x="4227" y="1890"/>
              <a:ext cx="143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3" name="Line 478"/>
            <p:cNvSpPr>
              <a:spLocks noChangeShapeType="1"/>
            </p:cNvSpPr>
            <p:nvPr/>
          </p:nvSpPr>
          <p:spPr bwMode="auto">
            <a:xfrm>
              <a:off x="4047" y="1996"/>
              <a:ext cx="175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4" name="Line 479"/>
            <p:cNvSpPr>
              <a:spLocks noChangeShapeType="1"/>
            </p:cNvSpPr>
            <p:nvPr/>
          </p:nvSpPr>
          <p:spPr bwMode="auto">
            <a:xfrm flipV="1">
              <a:off x="4227" y="2012"/>
              <a:ext cx="176" cy="7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5" name="Line 480"/>
            <p:cNvSpPr>
              <a:spLocks noChangeShapeType="1"/>
            </p:cNvSpPr>
            <p:nvPr/>
          </p:nvSpPr>
          <p:spPr bwMode="auto">
            <a:xfrm flipV="1">
              <a:off x="4227" y="1782"/>
              <a:ext cx="90" cy="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6" name="Line 481"/>
            <p:cNvSpPr>
              <a:spLocks noChangeShapeType="1"/>
            </p:cNvSpPr>
            <p:nvPr/>
          </p:nvSpPr>
          <p:spPr bwMode="auto">
            <a:xfrm flipV="1">
              <a:off x="4227" y="1632"/>
              <a:ext cx="57" cy="2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7" name="Line 482"/>
            <p:cNvSpPr>
              <a:spLocks noChangeShapeType="1"/>
            </p:cNvSpPr>
            <p:nvPr/>
          </p:nvSpPr>
          <p:spPr bwMode="auto">
            <a:xfrm>
              <a:off x="4126" y="1772"/>
              <a:ext cx="109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2378" name="Line 483"/>
            <p:cNvSpPr>
              <a:spLocks noChangeShapeType="1"/>
            </p:cNvSpPr>
            <p:nvPr/>
          </p:nvSpPr>
          <p:spPr bwMode="auto">
            <a:xfrm>
              <a:off x="4175" y="1625"/>
              <a:ext cx="63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grpSp>
          <p:nvGrpSpPr>
            <p:cNvPr id="2379" name="Group 484"/>
            <p:cNvGrpSpPr>
              <a:grpSpLocks/>
            </p:cNvGrpSpPr>
            <p:nvPr/>
          </p:nvGrpSpPr>
          <p:grpSpPr bwMode="auto">
            <a:xfrm>
              <a:off x="6576" y="2085"/>
              <a:ext cx="863" cy="270"/>
              <a:chOff x="4227" y="1360"/>
              <a:chExt cx="863" cy="270"/>
            </a:xfrm>
          </p:grpSpPr>
          <p:sp>
            <p:nvSpPr>
              <p:cNvPr id="2390" name="Line 485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91" name="Line 486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92" name="Line 487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93" name="Line 488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2380" name="Group 489"/>
            <p:cNvGrpSpPr>
              <a:grpSpLocks/>
            </p:cNvGrpSpPr>
            <p:nvPr/>
          </p:nvGrpSpPr>
          <p:grpSpPr bwMode="auto">
            <a:xfrm rot="5700496">
              <a:off x="2862" y="3574"/>
              <a:ext cx="863" cy="270"/>
              <a:chOff x="4227" y="1360"/>
              <a:chExt cx="863" cy="270"/>
            </a:xfrm>
          </p:grpSpPr>
          <p:sp>
            <p:nvSpPr>
              <p:cNvPr id="2386" name="Line 490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7" name="Line 491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8" name="Line 492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9" name="Line 493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2381" name="Group 494"/>
            <p:cNvGrpSpPr>
              <a:grpSpLocks/>
            </p:cNvGrpSpPr>
            <p:nvPr/>
          </p:nvGrpSpPr>
          <p:grpSpPr bwMode="auto">
            <a:xfrm rot="10800000">
              <a:off x="1018" y="599"/>
              <a:ext cx="863" cy="270"/>
              <a:chOff x="4227" y="1360"/>
              <a:chExt cx="863" cy="270"/>
            </a:xfrm>
          </p:grpSpPr>
          <p:sp>
            <p:nvSpPr>
              <p:cNvPr id="2382" name="Line 495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3" name="Line 496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4" name="Line 497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385" name="Line 498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</p:grpSp>
      <p:sp>
        <p:nvSpPr>
          <p:cNvPr id="2072" name="Oval 499"/>
          <p:cNvSpPr>
            <a:spLocks noChangeArrowheads="1"/>
          </p:cNvSpPr>
          <p:nvPr/>
        </p:nvSpPr>
        <p:spPr bwMode="auto">
          <a:xfrm>
            <a:off x="7067550" y="3816350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73" name="Line 500"/>
          <p:cNvSpPr>
            <a:spLocks noChangeShapeType="1"/>
          </p:cNvSpPr>
          <p:nvPr/>
        </p:nvSpPr>
        <p:spPr bwMode="auto">
          <a:xfrm>
            <a:off x="7067550" y="3808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74" name="Line 501"/>
          <p:cNvSpPr>
            <a:spLocks noChangeShapeType="1"/>
          </p:cNvSpPr>
          <p:nvPr/>
        </p:nvSpPr>
        <p:spPr bwMode="auto">
          <a:xfrm>
            <a:off x="7426325" y="3808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75" name="Rectangle 502"/>
          <p:cNvSpPr>
            <a:spLocks noChangeArrowheads="1"/>
          </p:cNvSpPr>
          <p:nvPr/>
        </p:nvSpPr>
        <p:spPr bwMode="auto">
          <a:xfrm>
            <a:off x="7067550" y="3808413"/>
            <a:ext cx="355600" cy="5873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76" name="Oval 503"/>
          <p:cNvSpPr>
            <a:spLocks noChangeArrowheads="1"/>
          </p:cNvSpPr>
          <p:nvPr/>
        </p:nvSpPr>
        <p:spPr bwMode="auto">
          <a:xfrm>
            <a:off x="7064375" y="3740150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077" name="Group 504"/>
          <p:cNvGrpSpPr>
            <a:grpSpLocks/>
          </p:cNvGrpSpPr>
          <p:nvPr/>
        </p:nvGrpSpPr>
        <p:grpSpPr bwMode="auto">
          <a:xfrm>
            <a:off x="7150100" y="3762375"/>
            <a:ext cx="179388" cy="65088"/>
            <a:chOff x="2848" y="848"/>
            <a:chExt cx="140" cy="98"/>
          </a:xfrm>
        </p:grpSpPr>
        <p:sp>
          <p:nvSpPr>
            <p:cNvPr id="2361" name="Line 50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2" name="Line 50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3" name="Line 50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078" name="Group 508"/>
          <p:cNvGrpSpPr>
            <a:grpSpLocks/>
          </p:cNvGrpSpPr>
          <p:nvPr/>
        </p:nvGrpSpPr>
        <p:grpSpPr bwMode="auto">
          <a:xfrm flipV="1">
            <a:off x="7150100" y="3763963"/>
            <a:ext cx="179388" cy="65087"/>
            <a:chOff x="2848" y="848"/>
            <a:chExt cx="140" cy="98"/>
          </a:xfrm>
        </p:grpSpPr>
        <p:sp>
          <p:nvSpPr>
            <p:cNvPr id="2358" name="Line 50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9" name="Line 51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0" name="Line 51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079" name="Oval 512"/>
          <p:cNvSpPr>
            <a:spLocks noChangeArrowheads="1"/>
          </p:cNvSpPr>
          <p:nvPr/>
        </p:nvSpPr>
        <p:spPr bwMode="auto">
          <a:xfrm>
            <a:off x="7423150" y="4095750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80" name="Line 513"/>
          <p:cNvSpPr>
            <a:spLocks noChangeShapeType="1"/>
          </p:cNvSpPr>
          <p:nvPr/>
        </p:nvSpPr>
        <p:spPr bwMode="auto">
          <a:xfrm>
            <a:off x="7423150" y="40878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81" name="Line 514"/>
          <p:cNvSpPr>
            <a:spLocks noChangeShapeType="1"/>
          </p:cNvSpPr>
          <p:nvPr/>
        </p:nvSpPr>
        <p:spPr bwMode="auto">
          <a:xfrm>
            <a:off x="7781925" y="40878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82" name="Rectangle 515"/>
          <p:cNvSpPr>
            <a:spLocks noChangeArrowheads="1"/>
          </p:cNvSpPr>
          <p:nvPr/>
        </p:nvSpPr>
        <p:spPr bwMode="auto">
          <a:xfrm>
            <a:off x="7423150" y="4087813"/>
            <a:ext cx="355600" cy="5873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83" name="Oval 516"/>
          <p:cNvSpPr>
            <a:spLocks noChangeArrowheads="1"/>
          </p:cNvSpPr>
          <p:nvPr/>
        </p:nvSpPr>
        <p:spPr bwMode="auto">
          <a:xfrm>
            <a:off x="7419975" y="4019550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084" name="Group 517"/>
          <p:cNvGrpSpPr>
            <a:grpSpLocks/>
          </p:cNvGrpSpPr>
          <p:nvPr/>
        </p:nvGrpSpPr>
        <p:grpSpPr bwMode="auto">
          <a:xfrm>
            <a:off x="7505700" y="4041775"/>
            <a:ext cx="179388" cy="65088"/>
            <a:chOff x="2848" y="848"/>
            <a:chExt cx="140" cy="98"/>
          </a:xfrm>
        </p:grpSpPr>
        <p:sp>
          <p:nvSpPr>
            <p:cNvPr id="2355" name="Line 51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6" name="Line 51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7" name="Line 52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085" name="Group 521"/>
          <p:cNvGrpSpPr>
            <a:grpSpLocks/>
          </p:cNvGrpSpPr>
          <p:nvPr/>
        </p:nvGrpSpPr>
        <p:grpSpPr bwMode="auto">
          <a:xfrm flipV="1">
            <a:off x="7505700" y="4043363"/>
            <a:ext cx="179388" cy="65087"/>
            <a:chOff x="2848" y="848"/>
            <a:chExt cx="140" cy="98"/>
          </a:xfrm>
        </p:grpSpPr>
        <p:sp>
          <p:nvSpPr>
            <p:cNvPr id="2352" name="Line 52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3" name="Line 52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4" name="Line 52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086" name="Oval 525"/>
          <p:cNvSpPr>
            <a:spLocks noChangeArrowheads="1"/>
          </p:cNvSpPr>
          <p:nvPr/>
        </p:nvSpPr>
        <p:spPr bwMode="auto">
          <a:xfrm>
            <a:off x="7702550" y="3829050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87" name="Line 526"/>
          <p:cNvSpPr>
            <a:spLocks noChangeShapeType="1"/>
          </p:cNvSpPr>
          <p:nvPr/>
        </p:nvSpPr>
        <p:spPr bwMode="auto">
          <a:xfrm>
            <a:off x="7702550" y="38211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88" name="Line 527"/>
          <p:cNvSpPr>
            <a:spLocks noChangeShapeType="1"/>
          </p:cNvSpPr>
          <p:nvPr/>
        </p:nvSpPr>
        <p:spPr bwMode="auto">
          <a:xfrm>
            <a:off x="8061325" y="38211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89" name="Rectangle 528"/>
          <p:cNvSpPr>
            <a:spLocks noChangeArrowheads="1"/>
          </p:cNvSpPr>
          <p:nvPr/>
        </p:nvSpPr>
        <p:spPr bwMode="auto">
          <a:xfrm>
            <a:off x="7702550" y="3821113"/>
            <a:ext cx="355600" cy="5873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90" name="Oval 529"/>
          <p:cNvSpPr>
            <a:spLocks noChangeArrowheads="1"/>
          </p:cNvSpPr>
          <p:nvPr/>
        </p:nvSpPr>
        <p:spPr bwMode="auto">
          <a:xfrm>
            <a:off x="7699375" y="3752850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091" name="Group 530"/>
          <p:cNvGrpSpPr>
            <a:grpSpLocks/>
          </p:cNvGrpSpPr>
          <p:nvPr/>
        </p:nvGrpSpPr>
        <p:grpSpPr bwMode="auto">
          <a:xfrm>
            <a:off x="7785100" y="3775075"/>
            <a:ext cx="179388" cy="65088"/>
            <a:chOff x="2848" y="848"/>
            <a:chExt cx="140" cy="98"/>
          </a:xfrm>
        </p:grpSpPr>
        <p:sp>
          <p:nvSpPr>
            <p:cNvPr id="2349" name="Line 53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0" name="Line 53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1" name="Line 53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092" name="Group 534"/>
          <p:cNvGrpSpPr>
            <a:grpSpLocks/>
          </p:cNvGrpSpPr>
          <p:nvPr/>
        </p:nvGrpSpPr>
        <p:grpSpPr bwMode="auto">
          <a:xfrm flipV="1">
            <a:off x="7785100" y="3776663"/>
            <a:ext cx="179388" cy="65087"/>
            <a:chOff x="2848" y="848"/>
            <a:chExt cx="140" cy="98"/>
          </a:xfrm>
        </p:grpSpPr>
        <p:sp>
          <p:nvSpPr>
            <p:cNvPr id="2346" name="Line 53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7" name="Line 53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8" name="Line 53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093" name="Oval 538"/>
          <p:cNvSpPr>
            <a:spLocks noChangeArrowheads="1"/>
          </p:cNvSpPr>
          <p:nvPr/>
        </p:nvSpPr>
        <p:spPr bwMode="auto">
          <a:xfrm>
            <a:off x="7167563" y="2667000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94" name="Line 539"/>
          <p:cNvSpPr>
            <a:spLocks noChangeShapeType="1"/>
          </p:cNvSpPr>
          <p:nvPr/>
        </p:nvSpPr>
        <p:spPr bwMode="auto">
          <a:xfrm>
            <a:off x="7167563" y="2659063"/>
            <a:ext cx="0" cy="55562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95" name="Line 540"/>
          <p:cNvSpPr>
            <a:spLocks noChangeShapeType="1"/>
          </p:cNvSpPr>
          <p:nvPr/>
        </p:nvSpPr>
        <p:spPr bwMode="auto">
          <a:xfrm>
            <a:off x="7515225" y="2659063"/>
            <a:ext cx="0" cy="55562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096" name="Rectangle 541"/>
          <p:cNvSpPr>
            <a:spLocks noChangeArrowheads="1"/>
          </p:cNvSpPr>
          <p:nvPr/>
        </p:nvSpPr>
        <p:spPr bwMode="auto">
          <a:xfrm>
            <a:off x="7167563" y="2659063"/>
            <a:ext cx="344487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097" name="Oval 542"/>
          <p:cNvSpPr>
            <a:spLocks noChangeArrowheads="1"/>
          </p:cNvSpPr>
          <p:nvPr/>
        </p:nvSpPr>
        <p:spPr bwMode="auto">
          <a:xfrm>
            <a:off x="7164388" y="2595563"/>
            <a:ext cx="347662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098" name="Group 543"/>
          <p:cNvGrpSpPr>
            <a:grpSpLocks/>
          </p:cNvGrpSpPr>
          <p:nvPr/>
        </p:nvGrpSpPr>
        <p:grpSpPr bwMode="auto">
          <a:xfrm>
            <a:off x="7248525" y="2617788"/>
            <a:ext cx="171450" cy="61912"/>
            <a:chOff x="2848" y="848"/>
            <a:chExt cx="140" cy="98"/>
          </a:xfrm>
        </p:grpSpPr>
        <p:sp>
          <p:nvSpPr>
            <p:cNvPr id="2343" name="Line 54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4" name="Line 54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5" name="Line 54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099" name="Group 547"/>
          <p:cNvGrpSpPr>
            <a:grpSpLocks/>
          </p:cNvGrpSpPr>
          <p:nvPr/>
        </p:nvGrpSpPr>
        <p:grpSpPr bwMode="auto">
          <a:xfrm flipV="1">
            <a:off x="7248525" y="2617788"/>
            <a:ext cx="171450" cy="60325"/>
            <a:chOff x="2848" y="848"/>
            <a:chExt cx="140" cy="98"/>
          </a:xfrm>
        </p:grpSpPr>
        <p:sp>
          <p:nvSpPr>
            <p:cNvPr id="2340" name="Line 54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1" name="Line 54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42" name="Line 55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00" name="Oval 551"/>
          <p:cNvSpPr>
            <a:spLocks noChangeArrowheads="1"/>
          </p:cNvSpPr>
          <p:nvPr/>
        </p:nvSpPr>
        <p:spPr bwMode="auto">
          <a:xfrm>
            <a:off x="7165975" y="2927350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01" name="Line 552"/>
          <p:cNvSpPr>
            <a:spLocks noChangeShapeType="1"/>
          </p:cNvSpPr>
          <p:nvPr/>
        </p:nvSpPr>
        <p:spPr bwMode="auto">
          <a:xfrm>
            <a:off x="7165975" y="2919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02" name="Line 553"/>
          <p:cNvSpPr>
            <a:spLocks noChangeShapeType="1"/>
          </p:cNvSpPr>
          <p:nvPr/>
        </p:nvSpPr>
        <p:spPr bwMode="auto">
          <a:xfrm>
            <a:off x="7524750" y="2919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03" name="Rectangle 554"/>
          <p:cNvSpPr>
            <a:spLocks noChangeArrowheads="1"/>
          </p:cNvSpPr>
          <p:nvPr/>
        </p:nvSpPr>
        <p:spPr bwMode="auto">
          <a:xfrm>
            <a:off x="7165975" y="2919413"/>
            <a:ext cx="355600" cy="5873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04" name="Oval 555"/>
          <p:cNvSpPr>
            <a:spLocks noChangeArrowheads="1"/>
          </p:cNvSpPr>
          <p:nvPr/>
        </p:nvSpPr>
        <p:spPr bwMode="auto">
          <a:xfrm>
            <a:off x="7162800" y="2851150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105" name="Group 556"/>
          <p:cNvGrpSpPr>
            <a:grpSpLocks/>
          </p:cNvGrpSpPr>
          <p:nvPr/>
        </p:nvGrpSpPr>
        <p:grpSpPr bwMode="auto">
          <a:xfrm>
            <a:off x="7248525" y="2873375"/>
            <a:ext cx="179388" cy="65088"/>
            <a:chOff x="2848" y="848"/>
            <a:chExt cx="140" cy="98"/>
          </a:xfrm>
        </p:grpSpPr>
        <p:sp>
          <p:nvSpPr>
            <p:cNvPr id="2337" name="Line 55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8" name="Line 55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9" name="Line 55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106" name="Group 560"/>
          <p:cNvGrpSpPr>
            <a:grpSpLocks/>
          </p:cNvGrpSpPr>
          <p:nvPr/>
        </p:nvGrpSpPr>
        <p:grpSpPr bwMode="auto">
          <a:xfrm flipV="1">
            <a:off x="7248525" y="2874963"/>
            <a:ext cx="179388" cy="65087"/>
            <a:chOff x="2848" y="848"/>
            <a:chExt cx="140" cy="98"/>
          </a:xfrm>
        </p:grpSpPr>
        <p:sp>
          <p:nvSpPr>
            <p:cNvPr id="2334" name="Line 56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5" name="Line 56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6" name="Line 56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07" name="Oval 564"/>
          <p:cNvSpPr>
            <a:spLocks noChangeArrowheads="1"/>
          </p:cNvSpPr>
          <p:nvPr/>
        </p:nvSpPr>
        <p:spPr bwMode="auto">
          <a:xfrm>
            <a:off x="7642225" y="2568575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08" name="Line 565"/>
          <p:cNvSpPr>
            <a:spLocks noChangeShapeType="1"/>
          </p:cNvSpPr>
          <p:nvPr/>
        </p:nvSpPr>
        <p:spPr bwMode="auto">
          <a:xfrm>
            <a:off x="7642225" y="2562225"/>
            <a:ext cx="0" cy="5238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09" name="Line 566"/>
          <p:cNvSpPr>
            <a:spLocks noChangeShapeType="1"/>
          </p:cNvSpPr>
          <p:nvPr/>
        </p:nvSpPr>
        <p:spPr bwMode="auto">
          <a:xfrm>
            <a:off x="7972425" y="2562225"/>
            <a:ext cx="0" cy="5238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10" name="Rectangle 567"/>
          <p:cNvSpPr>
            <a:spLocks noChangeArrowheads="1"/>
          </p:cNvSpPr>
          <p:nvPr/>
        </p:nvSpPr>
        <p:spPr bwMode="auto">
          <a:xfrm>
            <a:off x="7642225" y="2562225"/>
            <a:ext cx="327025" cy="5238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>
              <a:solidFill>
                <a:schemeClr val="bg2"/>
              </a:solidFill>
            </a:endParaRPr>
          </a:p>
        </p:txBody>
      </p:sp>
      <p:sp>
        <p:nvSpPr>
          <p:cNvPr id="2111" name="Oval 568"/>
          <p:cNvSpPr>
            <a:spLocks noChangeArrowheads="1"/>
          </p:cNvSpPr>
          <p:nvPr/>
        </p:nvSpPr>
        <p:spPr bwMode="auto">
          <a:xfrm>
            <a:off x="7639050" y="2500313"/>
            <a:ext cx="330200" cy="100012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112" name="Group 569"/>
          <p:cNvGrpSpPr>
            <a:grpSpLocks/>
          </p:cNvGrpSpPr>
          <p:nvPr/>
        </p:nvGrpSpPr>
        <p:grpSpPr bwMode="auto">
          <a:xfrm>
            <a:off x="7718425" y="2520950"/>
            <a:ext cx="163513" cy="57150"/>
            <a:chOff x="2848" y="848"/>
            <a:chExt cx="140" cy="98"/>
          </a:xfrm>
        </p:grpSpPr>
        <p:sp>
          <p:nvSpPr>
            <p:cNvPr id="2331" name="Line 57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2" name="Line 57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3" name="Line 57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113" name="Group 573"/>
          <p:cNvGrpSpPr>
            <a:grpSpLocks/>
          </p:cNvGrpSpPr>
          <p:nvPr/>
        </p:nvGrpSpPr>
        <p:grpSpPr bwMode="auto">
          <a:xfrm flipV="1">
            <a:off x="7718425" y="2519363"/>
            <a:ext cx="163513" cy="58737"/>
            <a:chOff x="2848" y="848"/>
            <a:chExt cx="140" cy="98"/>
          </a:xfrm>
        </p:grpSpPr>
        <p:sp>
          <p:nvSpPr>
            <p:cNvPr id="2328" name="Line 57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9" name="Line 57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30" name="Line 57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14" name="Oval 577"/>
          <p:cNvSpPr>
            <a:spLocks noChangeArrowheads="1"/>
          </p:cNvSpPr>
          <p:nvPr/>
        </p:nvSpPr>
        <p:spPr bwMode="auto">
          <a:xfrm>
            <a:off x="7727950" y="2927350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15" name="Line 578"/>
          <p:cNvSpPr>
            <a:spLocks noChangeShapeType="1"/>
          </p:cNvSpPr>
          <p:nvPr/>
        </p:nvSpPr>
        <p:spPr bwMode="auto">
          <a:xfrm>
            <a:off x="7727950" y="2919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16" name="Line 579"/>
          <p:cNvSpPr>
            <a:spLocks noChangeShapeType="1"/>
          </p:cNvSpPr>
          <p:nvPr/>
        </p:nvSpPr>
        <p:spPr bwMode="auto">
          <a:xfrm>
            <a:off x="8086725" y="2919413"/>
            <a:ext cx="0" cy="5873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17" name="Rectangle 580"/>
          <p:cNvSpPr>
            <a:spLocks noChangeArrowheads="1"/>
          </p:cNvSpPr>
          <p:nvPr/>
        </p:nvSpPr>
        <p:spPr bwMode="auto">
          <a:xfrm>
            <a:off x="7727950" y="2919413"/>
            <a:ext cx="355600" cy="5873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18" name="Oval 581"/>
          <p:cNvSpPr>
            <a:spLocks noChangeArrowheads="1"/>
          </p:cNvSpPr>
          <p:nvPr/>
        </p:nvSpPr>
        <p:spPr bwMode="auto">
          <a:xfrm>
            <a:off x="7724775" y="2851150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119" name="Group 582"/>
          <p:cNvGrpSpPr>
            <a:grpSpLocks/>
          </p:cNvGrpSpPr>
          <p:nvPr/>
        </p:nvGrpSpPr>
        <p:grpSpPr bwMode="auto">
          <a:xfrm>
            <a:off x="7810500" y="2873375"/>
            <a:ext cx="179388" cy="65088"/>
            <a:chOff x="2848" y="848"/>
            <a:chExt cx="140" cy="98"/>
          </a:xfrm>
        </p:grpSpPr>
        <p:sp>
          <p:nvSpPr>
            <p:cNvPr id="2325" name="Line 58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6" name="Line 58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7" name="Line 58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120" name="Group 586"/>
          <p:cNvGrpSpPr>
            <a:grpSpLocks/>
          </p:cNvGrpSpPr>
          <p:nvPr/>
        </p:nvGrpSpPr>
        <p:grpSpPr bwMode="auto">
          <a:xfrm flipV="1">
            <a:off x="7810500" y="2874963"/>
            <a:ext cx="179388" cy="65087"/>
            <a:chOff x="2848" y="848"/>
            <a:chExt cx="140" cy="98"/>
          </a:xfrm>
        </p:grpSpPr>
        <p:sp>
          <p:nvSpPr>
            <p:cNvPr id="2322" name="Line 58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3" name="Line 58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4" name="Line 58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21" name="Oval 590"/>
          <p:cNvSpPr>
            <a:spLocks noChangeArrowheads="1"/>
          </p:cNvSpPr>
          <p:nvPr/>
        </p:nvSpPr>
        <p:spPr bwMode="auto">
          <a:xfrm>
            <a:off x="6318250" y="2662238"/>
            <a:ext cx="346075" cy="87312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22" name="Line 591"/>
          <p:cNvSpPr>
            <a:spLocks noChangeShapeType="1"/>
          </p:cNvSpPr>
          <p:nvPr/>
        </p:nvSpPr>
        <p:spPr bwMode="auto">
          <a:xfrm>
            <a:off x="6318250" y="2654300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23" name="Line 592"/>
          <p:cNvSpPr>
            <a:spLocks noChangeShapeType="1"/>
          </p:cNvSpPr>
          <p:nvPr/>
        </p:nvSpPr>
        <p:spPr bwMode="auto">
          <a:xfrm>
            <a:off x="6664325" y="2654300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24" name="Rectangle 593"/>
          <p:cNvSpPr>
            <a:spLocks noChangeArrowheads="1"/>
          </p:cNvSpPr>
          <p:nvPr/>
        </p:nvSpPr>
        <p:spPr bwMode="auto">
          <a:xfrm>
            <a:off x="6318250" y="2654300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25" name="Oval 594"/>
          <p:cNvSpPr>
            <a:spLocks noChangeArrowheads="1"/>
          </p:cNvSpPr>
          <p:nvPr/>
        </p:nvSpPr>
        <p:spPr bwMode="auto">
          <a:xfrm>
            <a:off x="6315075" y="2590800"/>
            <a:ext cx="346075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126" name="Group 595"/>
          <p:cNvGrpSpPr>
            <a:grpSpLocks/>
          </p:cNvGrpSpPr>
          <p:nvPr/>
        </p:nvGrpSpPr>
        <p:grpSpPr bwMode="auto">
          <a:xfrm>
            <a:off x="6399213" y="2611438"/>
            <a:ext cx="171450" cy="60325"/>
            <a:chOff x="2848" y="848"/>
            <a:chExt cx="140" cy="98"/>
          </a:xfrm>
        </p:grpSpPr>
        <p:sp>
          <p:nvSpPr>
            <p:cNvPr id="2319" name="Line 59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0" name="Line 59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21" name="Line 59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127" name="Group 599"/>
          <p:cNvGrpSpPr>
            <a:grpSpLocks/>
          </p:cNvGrpSpPr>
          <p:nvPr/>
        </p:nvGrpSpPr>
        <p:grpSpPr bwMode="auto">
          <a:xfrm flipV="1">
            <a:off x="6399213" y="2611438"/>
            <a:ext cx="171450" cy="58737"/>
            <a:chOff x="2848" y="848"/>
            <a:chExt cx="140" cy="98"/>
          </a:xfrm>
        </p:grpSpPr>
        <p:sp>
          <p:nvSpPr>
            <p:cNvPr id="2316" name="Line 60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7" name="Line 60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8" name="Line 60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28" name="Oval 603"/>
          <p:cNvSpPr>
            <a:spLocks noChangeArrowheads="1"/>
          </p:cNvSpPr>
          <p:nvPr/>
        </p:nvSpPr>
        <p:spPr bwMode="auto">
          <a:xfrm>
            <a:off x="6011863" y="3811588"/>
            <a:ext cx="346075" cy="87312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29" name="Line 604"/>
          <p:cNvSpPr>
            <a:spLocks noChangeShapeType="1"/>
          </p:cNvSpPr>
          <p:nvPr/>
        </p:nvSpPr>
        <p:spPr bwMode="auto">
          <a:xfrm>
            <a:off x="6011863" y="3803650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30" name="Line 605"/>
          <p:cNvSpPr>
            <a:spLocks noChangeShapeType="1"/>
          </p:cNvSpPr>
          <p:nvPr/>
        </p:nvSpPr>
        <p:spPr bwMode="auto">
          <a:xfrm>
            <a:off x="6357938" y="3803650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31" name="Rectangle 606"/>
          <p:cNvSpPr>
            <a:spLocks noChangeArrowheads="1"/>
          </p:cNvSpPr>
          <p:nvPr/>
        </p:nvSpPr>
        <p:spPr bwMode="auto">
          <a:xfrm>
            <a:off x="6011863" y="3803650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sp>
        <p:nvSpPr>
          <p:cNvPr id="2132" name="Oval 607"/>
          <p:cNvSpPr>
            <a:spLocks noChangeArrowheads="1"/>
          </p:cNvSpPr>
          <p:nvPr/>
        </p:nvSpPr>
        <p:spPr bwMode="auto">
          <a:xfrm>
            <a:off x="6008688" y="3740150"/>
            <a:ext cx="346075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/>
          </a:p>
        </p:txBody>
      </p:sp>
      <p:grpSp>
        <p:nvGrpSpPr>
          <p:cNvPr id="2133" name="Group 608"/>
          <p:cNvGrpSpPr>
            <a:grpSpLocks/>
          </p:cNvGrpSpPr>
          <p:nvPr/>
        </p:nvGrpSpPr>
        <p:grpSpPr bwMode="auto">
          <a:xfrm>
            <a:off x="6092825" y="3760788"/>
            <a:ext cx="171450" cy="60325"/>
            <a:chOff x="2848" y="848"/>
            <a:chExt cx="140" cy="98"/>
          </a:xfrm>
        </p:grpSpPr>
        <p:sp>
          <p:nvSpPr>
            <p:cNvPr id="2313" name="Line 60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4" name="Line 61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5" name="Line 61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134" name="Group 612"/>
          <p:cNvGrpSpPr>
            <a:grpSpLocks/>
          </p:cNvGrpSpPr>
          <p:nvPr/>
        </p:nvGrpSpPr>
        <p:grpSpPr bwMode="auto">
          <a:xfrm flipV="1">
            <a:off x="6092825" y="3760788"/>
            <a:ext cx="171450" cy="58737"/>
            <a:chOff x="2848" y="848"/>
            <a:chExt cx="140" cy="98"/>
          </a:xfrm>
        </p:grpSpPr>
        <p:sp>
          <p:nvSpPr>
            <p:cNvPr id="2310" name="Line 61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1" name="Line 61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12" name="Line 61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135" name="Line 616"/>
          <p:cNvSpPr>
            <a:spLocks noChangeShapeType="1"/>
          </p:cNvSpPr>
          <p:nvPr/>
        </p:nvSpPr>
        <p:spPr bwMode="auto">
          <a:xfrm flipV="1">
            <a:off x="7210425" y="4168775"/>
            <a:ext cx="227013" cy="43656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36" name="Line 617"/>
          <p:cNvSpPr>
            <a:spLocks noChangeShapeType="1"/>
          </p:cNvSpPr>
          <p:nvPr/>
        </p:nvSpPr>
        <p:spPr bwMode="auto">
          <a:xfrm>
            <a:off x="7334250" y="3906838"/>
            <a:ext cx="163513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37" name="Line 618"/>
          <p:cNvSpPr>
            <a:spLocks noChangeShapeType="1"/>
          </p:cNvSpPr>
          <p:nvPr/>
        </p:nvSpPr>
        <p:spPr bwMode="auto">
          <a:xfrm>
            <a:off x="7431088" y="3827463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38" name="Line 619"/>
          <p:cNvSpPr>
            <a:spLocks noChangeShapeType="1"/>
          </p:cNvSpPr>
          <p:nvPr/>
        </p:nvSpPr>
        <p:spPr bwMode="auto">
          <a:xfrm flipV="1">
            <a:off x="7667625" y="3913188"/>
            <a:ext cx="134938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39" name="Line 620"/>
          <p:cNvSpPr>
            <a:spLocks noChangeShapeType="1"/>
          </p:cNvSpPr>
          <p:nvPr/>
        </p:nvSpPr>
        <p:spPr bwMode="auto">
          <a:xfrm>
            <a:off x="6365875" y="3833813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40" name="Line 621"/>
          <p:cNvSpPr>
            <a:spLocks noChangeShapeType="1"/>
          </p:cNvSpPr>
          <p:nvPr/>
        </p:nvSpPr>
        <p:spPr bwMode="auto">
          <a:xfrm>
            <a:off x="6661150" y="2681288"/>
            <a:ext cx="50958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41" name="Line 622"/>
          <p:cNvSpPr>
            <a:spLocks noChangeShapeType="1"/>
          </p:cNvSpPr>
          <p:nvPr/>
        </p:nvSpPr>
        <p:spPr bwMode="auto">
          <a:xfrm>
            <a:off x="6227763" y="2509838"/>
            <a:ext cx="15240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42" name="Freeform 623"/>
          <p:cNvSpPr>
            <a:spLocks/>
          </p:cNvSpPr>
          <p:nvPr/>
        </p:nvSpPr>
        <p:spPr bwMode="auto">
          <a:xfrm>
            <a:off x="5548313" y="4516438"/>
            <a:ext cx="2979737" cy="1455737"/>
          </a:xfrm>
          <a:custGeom>
            <a:avLst/>
            <a:gdLst>
              <a:gd name="T0" fmla="*/ 2147483647 w 1877"/>
              <a:gd name="T1" fmla="*/ 57962789 h 917"/>
              <a:gd name="T2" fmla="*/ 1743948172 w 1877"/>
              <a:gd name="T3" fmla="*/ 274696169 h 917"/>
              <a:gd name="T4" fmla="*/ 1045863999 w 1877"/>
              <a:gd name="T5" fmla="*/ 229333384 h 917"/>
              <a:gd name="T6" fmla="*/ 282257478 w 1877"/>
              <a:gd name="T7" fmla="*/ 428426500 h 917"/>
              <a:gd name="T8" fmla="*/ 126007808 w 1877"/>
              <a:gd name="T9" fmla="*/ 889614217 h 917"/>
              <a:gd name="T10" fmla="*/ 35282185 w 1877"/>
              <a:gd name="T11" fmla="*/ 1330642086 h 917"/>
              <a:gd name="T12" fmla="*/ 350302462 w 1877"/>
              <a:gd name="T13" fmla="*/ 1638100961 h 917"/>
              <a:gd name="T14" fmla="*/ 1272677965 w 1877"/>
              <a:gd name="T15" fmla="*/ 1968240831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1998482688 h 917"/>
              <a:gd name="T22" fmla="*/ 2147483647 w 1877"/>
              <a:gd name="T23" fmla="*/ 1572576938 h 917"/>
              <a:gd name="T24" fmla="*/ 2147483647 w 1877"/>
              <a:gd name="T25" fmla="*/ 551913287 h 917"/>
              <a:gd name="T26" fmla="*/ 2147483647 w 1877"/>
              <a:gd name="T27" fmla="*/ 252015571 h 917"/>
              <a:gd name="T28" fmla="*/ 2147483647 w 1877"/>
              <a:gd name="T29" fmla="*/ 32761230 h 917"/>
              <a:gd name="T30" fmla="*/ 2147483647 w 1877"/>
              <a:gd name="T31" fmla="*/ 57962789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43" name="Line 624"/>
          <p:cNvSpPr>
            <a:spLocks noChangeShapeType="1"/>
          </p:cNvSpPr>
          <p:nvPr/>
        </p:nvSpPr>
        <p:spPr bwMode="auto">
          <a:xfrm rot="-5400000">
            <a:off x="7783512" y="5253038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44" name="Line 625"/>
          <p:cNvSpPr>
            <a:spLocks noChangeShapeType="1"/>
          </p:cNvSpPr>
          <p:nvPr/>
        </p:nvSpPr>
        <p:spPr bwMode="auto">
          <a:xfrm rot="5400000" flipV="1">
            <a:off x="7929563" y="5534025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2145" name="Line 626"/>
          <p:cNvSpPr>
            <a:spLocks noChangeShapeType="1"/>
          </p:cNvSpPr>
          <p:nvPr/>
        </p:nvSpPr>
        <p:spPr bwMode="auto">
          <a:xfrm rot="-5400000">
            <a:off x="8115300" y="5210175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146" name="Group 627"/>
          <p:cNvGrpSpPr>
            <a:grpSpLocks/>
          </p:cNvGrpSpPr>
          <p:nvPr/>
        </p:nvGrpSpPr>
        <p:grpSpPr bwMode="auto">
          <a:xfrm>
            <a:off x="7694613" y="4856163"/>
            <a:ext cx="501650" cy="298450"/>
            <a:chOff x="4701" y="2956"/>
            <a:chExt cx="316" cy="188"/>
          </a:xfrm>
        </p:grpSpPr>
        <p:sp>
          <p:nvSpPr>
            <p:cNvPr id="2297" name="Oval 62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98" name="Line 62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99" name="Line 63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00" name="Rectangle 63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301" name="Oval 63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2302" name="Group 633"/>
            <p:cNvGrpSpPr>
              <a:grpSpLocks/>
            </p:cNvGrpSpPr>
            <p:nvPr/>
          </p:nvGrpSpPr>
          <p:grpSpPr bwMode="auto">
            <a:xfrm>
              <a:off x="4796" y="2956"/>
              <a:ext cx="157" cy="49"/>
              <a:chOff x="2848" y="848"/>
              <a:chExt cx="140" cy="98"/>
            </a:xfrm>
          </p:grpSpPr>
          <p:sp>
            <p:nvSpPr>
              <p:cNvPr id="2307" name="Line 6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308" name="Line 6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309" name="Line 6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303" name="Group 637"/>
            <p:cNvGrpSpPr>
              <a:grpSpLocks/>
            </p:cNvGrpSpPr>
            <p:nvPr/>
          </p:nvGrpSpPr>
          <p:grpSpPr bwMode="auto">
            <a:xfrm flipV="1">
              <a:off x="4796" y="3084"/>
              <a:ext cx="157" cy="49"/>
              <a:chOff x="2848" y="848"/>
              <a:chExt cx="140" cy="98"/>
            </a:xfrm>
          </p:grpSpPr>
          <p:sp>
            <p:nvSpPr>
              <p:cNvPr id="2304" name="Line 6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305" name="Line 6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306" name="Line 6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2147" name="Group 641"/>
          <p:cNvGrpSpPr>
            <a:grpSpLocks/>
          </p:cNvGrpSpPr>
          <p:nvPr/>
        </p:nvGrpSpPr>
        <p:grpSpPr bwMode="auto">
          <a:xfrm>
            <a:off x="6878638" y="4478338"/>
            <a:ext cx="501650" cy="482600"/>
            <a:chOff x="3600" y="97"/>
            <a:chExt cx="360" cy="359"/>
          </a:xfrm>
        </p:grpSpPr>
        <p:sp>
          <p:nvSpPr>
            <p:cNvPr id="2284" name="Oval 6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85" name="Line 6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86" name="Line 6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87" name="Rectangle 6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88" name="Oval 6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2289" name="Group 647"/>
            <p:cNvGrpSpPr>
              <a:grpSpLocks/>
            </p:cNvGrpSpPr>
            <p:nvPr/>
          </p:nvGrpSpPr>
          <p:grpSpPr bwMode="auto">
            <a:xfrm>
              <a:off x="3666" y="97"/>
              <a:ext cx="176" cy="49"/>
              <a:chOff x="2848" y="848"/>
              <a:chExt cx="140" cy="98"/>
            </a:xfrm>
          </p:grpSpPr>
          <p:sp>
            <p:nvSpPr>
              <p:cNvPr id="2294" name="Line 6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95" name="Line 6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96" name="Line 6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290" name="Group 651"/>
            <p:cNvGrpSpPr>
              <a:grpSpLocks/>
            </p:cNvGrpSpPr>
            <p:nvPr/>
          </p:nvGrpSpPr>
          <p:grpSpPr bwMode="auto">
            <a:xfrm flipV="1">
              <a:off x="3666" y="407"/>
              <a:ext cx="176" cy="49"/>
              <a:chOff x="2848" y="848"/>
              <a:chExt cx="140" cy="98"/>
            </a:xfrm>
          </p:grpSpPr>
          <p:sp>
            <p:nvSpPr>
              <p:cNvPr id="2291" name="Line 6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92" name="Line 6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93" name="Line 6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2148" name="Group 655"/>
          <p:cNvGrpSpPr>
            <a:grpSpLocks/>
          </p:cNvGrpSpPr>
          <p:nvPr/>
        </p:nvGrpSpPr>
        <p:grpSpPr bwMode="auto">
          <a:xfrm>
            <a:off x="6213475" y="4783138"/>
            <a:ext cx="501650" cy="482600"/>
            <a:chOff x="3600" y="97"/>
            <a:chExt cx="360" cy="359"/>
          </a:xfrm>
        </p:grpSpPr>
        <p:sp>
          <p:nvSpPr>
            <p:cNvPr id="2271" name="Oval 6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72" name="Line 6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73" name="Line 6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74" name="Rectangle 6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75" name="Oval 6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2276" name="Group 661"/>
            <p:cNvGrpSpPr>
              <a:grpSpLocks/>
            </p:cNvGrpSpPr>
            <p:nvPr/>
          </p:nvGrpSpPr>
          <p:grpSpPr bwMode="auto">
            <a:xfrm>
              <a:off x="3666" y="97"/>
              <a:ext cx="176" cy="49"/>
              <a:chOff x="2848" y="848"/>
              <a:chExt cx="140" cy="98"/>
            </a:xfrm>
          </p:grpSpPr>
          <p:sp>
            <p:nvSpPr>
              <p:cNvPr id="2281" name="Line 6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82" name="Line 6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83" name="Line 6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277" name="Group 665"/>
            <p:cNvGrpSpPr>
              <a:grpSpLocks/>
            </p:cNvGrpSpPr>
            <p:nvPr/>
          </p:nvGrpSpPr>
          <p:grpSpPr bwMode="auto">
            <a:xfrm flipV="1">
              <a:off x="3666" y="407"/>
              <a:ext cx="176" cy="49"/>
              <a:chOff x="2848" y="848"/>
              <a:chExt cx="140" cy="98"/>
            </a:xfrm>
          </p:grpSpPr>
          <p:sp>
            <p:nvSpPr>
              <p:cNvPr id="2278" name="Line 6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79" name="Line 6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80" name="Line 6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2149" name="Line 669"/>
          <p:cNvSpPr>
            <a:spLocks noChangeShapeType="1"/>
          </p:cNvSpPr>
          <p:nvPr/>
        </p:nvSpPr>
        <p:spPr bwMode="auto">
          <a:xfrm>
            <a:off x="7327900" y="4854575"/>
            <a:ext cx="358775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0" name="Line 670"/>
          <p:cNvSpPr>
            <a:spLocks noChangeShapeType="1"/>
          </p:cNvSpPr>
          <p:nvPr/>
        </p:nvSpPr>
        <p:spPr bwMode="auto">
          <a:xfrm flipV="1">
            <a:off x="6675438" y="4867275"/>
            <a:ext cx="277812" cy="109538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1" name="Line 671"/>
          <p:cNvSpPr>
            <a:spLocks noChangeShapeType="1"/>
          </p:cNvSpPr>
          <p:nvPr/>
        </p:nvSpPr>
        <p:spPr bwMode="auto">
          <a:xfrm flipV="1">
            <a:off x="6718300" y="5070475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2" name="Line 672"/>
          <p:cNvSpPr>
            <a:spLocks noChangeShapeType="1"/>
          </p:cNvSpPr>
          <p:nvPr/>
        </p:nvSpPr>
        <p:spPr bwMode="auto">
          <a:xfrm flipH="1">
            <a:off x="6013450" y="4816475"/>
            <a:ext cx="254000" cy="469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3" name="Line 673"/>
          <p:cNvSpPr>
            <a:spLocks noChangeShapeType="1"/>
          </p:cNvSpPr>
          <p:nvPr/>
        </p:nvSpPr>
        <p:spPr bwMode="auto">
          <a:xfrm>
            <a:off x="6038850" y="4867275"/>
            <a:ext cx="1968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4" name="Line 674"/>
          <p:cNvSpPr>
            <a:spLocks noChangeShapeType="1"/>
          </p:cNvSpPr>
          <p:nvPr/>
        </p:nvSpPr>
        <p:spPr bwMode="auto">
          <a:xfrm>
            <a:off x="5899150" y="5203825"/>
            <a:ext cx="15398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5" name="Line 675"/>
          <p:cNvSpPr>
            <a:spLocks noChangeShapeType="1"/>
          </p:cNvSpPr>
          <p:nvPr/>
        </p:nvSpPr>
        <p:spPr bwMode="auto">
          <a:xfrm>
            <a:off x="6151563" y="5283200"/>
            <a:ext cx="49053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6" name="Line 676"/>
          <p:cNvSpPr>
            <a:spLocks noChangeShapeType="1"/>
          </p:cNvSpPr>
          <p:nvPr/>
        </p:nvSpPr>
        <p:spPr bwMode="auto">
          <a:xfrm flipH="1">
            <a:off x="6391275" y="5191125"/>
            <a:ext cx="53975" cy="85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7" name="Line 677"/>
          <p:cNvSpPr>
            <a:spLocks noChangeShapeType="1"/>
          </p:cNvSpPr>
          <p:nvPr/>
        </p:nvSpPr>
        <p:spPr bwMode="auto">
          <a:xfrm>
            <a:off x="6203950" y="5280025"/>
            <a:ext cx="1588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8" name="Line 678"/>
          <p:cNvSpPr>
            <a:spLocks noChangeShapeType="1"/>
          </p:cNvSpPr>
          <p:nvPr/>
        </p:nvSpPr>
        <p:spPr bwMode="auto">
          <a:xfrm flipH="1" flipV="1">
            <a:off x="6600825" y="5287963"/>
            <a:ext cx="0" cy="76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59" name="Line 679"/>
          <p:cNvSpPr>
            <a:spLocks noChangeShapeType="1"/>
          </p:cNvSpPr>
          <p:nvPr/>
        </p:nvSpPr>
        <p:spPr bwMode="auto">
          <a:xfrm>
            <a:off x="6681788" y="5146675"/>
            <a:ext cx="503237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0" name="Line 680"/>
          <p:cNvSpPr>
            <a:spLocks noChangeShapeType="1"/>
          </p:cNvSpPr>
          <p:nvPr/>
        </p:nvSpPr>
        <p:spPr bwMode="auto">
          <a:xfrm>
            <a:off x="6130925" y="5081588"/>
            <a:ext cx="809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2161" name="Group 681"/>
          <p:cNvGrpSpPr>
            <a:grpSpLocks/>
          </p:cNvGrpSpPr>
          <p:nvPr/>
        </p:nvGrpSpPr>
        <p:grpSpPr bwMode="auto">
          <a:xfrm>
            <a:off x="5319713" y="1841500"/>
            <a:ext cx="3017837" cy="3981450"/>
            <a:chOff x="-1201" y="1352"/>
            <a:chExt cx="1901" cy="2508"/>
          </a:xfrm>
        </p:grpSpPr>
        <p:grpSp>
          <p:nvGrpSpPr>
            <p:cNvPr id="2244" name="Group 682"/>
            <p:cNvGrpSpPr>
              <a:grpSpLocks/>
            </p:cNvGrpSpPr>
            <p:nvPr/>
          </p:nvGrpSpPr>
          <p:grpSpPr bwMode="auto">
            <a:xfrm>
              <a:off x="-1201" y="1647"/>
              <a:ext cx="436" cy="114"/>
              <a:chOff x="3072" y="739"/>
              <a:chExt cx="652" cy="146"/>
            </a:xfrm>
          </p:grpSpPr>
          <p:pic>
            <p:nvPicPr>
              <p:cNvPr id="2268" name="Picture 683" descr="lgv_fqmg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69" name="Line 684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70" name="Line 685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2245" name="Picture 686" descr="imgyjavg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1027" y="1466"/>
              <a:ext cx="232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46" name="Group 687"/>
            <p:cNvGrpSpPr>
              <a:grpSpLocks/>
            </p:cNvGrpSpPr>
            <p:nvPr/>
          </p:nvGrpSpPr>
          <p:grpSpPr bwMode="auto">
            <a:xfrm>
              <a:off x="-546" y="1352"/>
              <a:ext cx="256" cy="269"/>
              <a:chOff x="2870" y="1518"/>
              <a:chExt cx="292" cy="320"/>
            </a:xfrm>
          </p:grpSpPr>
          <p:graphicFrame>
            <p:nvGraphicFramePr>
              <p:cNvPr id="2061" name="Object 231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3" name="Clip" r:id="rId6" imgW="819000" imgH="847800" progId="">
                      <p:embed/>
                    </p:oleObj>
                  </mc:Choice>
                  <mc:Fallback>
                    <p:oleObj name="Clip" r:id="rId6" imgW="819000" imgH="847800" progId="">
                      <p:embed/>
                      <p:pic>
                        <p:nvPicPr>
                          <p:cNvPr id="0" name="Object 2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62" name="Object 232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4" name="Clip" r:id="rId8" imgW="1266840" imgH="1200240" progId="">
                      <p:embed/>
                    </p:oleObj>
                  </mc:Choice>
                  <mc:Fallback>
                    <p:oleObj name="Clip" r:id="rId8" imgW="1266840" imgH="1200240" progId="">
                      <p:embed/>
                      <p:pic>
                        <p:nvPicPr>
                          <p:cNvPr id="0" name="Object 2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47" name="Group 690"/>
            <p:cNvGrpSpPr>
              <a:grpSpLocks/>
            </p:cNvGrpSpPr>
            <p:nvPr/>
          </p:nvGrpSpPr>
          <p:grpSpPr bwMode="auto">
            <a:xfrm>
              <a:off x="-1002" y="2262"/>
              <a:ext cx="209" cy="224"/>
              <a:chOff x="2870" y="1518"/>
              <a:chExt cx="292" cy="320"/>
            </a:xfrm>
          </p:grpSpPr>
          <p:graphicFrame>
            <p:nvGraphicFramePr>
              <p:cNvPr id="2059" name="Object 23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5" name="Clip" r:id="rId10" imgW="819000" imgH="847800" progId="">
                      <p:embed/>
                    </p:oleObj>
                  </mc:Choice>
                  <mc:Fallback>
                    <p:oleObj name="Clip" r:id="rId10" imgW="819000" imgH="847800" progId="">
                      <p:embed/>
                      <p:pic>
                        <p:nvPicPr>
                          <p:cNvPr id="0" name="Object 2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60" name="Object 23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6" name="Clip" r:id="rId11" imgW="1266840" imgH="1200240" progId="">
                      <p:embed/>
                    </p:oleObj>
                  </mc:Choice>
                  <mc:Fallback>
                    <p:oleObj name="Clip" r:id="rId11" imgW="1266840" imgH="1200240" progId="">
                      <p:embed/>
                      <p:pic>
                        <p:nvPicPr>
                          <p:cNvPr id="0" name="Object 2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235"/>
            <p:cNvGraphicFramePr>
              <a:graphicFrameLocks noChangeAspect="1"/>
            </p:cNvGraphicFramePr>
            <p:nvPr/>
          </p:nvGraphicFramePr>
          <p:xfrm>
            <a:off x="-732" y="2289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7" name="Clip" r:id="rId12" imgW="1305000" imgH="1085760" progId="">
                    <p:embed/>
                  </p:oleObj>
                </mc:Choice>
                <mc:Fallback>
                  <p:oleObj name="Clip" r:id="rId12" imgW="1305000" imgH="1085760" progId="">
                    <p:embed/>
                    <p:pic>
                      <p:nvPicPr>
                        <p:cNvPr id="0" name="Object 2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32" y="2289"/>
                          <a:ext cx="207" cy="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48" name="Group 694"/>
            <p:cNvGrpSpPr>
              <a:grpSpLocks/>
            </p:cNvGrpSpPr>
            <p:nvPr/>
          </p:nvGrpSpPr>
          <p:grpSpPr bwMode="auto">
            <a:xfrm>
              <a:off x="310" y="3572"/>
              <a:ext cx="125" cy="229"/>
              <a:chOff x="4180" y="783"/>
              <a:chExt cx="150" cy="307"/>
            </a:xfrm>
          </p:grpSpPr>
          <p:sp>
            <p:nvSpPr>
              <p:cNvPr id="2260" name="AutoShape 69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61" name="Rectangle 69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62" name="Rectangle 69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63" name="AutoShape 69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64" name="Line 69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65" name="Line 70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66" name="Rectangle 70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67" name="Rectangle 702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  <p:graphicFrame>
          <p:nvGraphicFramePr>
            <p:cNvPr id="2051" name="Object 236"/>
            <p:cNvGraphicFramePr>
              <a:graphicFrameLocks noChangeAspect="1"/>
            </p:cNvGraphicFramePr>
            <p:nvPr/>
          </p:nvGraphicFramePr>
          <p:xfrm>
            <a:off x="-975" y="338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8" name="Clip" r:id="rId14" imgW="1305000" imgH="1085760" progId="">
                    <p:embed/>
                  </p:oleObj>
                </mc:Choice>
                <mc:Fallback>
                  <p:oleObj name="Clip" r:id="rId14" imgW="1305000" imgH="1085760" progId="">
                    <p:embed/>
                    <p:pic>
                      <p:nvPicPr>
                        <p:cNvPr id="0" name="Object 2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975" y="338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237"/>
            <p:cNvGraphicFramePr>
              <a:graphicFrameLocks noChangeAspect="1"/>
            </p:cNvGraphicFramePr>
            <p:nvPr/>
          </p:nvGraphicFramePr>
          <p:xfrm>
            <a:off x="-871" y="318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9" name="Clip" r:id="rId15" imgW="1305000" imgH="1085760" progId="">
                    <p:embed/>
                  </p:oleObj>
                </mc:Choice>
                <mc:Fallback>
                  <p:oleObj name="Clip" r:id="rId15" imgW="1305000" imgH="1085760" progId="">
                    <p:embed/>
                    <p:pic>
                      <p:nvPicPr>
                        <p:cNvPr id="0" name="Object 2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71" y="318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" name="Object 238"/>
            <p:cNvGraphicFramePr>
              <a:graphicFrameLocks noChangeAspect="1"/>
            </p:cNvGraphicFramePr>
            <p:nvPr/>
          </p:nvGraphicFramePr>
          <p:xfrm>
            <a:off x="-703" y="354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0" name="Clip" r:id="rId16" imgW="1305000" imgH="1085760" progId="">
                    <p:embed/>
                  </p:oleObj>
                </mc:Choice>
                <mc:Fallback>
                  <p:oleObj name="Clip" r:id="rId16" imgW="1305000" imgH="1085760" progId="">
                    <p:embed/>
                    <p:pic>
                      <p:nvPicPr>
                        <p:cNvPr id="0" name="Object 2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03" y="354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" name="Object 239"/>
            <p:cNvGraphicFramePr>
              <a:graphicFrameLocks noChangeAspect="1"/>
            </p:cNvGraphicFramePr>
            <p:nvPr/>
          </p:nvGraphicFramePr>
          <p:xfrm>
            <a:off x="-489" y="3546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1" name="Clip" r:id="rId17" imgW="1305000" imgH="1085760" progId="">
                    <p:embed/>
                  </p:oleObj>
                </mc:Choice>
                <mc:Fallback>
                  <p:oleObj name="Clip" r:id="rId17" imgW="1305000" imgH="1085760" progId="">
                    <p:embed/>
                    <p:pic>
                      <p:nvPicPr>
                        <p:cNvPr id="0" name="Object 2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89" y="3546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49" name="Group 707"/>
            <p:cNvGrpSpPr>
              <a:grpSpLocks/>
            </p:cNvGrpSpPr>
            <p:nvPr/>
          </p:nvGrpSpPr>
          <p:grpSpPr bwMode="auto">
            <a:xfrm>
              <a:off x="83" y="3620"/>
              <a:ext cx="172" cy="214"/>
              <a:chOff x="2870" y="1518"/>
              <a:chExt cx="292" cy="320"/>
            </a:xfrm>
          </p:grpSpPr>
          <p:graphicFrame>
            <p:nvGraphicFramePr>
              <p:cNvPr id="2057" name="Object 24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12" name="Clip" r:id="rId18" imgW="819000" imgH="847800" progId="">
                      <p:embed/>
                    </p:oleObj>
                  </mc:Choice>
                  <mc:Fallback>
                    <p:oleObj name="Clip" r:id="rId18" imgW="819000" imgH="847800" progId="">
                      <p:embed/>
                      <p:pic>
                        <p:nvPicPr>
                          <p:cNvPr id="0" name="Object 2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8" name="Object 24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13" name="Clip" r:id="rId19" imgW="1266840" imgH="1200240" progId="">
                      <p:embed/>
                    </p:oleObj>
                  </mc:Choice>
                  <mc:Fallback>
                    <p:oleObj name="Clip" r:id="rId19" imgW="1266840" imgH="1200240" progId="">
                      <p:embed/>
                      <p:pic>
                        <p:nvPicPr>
                          <p:cNvPr id="0" name="Object 2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50" name="Group 710"/>
            <p:cNvGrpSpPr>
              <a:grpSpLocks/>
            </p:cNvGrpSpPr>
            <p:nvPr/>
          </p:nvGrpSpPr>
          <p:grpSpPr bwMode="auto">
            <a:xfrm>
              <a:off x="-201" y="3657"/>
              <a:ext cx="220" cy="203"/>
              <a:chOff x="2870" y="1518"/>
              <a:chExt cx="292" cy="320"/>
            </a:xfrm>
          </p:grpSpPr>
          <p:graphicFrame>
            <p:nvGraphicFramePr>
              <p:cNvPr id="2055" name="Object 242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14" name="Clip" r:id="rId20" imgW="819000" imgH="847800" progId="">
                      <p:embed/>
                    </p:oleObj>
                  </mc:Choice>
                  <mc:Fallback>
                    <p:oleObj name="Clip" r:id="rId20" imgW="819000" imgH="847800" progId="">
                      <p:embed/>
                      <p:pic>
                        <p:nvPicPr>
                          <p:cNvPr id="0" name="Object 2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6" name="Object 243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15" name="Clip" r:id="rId21" imgW="1266840" imgH="1200240" progId="">
                      <p:embed/>
                    </p:oleObj>
                  </mc:Choice>
                  <mc:Fallback>
                    <p:oleObj name="Clip" r:id="rId21" imgW="1266840" imgH="1200240" progId="">
                      <p:embed/>
                      <p:pic>
                        <p:nvPicPr>
                          <p:cNvPr id="0" name="Object 2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51" name="Group 713"/>
            <p:cNvGrpSpPr>
              <a:grpSpLocks/>
            </p:cNvGrpSpPr>
            <p:nvPr/>
          </p:nvGrpSpPr>
          <p:grpSpPr bwMode="auto">
            <a:xfrm>
              <a:off x="569" y="3424"/>
              <a:ext cx="131" cy="260"/>
              <a:chOff x="4180" y="783"/>
              <a:chExt cx="150" cy="307"/>
            </a:xfrm>
          </p:grpSpPr>
          <p:sp>
            <p:nvSpPr>
              <p:cNvPr id="2252" name="AutoShape 71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53" name="Rectangle 71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54" name="Rectangle 71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55" name="AutoShape 71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56" name="Line 71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57" name="Line 71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58" name="Rectangle 72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  <p:sp>
            <p:nvSpPr>
              <p:cNvPr id="2259" name="Rectangle 721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pt-BR"/>
              </a:p>
            </p:txBody>
          </p:sp>
        </p:grpSp>
      </p:grpSp>
      <p:sp>
        <p:nvSpPr>
          <p:cNvPr id="2162" name="Line 722"/>
          <p:cNvSpPr>
            <a:spLocks noChangeShapeType="1"/>
          </p:cNvSpPr>
          <p:nvPr/>
        </p:nvSpPr>
        <p:spPr bwMode="auto">
          <a:xfrm flipH="1">
            <a:off x="6219825" y="3603625"/>
            <a:ext cx="3175" cy="14446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3" name="Line 723"/>
          <p:cNvSpPr>
            <a:spLocks noChangeShapeType="1"/>
          </p:cNvSpPr>
          <p:nvPr/>
        </p:nvSpPr>
        <p:spPr bwMode="auto">
          <a:xfrm flipV="1">
            <a:off x="7516813" y="2586038"/>
            <a:ext cx="123825" cy="873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4" name="Line 724"/>
          <p:cNvSpPr>
            <a:spLocks noChangeShapeType="1"/>
          </p:cNvSpPr>
          <p:nvPr/>
        </p:nvSpPr>
        <p:spPr bwMode="auto">
          <a:xfrm>
            <a:off x="7343775" y="2759075"/>
            <a:ext cx="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5" name="Line 725"/>
          <p:cNvSpPr>
            <a:spLocks noChangeShapeType="1"/>
          </p:cNvSpPr>
          <p:nvPr/>
        </p:nvSpPr>
        <p:spPr bwMode="auto">
          <a:xfrm flipV="1">
            <a:off x="7527925" y="2655888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6" name="Line 726"/>
          <p:cNvSpPr>
            <a:spLocks noChangeShapeType="1"/>
          </p:cNvSpPr>
          <p:nvPr/>
        </p:nvSpPr>
        <p:spPr bwMode="auto">
          <a:xfrm>
            <a:off x="7880350" y="2654300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7" name="Line 727"/>
          <p:cNvSpPr>
            <a:spLocks noChangeShapeType="1"/>
          </p:cNvSpPr>
          <p:nvPr/>
        </p:nvSpPr>
        <p:spPr bwMode="auto">
          <a:xfrm>
            <a:off x="7534275" y="2960688"/>
            <a:ext cx="1889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8" name="Line 728"/>
          <p:cNvSpPr>
            <a:spLocks noChangeShapeType="1"/>
          </p:cNvSpPr>
          <p:nvPr/>
        </p:nvSpPr>
        <p:spPr bwMode="auto">
          <a:xfrm flipV="1">
            <a:off x="5829300" y="3827463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69" name="Line 729"/>
          <p:cNvSpPr>
            <a:spLocks noChangeShapeType="1"/>
          </p:cNvSpPr>
          <p:nvPr/>
        </p:nvSpPr>
        <p:spPr bwMode="auto">
          <a:xfrm flipV="1">
            <a:off x="7948613" y="2354263"/>
            <a:ext cx="238125" cy="168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70" name="Line 730"/>
          <p:cNvSpPr>
            <a:spLocks noChangeShapeType="1"/>
          </p:cNvSpPr>
          <p:nvPr/>
        </p:nvSpPr>
        <p:spPr bwMode="auto">
          <a:xfrm>
            <a:off x="8088313" y="2951163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71" name="Line 731"/>
          <p:cNvSpPr>
            <a:spLocks noChangeShapeType="1"/>
          </p:cNvSpPr>
          <p:nvPr/>
        </p:nvSpPr>
        <p:spPr bwMode="auto">
          <a:xfrm flipH="1">
            <a:off x="7234238" y="3027363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172" name="Line 732"/>
          <p:cNvSpPr>
            <a:spLocks noChangeShapeType="1"/>
          </p:cNvSpPr>
          <p:nvPr/>
        </p:nvSpPr>
        <p:spPr bwMode="auto">
          <a:xfrm flipH="1">
            <a:off x="7824788" y="3027363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2173" name="Group 733"/>
          <p:cNvGrpSpPr>
            <a:grpSpLocks/>
          </p:cNvGrpSpPr>
          <p:nvPr/>
        </p:nvGrpSpPr>
        <p:grpSpPr bwMode="auto">
          <a:xfrm>
            <a:off x="6877050" y="4581525"/>
            <a:ext cx="501650" cy="298450"/>
            <a:chOff x="4701" y="2956"/>
            <a:chExt cx="316" cy="188"/>
          </a:xfrm>
        </p:grpSpPr>
        <p:sp>
          <p:nvSpPr>
            <p:cNvPr id="2231" name="Oval 73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32" name="Line 73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33" name="Line 73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34" name="Rectangle 73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35" name="Oval 73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2236" name="Group 739"/>
            <p:cNvGrpSpPr>
              <a:grpSpLocks/>
            </p:cNvGrpSpPr>
            <p:nvPr/>
          </p:nvGrpSpPr>
          <p:grpSpPr bwMode="auto">
            <a:xfrm>
              <a:off x="4796" y="2956"/>
              <a:ext cx="157" cy="49"/>
              <a:chOff x="2848" y="848"/>
              <a:chExt cx="140" cy="98"/>
            </a:xfrm>
          </p:grpSpPr>
          <p:sp>
            <p:nvSpPr>
              <p:cNvPr id="2241" name="Line 7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42" name="Line 7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43" name="Line 7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237" name="Group 743"/>
            <p:cNvGrpSpPr>
              <a:grpSpLocks/>
            </p:cNvGrpSpPr>
            <p:nvPr/>
          </p:nvGrpSpPr>
          <p:grpSpPr bwMode="auto">
            <a:xfrm flipV="1">
              <a:off x="4796" y="3084"/>
              <a:ext cx="157" cy="49"/>
              <a:chOff x="2848" y="848"/>
              <a:chExt cx="140" cy="98"/>
            </a:xfrm>
          </p:grpSpPr>
          <p:sp>
            <p:nvSpPr>
              <p:cNvPr id="2238" name="Line 7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39" name="Line 7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40" name="Line 7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2174" name="Group 747"/>
          <p:cNvGrpSpPr>
            <a:grpSpLocks/>
          </p:cNvGrpSpPr>
          <p:nvPr/>
        </p:nvGrpSpPr>
        <p:grpSpPr bwMode="auto">
          <a:xfrm>
            <a:off x="6211888" y="4883150"/>
            <a:ext cx="501650" cy="298450"/>
            <a:chOff x="4701" y="2956"/>
            <a:chExt cx="316" cy="188"/>
          </a:xfrm>
        </p:grpSpPr>
        <p:sp>
          <p:nvSpPr>
            <p:cNvPr id="2218" name="Oval 74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19" name="Line 74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20" name="Line 75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21" name="Rectangle 75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sp>
          <p:nvSpPr>
            <p:cNvPr id="2222" name="Oval 75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pt-BR"/>
            </a:p>
          </p:txBody>
        </p:sp>
        <p:grpSp>
          <p:nvGrpSpPr>
            <p:cNvPr id="2223" name="Group 753"/>
            <p:cNvGrpSpPr>
              <a:grpSpLocks/>
            </p:cNvGrpSpPr>
            <p:nvPr/>
          </p:nvGrpSpPr>
          <p:grpSpPr bwMode="auto">
            <a:xfrm>
              <a:off x="4796" y="2956"/>
              <a:ext cx="157" cy="49"/>
              <a:chOff x="2848" y="848"/>
              <a:chExt cx="140" cy="98"/>
            </a:xfrm>
          </p:grpSpPr>
          <p:sp>
            <p:nvSpPr>
              <p:cNvPr id="2228" name="Line 7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29" name="Line 7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30" name="Line 7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224" name="Group 757"/>
            <p:cNvGrpSpPr>
              <a:grpSpLocks/>
            </p:cNvGrpSpPr>
            <p:nvPr/>
          </p:nvGrpSpPr>
          <p:grpSpPr bwMode="auto">
            <a:xfrm flipV="1">
              <a:off x="4796" y="3084"/>
              <a:ext cx="157" cy="49"/>
              <a:chOff x="2848" y="848"/>
              <a:chExt cx="140" cy="98"/>
            </a:xfrm>
          </p:grpSpPr>
          <p:sp>
            <p:nvSpPr>
              <p:cNvPr id="2225" name="Line 7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26" name="Line 7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27" name="Line 7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2175" name="Group 761"/>
          <p:cNvGrpSpPr>
            <a:grpSpLocks/>
          </p:cNvGrpSpPr>
          <p:nvPr/>
        </p:nvGrpSpPr>
        <p:grpSpPr bwMode="auto">
          <a:xfrm>
            <a:off x="7042150" y="5132388"/>
            <a:ext cx="290513" cy="404812"/>
            <a:chOff x="4290" y="3130"/>
            <a:chExt cx="183" cy="255"/>
          </a:xfrm>
        </p:grpSpPr>
        <p:pic>
          <p:nvPicPr>
            <p:cNvPr id="2200" name="Picture 762" descr="31u_bnrz[1]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201" name="Freeform 763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2 w 199"/>
                <a:gd name="T1" fmla="*/ 1 h 232"/>
                <a:gd name="T2" fmla="*/ 1 w 199"/>
                <a:gd name="T3" fmla="*/ 1 h 232"/>
                <a:gd name="T4" fmla="*/ 1 w 199"/>
                <a:gd name="T5" fmla="*/ 1 h 232"/>
                <a:gd name="T6" fmla="*/ 1 w 199"/>
                <a:gd name="T7" fmla="*/ 2 h 232"/>
                <a:gd name="T8" fmla="*/ 0 w 199"/>
                <a:gd name="T9" fmla="*/ 2 h 232"/>
                <a:gd name="T10" fmla="*/ 0 w 199"/>
                <a:gd name="T11" fmla="*/ 3 h 232"/>
                <a:gd name="T12" fmla="*/ 0 w 199"/>
                <a:gd name="T13" fmla="*/ 3 h 232"/>
                <a:gd name="T14" fmla="*/ 0 w 199"/>
                <a:gd name="T15" fmla="*/ 4 h 232"/>
                <a:gd name="T16" fmla="*/ 0 w 199"/>
                <a:gd name="T17" fmla="*/ 4 h 232"/>
                <a:gd name="T18" fmla="*/ 0 w 199"/>
                <a:gd name="T19" fmla="*/ 5 h 232"/>
                <a:gd name="T20" fmla="*/ 0 w 199"/>
                <a:gd name="T21" fmla="*/ 5 h 232"/>
                <a:gd name="T22" fmla="*/ 1 w 199"/>
                <a:gd name="T23" fmla="*/ 6 h 232"/>
                <a:gd name="T24" fmla="*/ 1 w 199"/>
                <a:gd name="T25" fmla="*/ 6 h 232"/>
                <a:gd name="T26" fmla="*/ 2 w 199"/>
                <a:gd name="T27" fmla="*/ 6 h 232"/>
                <a:gd name="T28" fmla="*/ 2 w 199"/>
                <a:gd name="T29" fmla="*/ 7 h 232"/>
                <a:gd name="T30" fmla="*/ 3 w 199"/>
                <a:gd name="T31" fmla="*/ 7 h 232"/>
                <a:gd name="T32" fmla="*/ 4 w 199"/>
                <a:gd name="T33" fmla="*/ 6 h 232"/>
                <a:gd name="T34" fmla="*/ 4 w 199"/>
                <a:gd name="T35" fmla="*/ 6 h 232"/>
                <a:gd name="T36" fmla="*/ 4 w 199"/>
                <a:gd name="T37" fmla="*/ 6 h 232"/>
                <a:gd name="T38" fmla="*/ 4 w 199"/>
                <a:gd name="T39" fmla="*/ 6 h 232"/>
                <a:gd name="T40" fmla="*/ 4 w 199"/>
                <a:gd name="T41" fmla="*/ 6 h 232"/>
                <a:gd name="T42" fmla="*/ 4 w 199"/>
                <a:gd name="T43" fmla="*/ 6 h 232"/>
                <a:gd name="T44" fmla="*/ 4 w 199"/>
                <a:gd name="T45" fmla="*/ 6 h 232"/>
                <a:gd name="T46" fmla="*/ 4 w 199"/>
                <a:gd name="T47" fmla="*/ 6 h 232"/>
                <a:gd name="T48" fmla="*/ 3 w 199"/>
                <a:gd name="T49" fmla="*/ 6 h 232"/>
                <a:gd name="T50" fmla="*/ 3 w 199"/>
                <a:gd name="T51" fmla="*/ 6 h 232"/>
                <a:gd name="T52" fmla="*/ 3 w 199"/>
                <a:gd name="T53" fmla="*/ 6 h 232"/>
                <a:gd name="T54" fmla="*/ 3 w 199"/>
                <a:gd name="T55" fmla="*/ 5 h 232"/>
                <a:gd name="T56" fmla="*/ 2 w 199"/>
                <a:gd name="T57" fmla="*/ 5 h 232"/>
                <a:gd name="T58" fmla="*/ 2 w 199"/>
                <a:gd name="T59" fmla="*/ 5 h 232"/>
                <a:gd name="T60" fmla="*/ 2 w 199"/>
                <a:gd name="T61" fmla="*/ 5 h 232"/>
                <a:gd name="T62" fmla="*/ 1 w 199"/>
                <a:gd name="T63" fmla="*/ 5 h 232"/>
                <a:gd name="T64" fmla="*/ 1 w 199"/>
                <a:gd name="T65" fmla="*/ 5 h 232"/>
                <a:gd name="T66" fmla="*/ 1 w 199"/>
                <a:gd name="T67" fmla="*/ 4 h 232"/>
                <a:gd name="T68" fmla="*/ 1 w 199"/>
                <a:gd name="T69" fmla="*/ 3 h 232"/>
                <a:gd name="T70" fmla="*/ 2 w 199"/>
                <a:gd name="T71" fmla="*/ 2 h 232"/>
                <a:gd name="T72" fmla="*/ 3 w 199"/>
                <a:gd name="T73" fmla="*/ 1 h 232"/>
                <a:gd name="T74" fmla="*/ 3 w 199"/>
                <a:gd name="T75" fmla="*/ 1 h 232"/>
                <a:gd name="T76" fmla="*/ 4 w 199"/>
                <a:gd name="T77" fmla="*/ 1 h 232"/>
                <a:gd name="T78" fmla="*/ 5 w 199"/>
                <a:gd name="T79" fmla="*/ 0 h 232"/>
                <a:gd name="T80" fmla="*/ 5 w 199"/>
                <a:gd name="T81" fmla="*/ 0 h 232"/>
                <a:gd name="T82" fmla="*/ 5 w 199"/>
                <a:gd name="T83" fmla="*/ 0 h 232"/>
                <a:gd name="T84" fmla="*/ 5 w 199"/>
                <a:gd name="T85" fmla="*/ 0 h 232"/>
                <a:gd name="T86" fmla="*/ 4 w 199"/>
                <a:gd name="T87" fmla="*/ 0 h 232"/>
                <a:gd name="T88" fmla="*/ 4 w 199"/>
                <a:gd name="T89" fmla="*/ 0 h 232"/>
                <a:gd name="T90" fmla="*/ 3 w 199"/>
                <a:gd name="T91" fmla="*/ 0 h 232"/>
                <a:gd name="T92" fmla="*/ 3 w 199"/>
                <a:gd name="T93" fmla="*/ 1 h 232"/>
                <a:gd name="T94" fmla="*/ 2 w 199"/>
                <a:gd name="T95" fmla="*/ 1 h 232"/>
                <a:gd name="T96" fmla="*/ 2 w 199"/>
                <a:gd name="T97" fmla="*/ 1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2" name="Freeform 764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3 w 128"/>
                <a:gd name="T1" fmla="*/ 2 h 180"/>
                <a:gd name="T2" fmla="*/ 3 w 128"/>
                <a:gd name="T3" fmla="*/ 2 h 180"/>
                <a:gd name="T4" fmla="*/ 3 w 128"/>
                <a:gd name="T5" fmla="*/ 3 h 180"/>
                <a:gd name="T6" fmla="*/ 3 w 128"/>
                <a:gd name="T7" fmla="*/ 3 h 180"/>
                <a:gd name="T8" fmla="*/ 3 w 128"/>
                <a:gd name="T9" fmla="*/ 3 h 180"/>
                <a:gd name="T10" fmla="*/ 2 w 128"/>
                <a:gd name="T11" fmla="*/ 4 h 180"/>
                <a:gd name="T12" fmla="*/ 2 w 128"/>
                <a:gd name="T13" fmla="*/ 4 h 180"/>
                <a:gd name="T14" fmla="*/ 1 w 128"/>
                <a:gd name="T15" fmla="*/ 4 h 180"/>
                <a:gd name="T16" fmla="*/ 1 w 128"/>
                <a:gd name="T17" fmla="*/ 4 h 180"/>
                <a:gd name="T18" fmla="*/ 1 w 128"/>
                <a:gd name="T19" fmla="*/ 5 h 180"/>
                <a:gd name="T20" fmla="*/ 1 w 128"/>
                <a:gd name="T21" fmla="*/ 5 h 180"/>
                <a:gd name="T22" fmla="*/ 1 w 128"/>
                <a:gd name="T23" fmla="*/ 5 h 180"/>
                <a:gd name="T24" fmla="*/ 1 w 128"/>
                <a:gd name="T25" fmla="*/ 5 h 180"/>
                <a:gd name="T26" fmla="*/ 1 w 128"/>
                <a:gd name="T27" fmla="*/ 5 h 180"/>
                <a:gd name="T28" fmla="*/ 1 w 128"/>
                <a:gd name="T29" fmla="*/ 5 h 180"/>
                <a:gd name="T30" fmla="*/ 1 w 128"/>
                <a:gd name="T31" fmla="*/ 5 h 180"/>
                <a:gd name="T32" fmla="*/ 1 w 128"/>
                <a:gd name="T33" fmla="*/ 5 h 180"/>
                <a:gd name="T34" fmla="*/ 2 w 128"/>
                <a:gd name="T35" fmla="*/ 5 h 180"/>
                <a:gd name="T36" fmla="*/ 2 w 128"/>
                <a:gd name="T37" fmla="*/ 4 h 180"/>
                <a:gd name="T38" fmla="*/ 3 w 128"/>
                <a:gd name="T39" fmla="*/ 4 h 180"/>
                <a:gd name="T40" fmla="*/ 3 w 128"/>
                <a:gd name="T41" fmla="*/ 4 h 180"/>
                <a:gd name="T42" fmla="*/ 4 w 128"/>
                <a:gd name="T43" fmla="*/ 3 h 180"/>
                <a:gd name="T44" fmla="*/ 4 w 128"/>
                <a:gd name="T45" fmla="*/ 3 h 180"/>
                <a:gd name="T46" fmla="*/ 4 w 128"/>
                <a:gd name="T47" fmla="*/ 2 h 180"/>
                <a:gd name="T48" fmla="*/ 4 w 128"/>
                <a:gd name="T49" fmla="*/ 2 h 180"/>
                <a:gd name="T50" fmla="*/ 3 w 128"/>
                <a:gd name="T51" fmla="*/ 1 h 180"/>
                <a:gd name="T52" fmla="*/ 3 w 128"/>
                <a:gd name="T53" fmla="*/ 1 h 180"/>
                <a:gd name="T54" fmla="*/ 2 w 128"/>
                <a:gd name="T55" fmla="*/ 0 h 180"/>
                <a:gd name="T56" fmla="*/ 2 w 128"/>
                <a:gd name="T57" fmla="*/ 0 h 180"/>
                <a:gd name="T58" fmla="*/ 1 w 128"/>
                <a:gd name="T59" fmla="*/ 0 h 180"/>
                <a:gd name="T60" fmla="*/ 1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1 w 128"/>
                <a:gd name="T69" fmla="*/ 0 h 180"/>
                <a:gd name="T70" fmla="*/ 1 w 128"/>
                <a:gd name="T71" fmla="*/ 0 h 180"/>
                <a:gd name="T72" fmla="*/ 2 w 128"/>
                <a:gd name="T73" fmla="*/ 1 h 180"/>
                <a:gd name="T74" fmla="*/ 2 w 128"/>
                <a:gd name="T75" fmla="*/ 1 h 180"/>
                <a:gd name="T76" fmla="*/ 3 w 128"/>
                <a:gd name="T77" fmla="*/ 1 h 180"/>
                <a:gd name="T78" fmla="*/ 3 w 128"/>
                <a:gd name="T79" fmla="*/ 1 h 180"/>
                <a:gd name="T80" fmla="*/ 3 w 128"/>
                <a:gd name="T81" fmla="*/ 2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3" name="Freeform 765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3 w 322"/>
                <a:gd name="T1" fmla="*/ 2 h 378"/>
                <a:gd name="T2" fmla="*/ 2 w 322"/>
                <a:gd name="T3" fmla="*/ 3 h 378"/>
                <a:gd name="T4" fmla="*/ 1 w 322"/>
                <a:gd name="T5" fmla="*/ 5 h 378"/>
                <a:gd name="T6" fmla="*/ 0 w 322"/>
                <a:gd name="T7" fmla="*/ 6 h 378"/>
                <a:gd name="T8" fmla="*/ 0 w 322"/>
                <a:gd name="T9" fmla="*/ 7 h 378"/>
                <a:gd name="T10" fmla="*/ 0 w 322"/>
                <a:gd name="T11" fmla="*/ 8 h 378"/>
                <a:gd name="T12" fmla="*/ 1 w 322"/>
                <a:gd name="T13" fmla="*/ 8 h 378"/>
                <a:gd name="T14" fmla="*/ 1 w 322"/>
                <a:gd name="T15" fmla="*/ 9 h 378"/>
                <a:gd name="T16" fmla="*/ 2 w 322"/>
                <a:gd name="T17" fmla="*/ 9 h 378"/>
                <a:gd name="T18" fmla="*/ 2 w 322"/>
                <a:gd name="T19" fmla="*/ 9 h 378"/>
                <a:gd name="T20" fmla="*/ 3 w 322"/>
                <a:gd name="T21" fmla="*/ 10 h 378"/>
                <a:gd name="T22" fmla="*/ 4 w 322"/>
                <a:gd name="T23" fmla="*/ 10 h 378"/>
                <a:gd name="T24" fmla="*/ 5 w 322"/>
                <a:gd name="T25" fmla="*/ 10 h 378"/>
                <a:gd name="T26" fmla="*/ 6 w 322"/>
                <a:gd name="T27" fmla="*/ 10 h 378"/>
                <a:gd name="T28" fmla="*/ 7 w 322"/>
                <a:gd name="T29" fmla="*/ 10 h 378"/>
                <a:gd name="T30" fmla="*/ 8 w 322"/>
                <a:gd name="T31" fmla="*/ 10 h 378"/>
                <a:gd name="T32" fmla="*/ 9 w 322"/>
                <a:gd name="T33" fmla="*/ 10 h 378"/>
                <a:gd name="T34" fmla="*/ 9 w 322"/>
                <a:gd name="T35" fmla="*/ 10 h 378"/>
                <a:gd name="T36" fmla="*/ 9 w 322"/>
                <a:gd name="T37" fmla="*/ 10 h 378"/>
                <a:gd name="T38" fmla="*/ 9 w 322"/>
                <a:gd name="T39" fmla="*/ 10 h 378"/>
                <a:gd name="T40" fmla="*/ 8 w 322"/>
                <a:gd name="T41" fmla="*/ 10 h 378"/>
                <a:gd name="T42" fmla="*/ 7 w 322"/>
                <a:gd name="T43" fmla="*/ 9 h 378"/>
                <a:gd name="T44" fmla="*/ 7 w 322"/>
                <a:gd name="T45" fmla="*/ 9 h 378"/>
                <a:gd name="T46" fmla="*/ 6 w 322"/>
                <a:gd name="T47" fmla="*/ 9 h 378"/>
                <a:gd name="T48" fmla="*/ 5 w 322"/>
                <a:gd name="T49" fmla="*/ 9 h 378"/>
                <a:gd name="T50" fmla="*/ 4 w 322"/>
                <a:gd name="T51" fmla="*/ 9 h 378"/>
                <a:gd name="T52" fmla="*/ 3 w 322"/>
                <a:gd name="T53" fmla="*/ 9 h 378"/>
                <a:gd name="T54" fmla="*/ 2 w 322"/>
                <a:gd name="T55" fmla="*/ 8 h 378"/>
                <a:gd name="T56" fmla="*/ 2 w 322"/>
                <a:gd name="T57" fmla="*/ 8 h 378"/>
                <a:gd name="T58" fmla="*/ 1 w 322"/>
                <a:gd name="T59" fmla="*/ 7 h 378"/>
                <a:gd name="T60" fmla="*/ 1 w 322"/>
                <a:gd name="T61" fmla="*/ 7 h 378"/>
                <a:gd name="T62" fmla="*/ 1 w 322"/>
                <a:gd name="T63" fmla="*/ 6 h 378"/>
                <a:gd name="T64" fmla="*/ 2 w 322"/>
                <a:gd name="T65" fmla="*/ 5 h 378"/>
                <a:gd name="T66" fmla="*/ 2 w 322"/>
                <a:gd name="T67" fmla="*/ 4 h 378"/>
                <a:gd name="T68" fmla="*/ 3 w 322"/>
                <a:gd name="T69" fmla="*/ 3 h 378"/>
                <a:gd name="T70" fmla="*/ 4 w 322"/>
                <a:gd name="T71" fmla="*/ 2 h 378"/>
                <a:gd name="T72" fmla="*/ 4 w 322"/>
                <a:gd name="T73" fmla="*/ 2 h 378"/>
                <a:gd name="T74" fmla="*/ 6 w 322"/>
                <a:gd name="T75" fmla="*/ 1 h 378"/>
                <a:gd name="T76" fmla="*/ 7 w 322"/>
                <a:gd name="T77" fmla="*/ 0 h 378"/>
                <a:gd name="T78" fmla="*/ 7 w 322"/>
                <a:gd name="T79" fmla="*/ 0 h 378"/>
                <a:gd name="T80" fmla="*/ 7 w 322"/>
                <a:gd name="T81" fmla="*/ 0 h 378"/>
                <a:gd name="T82" fmla="*/ 6 w 322"/>
                <a:gd name="T83" fmla="*/ 0 h 378"/>
                <a:gd name="T84" fmla="*/ 5 w 322"/>
                <a:gd name="T85" fmla="*/ 0 h 378"/>
                <a:gd name="T86" fmla="*/ 4 w 322"/>
                <a:gd name="T87" fmla="*/ 1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4" name="Freeform 766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6 w 283"/>
                <a:gd name="T1" fmla="*/ 2 h 252"/>
                <a:gd name="T2" fmla="*/ 7 w 283"/>
                <a:gd name="T3" fmla="*/ 3 h 252"/>
                <a:gd name="T4" fmla="*/ 7 w 283"/>
                <a:gd name="T5" fmla="*/ 3 h 252"/>
                <a:gd name="T6" fmla="*/ 7 w 283"/>
                <a:gd name="T7" fmla="*/ 4 h 252"/>
                <a:gd name="T8" fmla="*/ 7 w 283"/>
                <a:gd name="T9" fmla="*/ 4 h 252"/>
                <a:gd name="T10" fmla="*/ 7 w 283"/>
                <a:gd name="T11" fmla="*/ 4 h 252"/>
                <a:gd name="T12" fmla="*/ 7 w 283"/>
                <a:gd name="T13" fmla="*/ 5 h 252"/>
                <a:gd name="T14" fmla="*/ 7 w 283"/>
                <a:gd name="T15" fmla="*/ 5 h 252"/>
                <a:gd name="T16" fmla="*/ 6 w 283"/>
                <a:gd name="T17" fmla="*/ 5 h 252"/>
                <a:gd name="T18" fmla="*/ 6 w 283"/>
                <a:gd name="T19" fmla="*/ 6 h 252"/>
                <a:gd name="T20" fmla="*/ 6 w 283"/>
                <a:gd name="T21" fmla="*/ 6 h 252"/>
                <a:gd name="T22" fmla="*/ 6 w 283"/>
                <a:gd name="T23" fmla="*/ 6 h 252"/>
                <a:gd name="T24" fmla="*/ 5 w 283"/>
                <a:gd name="T25" fmla="*/ 7 h 252"/>
                <a:gd name="T26" fmla="*/ 5 w 283"/>
                <a:gd name="T27" fmla="*/ 7 h 252"/>
                <a:gd name="T28" fmla="*/ 5 w 283"/>
                <a:gd name="T29" fmla="*/ 7 h 252"/>
                <a:gd name="T30" fmla="*/ 5 w 283"/>
                <a:gd name="T31" fmla="*/ 7 h 252"/>
                <a:gd name="T32" fmla="*/ 5 w 283"/>
                <a:gd name="T33" fmla="*/ 7 h 252"/>
                <a:gd name="T34" fmla="*/ 5 w 283"/>
                <a:gd name="T35" fmla="*/ 7 h 252"/>
                <a:gd name="T36" fmla="*/ 6 w 283"/>
                <a:gd name="T37" fmla="*/ 7 h 252"/>
                <a:gd name="T38" fmla="*/ 6 w 283"/>
                <a:gd name="T39" fmla="*/ 7 h 252"/>
                <a:gd name="T40" fmla="*/ 6 w 283"/>
                <a:gd name="T41" fmla="*/ 7 h 252"/>
                <a:gd name="T42" fmla="*/ 6 w 283"/>
                <a:gd name="T43" fmla="*/ 7 h 252"/>
                <a:gd name="T44" fmla="*/ 7 w 283"/>
                <a:gd name="T45" fmla="*/ 6 h 252"/>
                <a:gd name="T46" fmla="*/ 7 w 283"/>
                <a:gd name="T47" fmla="*/ 5 h 252"/>
                <a:gd name="T48" fmla="*/ 8 w 283"/>
                <a:gd name="T49" fmla="*/ 5 h 252"/>
                <a:gd name="T50" fmla="*/ 8 w 283"/>
                <a:gd name="T51" fmla="*/ 4 h 252"/>
                <a:gd name="T52" fmla="*/ 8 w 283"/>
                <a:gd name="T53" fmla="*/ 3 h 252"/>
                <a:gd name="T54" fmla="*/ 7 w 283"/>
                <a:gd name="T55" fmla="*/ 3 h 252"/>
                <a:gd name="T56" fmla="*/ 7 w 283"/>
                <a:gd name="T57" fmla="*/ 2 h 252"/>
                <a:gd name="T58" fmla="*/ 7 w 283"/>
                <a:gd name="T59" fmla="*/ 2 h 252"/>
                <a:gd name="T60" fmla="*/ 6 w 283"/>
                <a:gd name="T61" fmla="*/ 1 h 252"/>
                <a:gd name="T62" fmla="*/ 6 w 283"/>
                <a:gd name="T63" fmla="*/ 1 h 252"/>
                <a:gd name="T64" fmla="*/ 5 w 283"/>
                <a:gd name="T65" fmla="*/ 1 h 252"/>
                <a:gd name="T66" fmla="*/ 4 w 283"/>
                <a:gd name="T67" fmla="*/ 1 h 252"/>
                <a:gd name="T68" fmla="*/ 4 w 283"/>
                <a:gd name="T69" fmla="*/ 1 h 252"/>
                <a:gd name="T70" fmla="*/ 3 w 283"/>
                <a:gd name="T71" fmla="*/ 0 h 252"/>
                <a:gd name="T72" fmla="*/ 3 w 283"/>
                <a:gd name="T73" fmla="*/ 0 h 252"/>
                <a:gd name="T74" fmla="*/ 2 w 283"/>
                <a:gd name="T75" fmla="*/ 0 h 252"/>
                <a:gd name="T76" fmla="*/ 2 w 283"/>
                <a:gd name="T77" fmla="*/ 0 h 252"/>
                <a:gd name="T78" fmla="*/ 1 w 283"/>
                <a:gd name="T79" fmla="*/ 0 h 252"/>
                <a:gd name="T80" fmla="*/ 1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1 w 283"/>
                <a:gd name="T93" fmla="*/ 0 h 252"/>
                <a:gd name="T94" fmla="*/ 1 w 283"/>
                <a:gd name="T95" fmla="*/ 0 h 252"/>
                <a:gd name="T96" fmla="*/ 1 w 283"/>
                <a:gd name="T97" fmla="*/ 0 h 252"/>
                <a:gd name="T98" fmla="*/ 2 w 283"/>
                <a:gd name="T99" fmla="*/ 1 h 252"/>
                <a:gd name="T100" fmla="*/ 2 w 283"/>
                <a:gd name="T101" fmla="*/ 1 h 252"/>
                <a:gd name="T102" fmla="*/ 3 w 283"/>
                <a:gd name="T103" fmla="*/ 1 h 252"/>
                <a:gd name="T104" fmla="*/ 3 w 283"/>
                <a:gd name="T105" fmla="*/ 1 h 252"/>
                <a:gd name="T106" fmla="*/ 3 w 283"/>
                <a:gd name="T107" fmla="*/ 1 h 252"/>
                <a:gd name="T108" fmla="*/ 4 w 283"/>
                <a:gd name="T109" fmla="*/ 1 h 252"/>
                <a:gd name="T110" fmla="*/ 4 w 283"/>
                <a:gd name="T111" fmla="*/ 1 h 252"/>
                <a:gd name="T112" fmla="*/ 5 w 283"/>
                <a:gd name="T113" fmla="*/ 1 h 252"/>
                <a:gd name="T114" fmla="*/ 5 w 283"/>
                <a:gd name="T115" fmla="*/ 2 h 252"/>
                <a:gd name="T116" fmla="*/ 6 w 283"/>
                <a:gd name="T117" fmla="*/ 2 h 252"/>
                <a:gd name="T118" fmla="*/ 6 w 283"/>
                <a:gd name="T119" fmla="*/ 2 h 252"/>
                <a:gd name="T120" fmla="*/ 6 w 283"/>
                <a:gd name="T121" fmla="*/ 2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5" name="Freeform 767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3 h 238"/>
                <a:gd name="T2" fmla="*/ 0 w 114"/>
                <a:gd name="T3" fmla="*/ 4 h 238"/>
                <a:gd name="T4" fmla="*/ 0 w 114"/>
                <a:gd name="T5" fmla="*/ 5 h 238"/>
                <a:gd name="T6" fmla="*/ 0 w 114"/>
                <a:gd name="T7" fmla="*/ 5 h 238"/>
                <a:gd name="T8" fmla="*/ 1 w 114"/>
                <a:gd name="T9" fmla="*/ 5 h 238"/>
                <a:gd name="T10" fmla="*/ 1 w 114"/>
                <a:gd name="T11" fmla="*/ 6 h 238"/>
                <a:gd name="T12" fmla="*/ 2 w 114"/>
                <a:gd name="T13" fmla="*/ 6 h 238"/>
                <a:gd name="T14" fmla="*/ 2 w 114"/>
                <a:gd name="T15" fmla="*/ 6 h 238"/>
                <a:gd name="T16" fmla="*/ 2 w 114"/>
                <a:gd name="T17" fmla="*/ 6 h 238"/>
                <a:gd name="T18" fmla="*/ 3 w 114"/>
                <a:gd name="T19" fmla="*/ 6 h 238"/>
                <a:gd name="T20" fmla="*/ 3 w 114"/>
                <a:gd name="T21" fmla="*/ 6 h 238"/>
                <a:gd name="T22" fmla="*/ 3 w 114"/>
                <a:gd name="T23" fmla="*/ 6 h 238"/>
                <a:gd name="T24" fmla="*/ 3 w 114"/>
                <a:gd name="T25" fmla="*/ 6 h 238"/>
                <a:gd name="T26" fmla="*/ 3 w 114"/>
                <a:gd name="T27" fmla="*/ 6 h 238"/>
                <a:gd name="T28" fmla="*/ 3 w 114"/>
                <a:gd name="T29" fmla="*/ 6 h 238"/>
                <a:gd name="T30" fmla="*/ 3 w 114"/>
                <a:gd name="T31" fmla="*/ 6 h 238"/>
                <a:gd name="T32" fmla="*/ 3 w 114"/>
                <a:gd name="T33" fmla="*/ 6 h 238"/>
                <a:gd name="T34" fmla="*/ 2 w 114"/>
                <a:gd name="T35" fmla="*/ 5 h 238"/>
                <a:gd name="T36" fmla="*/ 2 w 114"/>
                <a:gd name="T37" fmla="*/ 5 h 238"/>
                <a:gd name="T38" fmla="*/ 1 w 114"/>
                <a:gd name="T39" fmla="*/ 5 h 238"/>
                <a:gd name="T40" fmla="*/ 1 w 114"/>
                <a:gd name="T41" fmla="*/ 4 h 238"/>
                <a:gd name="T42" fmla="*/ 1 w 114"/>
                <a:gd name="T43" fmla="*/ 4 h 238"/>
                <a:gd name="T44" fmla="*/ 1 w 114"/>
                <a:gd name="T45" fmla="*/ 3 h 238"/>
                <a:gd name="T46" fmla="*/ 1 w 114"/>
                <a:gd name="T47" fmla="*/ 3 h 238"/>
                <a:gd name="T48" fmla="*/ 1 w 114"/>
                <a:gd name="T49" fmla="*/ 2 h 238"/>
                <a:gd name="T50" fmla="*/ 1 w 114"/>
                <a:gd name="T51" fmla="*/ 2 h 238"/>
                <a:gd name="T52" fmla="*/ 2 w 114"/>
                <a:gd name="T53" fmla="*/ 2 h 238"/>
                <a:gd name="T54" fmla="*/ 2 w 114"/>
                <a:gd name="T55" fmla="*/ 1 h 238"/>
                <a:gd name="T56" fmla="*/ 2 w 114"/>
                <a:gd name="T57" fmla="*/ 1 h 238"/>
                <a:gd name="T58" fmla="*/ 2 w 114"/>
                <a:gd name="T59" fmla="*/ 1 h 238"/>
                <a:gd name="T60" fmla="*/ 3 w 114"/>
                <a:gd name="T61" fmla="*/ 0 h 238"/>
                <a:gd name="T62" fmla="*/ 3 w 114"/>
                <a:gd name="T63" fmla="*/ 0 h 238"/>
                <a:gd name="T64" fmla="*/ 3 w 114"/>
                <a:gd name="T65" fmla="*/ 0 h 238"/>
                <a:gd name="T66" fmla="*/ 3 w 114"/>
                <a:gd name="T67" fmla="*/ 0 h 238"/>
                <a:gd name="T68" fmla="*/ 3 w 114"/>
                <a:gd name="T69" fmla="*/ 0 h 238"/>
                <a:gd name="T70" fmla="*/ 2 w 114"/>
                <a:gd name="T71" fmla="*/ 0 h 238"/>
                <a:gd name="T72" fmla="*/ 2 w 114"/>
                <a:gd name="T73" fmla="*/ 1 h 238"/>
                <a:gd name="T74" fmla="*/ 1 w 114"/>
                <a:gd name="T75" fmla="*/ 1 h 238"/>
                <a:gd name="T76" fmla="*/ 1 w 114"/>
                <a:gd name="T77" fmla="*/ 2 h 238"/>
                <a:gd name="T78" fmla="*/ 0 w 114"/>
                <a:gd name="T79" fmla="*/ 3 h 238"/>
                <a:gd name="T80" fmla="*/ 0 w 114"/>
                <a:gd name="T81" fmla="*/ 3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6" name="Freeform 768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6 w 246"/>
                <a:gd name="T1" fmla="*/ 4 h 310"/>
                <a:gd name="T2" fmla="*/ 6 w 246"/>
                <a:gd name="T3" fmla="*/ 4 h 310"/>
                <a:gd name="T4" fmla="*/ 6 w 246"/>
                <a:gd name="T5" fmla="*/ 5 h 310"/>
                <a:gd name="T6" fmla="*/ 6 w 246"/>
                <a:gd name="T7" fmla="*/ 5 h 310"/>
                <a:gd name="T8" fmla="*/ 6 w 246"/>
                <a:gd name="T9" fmla="*/ 6 h 310"/>
                <a:gd name="T10" fmla="*/ 5 w 246"/>
                <a:gd name="T11" fmla="*/ 6 h 310"/>
                <a:gd name="T12" fmla="*/ 5 w 246"/>
                <a:gd name="T13" fmla="*/ 7 h 310"/>
                <a:gd name="T14" fmla="*/ 4 w 246"/>
                <a:gd name="T15" fmla="*/ 7 h 310"/>
                <a:gd name="T16" fmla="*/ 4 w 246"/>
                <a:gd name="T17" fmla="*/ 8 h 310"/>
                <a:gd name="T18" fmla="*/ 4 w 246"/>
                <a:gd name="T19" fmla="*/ 8 h 310"/>
                <a:gd name="T20" fmla="*/ 3 w 246"/>
                <a:gd name="T21" fmla="*/ 8 h 310"/>
                <a:gd name="T22" fmla="*/ 3 w 246"/>
                <a:gd name="T23" fmla="*/ 9 h 310"/>
                <a:gd name="T24" fmla="*/ 4 w 246"/>
                <a:gd name="T25" fmla="*/ 9 h 310"/>
                <a:gd name="T26" fmla="*/ 4 w 246"/>
                <a:gd name="T27" fmla="*/ 9 h 310"/>
                <a:gd name="T28" fmla="*/ 4 w 246"/>
                <a:gd name="T29" fmla="*/ 8 h 310"/>
                <a:gd name="T30" fmla="*/ 5 w 246"/>
                <a:gd name="T31" fmla="*/ 8 h 310"/>
                <a:gd name="T32" fmla="*/ 6 w 246"/>
                <a:gd name="T33" fmla="*/ 7 h 310"/>
                <a:gd name="T34" fmla="*/ 7 w 246"/>
                <a:gd name="T35" fmla="*/ 6 h 310"/>
                <a:gd name="T36" fmla="*/ 7 w 246"/>
                <a:gd name="T37" fmla="*/ 5 h 310"/>
                <a:gd name="T38" fmla="*/ 7 w 246"/>
                <a:gd name="T39" fmla="*/ 4 h 310"/>
                <a:gd name="T40" fmla="*/ 6 w 246"/>
                <a:gd name="T41" fmla="*/ 3 h 310"/>
                <a:gd name="T42" fmla="*/ 6 w 246"/>
                <a:gd name="T43" fmla="*/ 3 h 310"/>
                <a:gd name="T44" fmla="*/ 5 w 246"/>
                <a:gd name="T45" fmla="*/ 2 h 310"/>
                <a:gd name="T46" fmla="*/ 4 w 246"/>
                <a:gd name="T47" fmla="*/ 2 h 310"/>
                <a:gd name="T48" fmla="*/ 4 w 246"/>
                <a:gd name="T49" fmla="*/ 1 h 310"/>
                <a:gd name="T50" fmla="*/ 3 w 246"/>
                <a:gd name="T51" fmla="*/ 1 h 310"/>
                <a:gd name="T52" fmla="*/ 2 w 246"/>
                <a:gd name="T53" fmla="*/ 1 h 310"/>
                <a:gd name="T54" fmla="*/ 1 w 246"/>
                <a:gd name="T55" fmla="*/ 0 h 310"/>
                <a:gd name="T56" fmla="*/ 1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1 w 246"/>
                <a:gd name="T63" fmla="*/ 0 h 310"/>
                <a:gd name="T64" fmla="*/ 2 w 246"/>
                <a:gd name="T65" fmla="*/ 1 h 310"/>
                <a:gd name="T66" fmla="*/ 2 w 246"/>
                <a:gd name="T67" fmla="*/ 1 h 310"/>
                <a:gd name="T68" fmla="*/ 3 w 246"/>
                <a:gd name="T69" fmla="*/ 2 h 310"/>
                <a:gd name="T70" fmla="*/ 4 w 246"/>
                <a:gd name="T71" fmla="*/ 2 h 310"/>
                <a:gd name="T72" fmla="*/ 5 w 246"/>
                <a:gd name="T73" fmla="*/ 3 h 310"/>
                <a:gd name="T74" fmla="*/ 5 w 246"/>
                <a:gd name="T75" fmla="*/ 3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7" name="Freeform 769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1 w 83"/>
                <a:gd name="T1" fmla="*/ 0 h 187"/>
                <a:gd name="T2" fmla="*/ 1 w 83"/>
                <a:gd name="T3" fmla="*/ 0 h 187"/>
                <a:gd name="T4" fmla="*/ 1 w 83"/>
                <a:gd name="T5" fmla="*/ 0 h 187"/>
                <a:gd name="T6" fmla="*/ 1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1 h 187"/>
                <a:gd name="T20" fmla="*/ 1 w 83"/>
                <a:gd name="T21" fmla="*/ 2 h 187"/>
                <a:gd name="T22" fmla="*/ 1 w 83"/>
                <a:gd name="T23" fmla="*/ 3 h 187"/>
                <a:gd name="T24" fmla="*/ 1 w 83"/>
                <a:gd name="T25" fmla="*/ 3 h 187"/>
                <a:gd name="T26" fmla="*/ 2 w 83"/>
                <a:gd name="T27" fmla="*/ 4 h 187"/>
                <a:gd name="T28" fmla="*/ 2 w 83"/>
                <a:gd name="T29" fmla="*/ 5 h 187"/>
                <a:gd name="T30" fmla="*/ 2 w 83"/>
                <a:gd name="T31" fmla="*/ 5 h 187"/>
                <a:gd name="T32" fmla="*/ 2 w 83"/>
                <a:gd name="T33" fmla="*/ 5 h 187"/>
                <a:gd name="T34" fmla="*/ 2 w 83"/>
                <a:gd name="T35" fmla="*/ 5 h 187"/>
                <a:gd name="T36" fmla="*/ 2 w 83"/>
                <a:gd name="T37" fmla="*/ 4 h 187"/>
                <a:gd name="T38" fmla="*/ 2 w 83"/>
                <a:gd name="T39" fmla="*/ 4 h 187"/>
                <a:gd name="T40" fmla="*/ 2 w 83"/>
                <a:gd name="T41" fmla="*/ 3 h 187"/>
                <a:gd name="T42" fmla="*/ 2 w 83"/>
                <a:gd name="T43" fmla="*/ 2 h 187"/>
                <a:gd name="T44" fmla="*/ 1 w 83"/>
                <a:gd name="T45" fmla="*/ 2 h 187"/>
                <a:gd name="T46" fmla="*/ 1 w 83"/>
                <a:gd name="T47" fmla="*/ 1 h 187"/>
                <a:gd name="T48" fmla="*/ 1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8" name="Freeform 770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1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1 h 94"/>
                <a:gd name="T20" fmla="*/ 0 w 44"/>
                <a:gd name="T21" fmla="*/ 1 h 94"/>
                <a:gd name="T22" fmla="*/ 0 w 44"/>
                <a:gd name="T23" fmla="*/ 2 h 94"/>
                <a:gd name="T24" fmla="*/ 0 w 44"/>
                <a:gd name="T25" fmla="*/ 2 h 94"/>
                <a:gd name="T26" fmla="*/ 0 w 44"/>
                <a:gd name="T27" fmla="*/ 2 h 94"/>
                <a:gd name="T28" fmla="*/ 1 w 44"/>
                <a:gd name="T29" fmla="*/ 3 h 94"/>
                <a:gd name="T30" fmla="*/ 1 w 44"/>
                <a:gd name="T31" fmla="*/ 3 h 94"/>
                <a:gd name="T32" fmla="*/ 1 w 44"/>
                <a:gd name="T33" fmla="*/ 3 h 94"/>
                <a:gd name="T34" fmla="*/ 1 w 44"/>
                <a:gd name="T35" fmla="*/ 2 h 94"/>
                <a:gd name="T36" fmla="*/ 1 w 44"/>
                <a:gd name="T37" fmla="*/ 2 h 94"/>
                <a:gd name="T38" fmla="*/ 1 w 44"/>
                <a:gd name="T39" fmla="*/ 1 h 94"/>
                <a:gd name="T40" fmla="*/ 1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09" name="Freeform 771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1 h 54"/>
                <a:gd name="T28" fmla="*/ 0 w 38"/>
                <a:gd name="T29" fmla="*/ 1 h 54"/>
                <a:gd name="T30" fmla="*/ 0 w 38"/>
                <a:gd name="T31" fmla="*/ 1 h 54"/>
                <a:gd name="T32" fmla="*/ 0 w 38"/>
                <a:gd name="T33" fmla="*/ 1 h 54"/>
                <a:gd name="T34" fmla="*/ 0 w 38"/>
                <a:gd name="T35" fmla="*/ 1 h 54"/>
                <a:gd name="T36" fmla="*/ 1 w 38"/>
                <a:gd name="T37" fmla="*/ 1 h 54"/>
                <a:gd name="T38" fmla="*/ 1 w 38"/>
                <a:gd name="T39" fmla="*/ 2 h 54"/>
                <a:gd name="T40" fmla="*/ 1 w 38"/>
                <a:gd name="T41" fmla="*/ 2 h 54"/>
                <a:gd name="T42" fmla="*/ 1 w 38"/>
                <a:gd name="T43" fmla="*/ 1 h 54"/>
                <a:gd name="T44" fmla="*/ 1 w 38"/>
                <a:gd name="T45" fmla="*/ 1 h 54"/>
                <a:gd name="T46" fmla="*/ 1 w 38"/>
                <a:gd name="T47" fmla="*/ 1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0" name="Freeform 772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1 w 52"/>
                <a:gd name="T1" fmla="*/ 1 h 36"/>
                <a:gd name="T2" fmla="*/ 1 w 52"/>
                <a:gd name="T3" fmla="*/ 1 h 36"/>
                <a:gd name="T4" fmla="*/ 1 w 52"/>
                <a:gd name="T5" fmla="*/ 0 h 36"/>
                <a:gd name="T6" fmla="*/ 1 w 52"/>
                <a:gd name="T7" fmla="*/ 0 h 36"/>
                <a:gd name="T8" fmla="*/ 1 w 52"/>
                <a:gd name="T9" fmla="*/ 0 h 36"/>
                <a:gd name="T10" fmla="*/ 1 w 52"/>
                <a:gd name="T11" fmla="*/ 0 h 36"/>
                <a:gd name="T12" fmla="*/ 1 w 52"/>
                <a:gd name="T13" fmla="*/ 0 h 36"/>
                <a:gd name="T14" fmla="*/ 1 w 52"/>
                <a:gd name="T15" fmla="*/ 0 h 36"/>
                <a:gd name="T16" fmla="*/ 1 w 52"/>
                <a:gd name="T17" fmla="*/ 0 h 36"/>
                <a:gd name="T18" fmla="*/ 1 w 52"/>
                <a:gd name="T19" fmla="*/ 0 h 36"/>
                <a:gd name="T20" fmla="*/ 1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1 h 36"/>
                <a:gd name="T30" fmla="*/ 0 w 52"/>
                <a:gd name="T31" fmla="*/ 1 h 36"/>
                <a:gd name="T32" fmla="*/ 0 w 52"/>
                <a:gd name="T33" fmla="*/ 1 h 36"/>
                <a:gd name="T34" fmla="*/ 0 w 52"/>
                <a:gd name="T35" fmla="*/ 1 h 36"/>
                <a:gd name="T36" fmla="*/ 0 w 52"/>
                <a:gd name="T37" fmla="*/ 1 h 36"/>
                <a:gd name="T38" fmla="*/ 0 w 52"/>
                <a:gd name="T39" fmla="*/ 1 h 36"/>
                <a:gd name="T40" fmla="*/ 0 w 52"/>
                <a:gd name="T41" fmla="*/ 1 h 36"/>
                <a:gd name="T42" fmla="*/ 1 w 52"/>
                <a:gd name="T43" fmla="*/ 1 h 36"/>
                <a:gd name="T44" fmla="*/ 1 w 52"/>
                <a:gd name="T45" fmla="*/ 1 h 36"/>
                <a:gd name="T46" fmla="*/ 1 w 52"/>
                <a:gd name="T47" fmla="*/ 1 h 36"/>
                <a:gd name="T48" fmla="*/ 1 w 52"/>
                <a:gd name="T49" fmla="*/ 1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1" name="Freeform 773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2 w 198"/>
                <a:gd name="T1" fmla="*/ 1 h 236"/>
                <a:gd name="T2" fmla="*/ 2 w 198"/>
                <a:gd name="T3" fmla="*/ 1 h 236"/>
                <a:gd name="T4" fmla="*/ 1 w 198"/>
                <a:gd name="T5" fmla="*/ 2 h 236"/>
                <a:gd name="T6" fmla="*/ 1 w 198"/>
                <a:gd name="T7" fmla="*/ 2 h 236"/>
                <a:gd name="T8" fmla="*/ 1 w 198"/>
                <a:gd name="T9" fmla="*/ 2 h 236"/>
                <a:gd name="T10" fmla="*/ 0 w 198"/>
                <a:gd name="T11" fmla="*/ 3 h 236"/>
                <a:gd name="T12" fmla="*/ 0 w 198"/>
                <a:gd name="T13" fmla="*/ 3 h 236"/>
                <a:gd name="T14" fmla="*/ 0 w 198"/>
                <a:gd name="T15" fmla="*/ 3 h 236"/>
                <a:gd name="T16" fmla="*/ 0 w 198"/>
                <a:gd name="T17" fmla="*/ 4 h 236"/>
                <a:gd name="T18" fmla="*/ 0 w 198"/>
                <a:gd name="T19" fmla="*/ 5 h 236"/>
                <a:gd name="T20" fmla="*/ 0 w 198"/>
                <a:gd name="T21" fmla="*/ 5 h 236"/>
                <a:gd name="T22" fmla="*/ 1 w 198"/>
                <a:gd name="T23" fmla="*/ 6 h 236"/>
                <a:gd name="T24" fmla="*/ 1 w 198"/>
                <a:gd name="T25" fmla="*/ 6 h 236"/>
                <a:gd name="T26" fmla="*/ 2 w 198"/>
                <a:gd name="T27" fmla="*/ 6 h 236"/>
                <a:gd name="T28" fmla="*/ 2 w 198"/>
                <a:gd name="T29" fmla="*/ 6 h 236"/>
                <a:gd name="T30" fmla="*/ 3 w 198"/>
                <a:gd name="T31" fmla="*/ 6 h 236"/>
                <a:gd name="T32" fmla="*/ 4 w 198"/>
                <a:gd name="T33" fmla="*/ 6 h 236"/>
                <a:gd name="T34" fmla="*/ 4 w 198"/>
                <a:gd name="T35" fmla="*/ 6 h 236"/>
                <a:gd name="T36" fmla="*/ 4 w 198"/>
                <a:gd name="T37" fmla="*/ 6 h 236"/>
                <a:gd name="T38" fmla="*/ 4 w 198"/>
                <a:gd name="T39" fmla="*/ 6 h 236"/>
                <a:gd name="T40" fmla="*/ 4 w 198"/>
                <a:gd name="T41" fmla="*/ 6 h 236"/>
                <a:gd name="T42" fmla="*/ 4 w 198"/>
                <a:gd name="T43" fmla="*/ 6 h 236"/>
                <a:gd name="T44" fmla="*/ 4 w 198"/>
                <a:gd name="T45" fmla="*/ 6 h 236"/>
                <a:gd name="T46" fmla="*/ 4 w 198"/>
                <a:gd name="T47" fmla="*/ 6 h 236"/>
                <a:gd name="T48" fmla="*/ 4 w 198"/>
                <a:gd name="T49" fmla="*/ 6 h 236"/>
                <a:gd name="T50" fmla="*/ 4 w 198"/>
                <a:gd name="T51" fmla="*/ 6 h 236"/>
                <a:gd name="T52" fmla="*/ 3 w 198"/>
                <a:gd name="T53" fmla="*/ 6 h 236"/>
                <a:gd name="T54" fmla="*/ 3 w 198"/>
                <a:gd name="T55" fmla="*/ 6 h 236"/>
                <a:gd name="T56" fmla="*/ 3 w 198"/>
                <a:gd name="T57" fmla="*/ 6 h 236"/>
                <a:gd name="T58" fmla="*/ 3 w 198"/>
                <a:gd name="T59" fmla="*/ 6 h 236"/>
                <a:gd name="T60" fmla="*/ 2 w 198"/>
                <a:gd name="T61" fmla="*/ 6 h 236"/>
                <a:gd name="T62" fmla="*/ 2 w 198"/>
                <a:gd name="T63" fmla="*/ 6 h 236"/>
                <a:gd name="T64" fmla="*/ 2 w 198"/>
                <a:gd name="T65" fmla="*/ 6 h 236"/>
                <a:gd name="T66" fmla="*/ 1 w 198"/>
                <a:gd name="T67" fmla="*/ 6 h 236"/>
                <a:gd name="T68" fmla="*/ 1 w 198"/>
                <a:gd name="T69" fmla="*/ 5 h 236"/>
                <a:gd name="T70" fmla="*/ 1 w 198"/>
                <a:gd name="T71" fmla="*/ 5 h 236"/>
                <a:gd name="T72" fmla="*/ 1 w 198"/>
                <a:gd name="T73" fmla="*/ 5 h 236"/>
                <a:gd name="T74" fmla="*/ 0 w 198"/>
                <a:gd name="T75" fmla="*/ 4 h 236"/>
                <a:gd name="T76" fmla="*/ 1 w 198"/>
                <a:gd name="T77" fmla="*/ 4 h 236"/>
                <a:gd name="T78" fmla="*/ 1 w 198"/>
                <a:gd name="T79" fmla="*/ 3 h 236"/>
                <a:gd name="T80" fmla="*/ 1 w 198"/>
                <a:gd name="T81" fmla="*/ 3 h 236"/>
                <a:gd name="T82" fmla="*/ 1 w 198"/>
                <a:gd name="T83" fmla="*/ 3 h 236"/>
                <a:gd name="T84" fmla="*/ 1 w 198"/>
                <a:gd name="T85" fmla="*/ 2 h 236"/>
                <a:gd name="T86" fmla="*/ 2 w 198"/>
                <a:gd name="T87" fmla="*/ 2 h 236"/>
                <a:gd name="T88" fmla="*/ 2 w 198"/>
                <a:gd name="T89" fmla="*/ 2 h 236"/>
                <a:gd name="T90" fmla="*/ 3 w 198"/>
                <a:gd name="T91" fmla="*/ 1 h 236"/>
                <a:gd name="T92" fmla="*/ 3 w 198"/>
                <a:gd name="T93" fmla="*/ 1 h 236"/>
                <a:gd name="T94" fmla="*/ 4 w 198"/>
                <a:gd name="T95" fmla="*/ 1 h 236"/>
                <a:gd name="T96" fmla="*/ 4 w 198"/>
                <a:gd name="T97" fmla="*/ 1 h 236"/>
                <a:gd name="T98" fmla="*/ 4 w 198"/>
                <a:gd name="T99" fmla="*/ 0 h 236"/>
                <a:gd name="T100" fmla="*/ 5 w 198"/>
                <a:gd name="T101" fmla="*/ 0 h 236"/>
                <a:gd name="T102" fmla="*/ 5 w 198"/>
                <a:gd name="T103" fmla="*/ 0 h 236"/>
                <a:gd name="T104" fmla="*/ 6 w 198"/>
                <a:gd name="T105" fmla="*/ 0 h 236"/>
                <a:gd name="T106" fmla="*/ 5 w 198"/>
                <a:gd name="T107" fmla="*/ 0 h 236"/>
                <a:gd name="T108" fmla="*/ 5 w 198"/>
                <a:gd name="T109" fmla="*/ 0 h 236"/>
                <a:gd name="T110" fmla="*/ 4 w 198"/>
                <a:gd name="T111" fmla="*/ 0 h 236"/>
                <a:gd name="T112" fmla="*/ 4 w 198"/>
                <a:gd name="T113" fmla="*/ 0 h 236"/>
                <a:gd name="T114" fmla="*/ 4 w 198"/>
                <a:gd name="T115" fmla="*/ 0 h 236"/>
                <a:gd name="T116" fmla="*/ 3 w 198"/>
                <a:gd name="T117" fmla="*/ 0 h 236"/>
                <a:gd name="T118" fmla="*/ 2 w 198"/>
                <a:gd name="T119" fmla="*/ 1 h 236"/>
                <a:gd name="T120" fmla="*/ 2 w 198"/>
                <a:gd name="T121" fmla="*/ 1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2" name="Freeform 774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3 w 128"/>
                <a:gd name="T1" fmla="*/ 2 h 183"/>
                <a:gd name="T2" fmla="*/ 3 w 128"/>
                <a:gd name="T3" fmla="*/ 2 h 183"/>
                <a:gd name="T4" fmla="*/ 3 w 128"/>
                <a:gd name="T5" fmla="*/ 3 h 183"/>
                <a:gd name="T6" fmla="*/ 3 w 128"/>
                <a:gd name="T7" fmla="*/ 3 h 183"/>
                <a:gd name="T8" fmla="*/ 3 w 128"/>
                <a:gd name="T9" fmla="*/ 3 h 183"/>
                <a:gd name="T10" fmla="*/ 2 w 128"/>
                <a:gd name="T11" fmla="*/ 4 h 183"/>
                <a:gd name="T12" fmla="*/ 2 w 128"/>
                <a:gd name="T13" fmla="*/ 4 h 183"/>
                <a:gd name="T14" fmla="*/ 1 w 128"/>
                <a:gd name="T15" fmla="*/ 4 h 183"/>
                <a:gd name="T16" fmla="*/ 1 w 128"/>
                <a:gd name="T17" fmla="*/ 4 h 183"/>
                <a:gd name="T18" fmla="*/ 1 w 128"/>
                <a:gd name="T19" fmla="*/ 5 h 183"/>
                <a:gd name="T20" fmla="*/ 1 w 128"/>
                <a:gd name="T21" fmla="*/ 5 h 183"/>
                <a:gd name="T22" fmla="*/ 1 w 128"/>
                <a:gd name="T23" fmla="*/ 5 h 183"/>
                <a:gd name="T24" fmla="*/ 1 w 128"/>
                <a:gd name="T25" fmla="*/ 5 h 183"/>
                <a:gd name="T26" fmla="*/ 1 w 128"/>
                <a:gd name="T27" fmla="*/ 5 h 183"/>
                <a:gd name="T28" fmla="*/ 1 w 128"/>
                <a:gd name="T29" fmla="*/ 5 h 183"/>
                <a:gd name="T30" fmla="*/ 1 w 128"/>
                <a:gd name="T31" fmla="*/ 5 h 183"/>
                <a:gd name="T32" fmla="*/ 1 w 128"/>
                <a:gd name="T33" fmla="*/ 5 h 183"/>
                <a:gd name="T34" fmla="*/ 2 w 128"/>
                <a:gd name="T35" fmla="*/ 5 h 183"/>
                <a:gd name="T36" fmla="*/ 2 w 128"/>
                <a:gd name="T37" fmla="*/ 4 h 183"/>
                <a:gd name="T38" fmla="*/ 3 w 128"/>
                <a:gd name="T39" fmla="*/ 4 h 183"/>
                <a:gd name="T40" fmla="*/ 3 w 128"/>
                <a:gd name="T41" fmla="*/ 4 h 183"/>
                <a:gd name="T42" fmla="*/ 3 w 128"/>
                <a:gd name="T43" fmla="*/ 3 h 183"/>
                <a:gd name="T44" fmla="*/ 4 w 128"/>
                <a:gd name="T45" fmla="*/ 3 h 183"/>
                <a:gd name="T46" fmla="*/ 4 w 128"/>
                <a:gd name="T47" fmla="*/ 2 h 183"/>
                <a:gd name="T48" fmla="*/ 4 w 128"/>
                <a:gd name="T49" fmla="*/ 2 h 183"/>
                <a:gd name="T50" fmla="*/ 3 w 128"/>
                <a:gd name="T51" fmla="*/ 1 h 183"/>
                <a:gd name="T52" fmla="*/ 3 w 128"/>
                <a:gd name="T53" fmla="*/ 1 h 183"/>
                <a:gd name="T54" fmla="*/ 2 w 128"/>
                <a:gd name="T55" fmla="*/ 0 h 183"/>
                <a:gd name="T56" fmla="*/ 2 w 128"/>
                <a:gd name="T57" fmla="*/ 0 h 183"/>
                <a:gd name="T58" fmla="*/ 1 w 128"/>
                <a:gd name="T59" fmla="*/ 0 h 183"/>
                <a:gd name="T60" fmla="*/ 1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1 w 128"/>
                <a:gd name="T67" fmla="*/ 0 h 183"/>
                <a:gd name="T68" fmla="*/ 1 w 128"/>
                <a:gd name="T69" fmla="*/ 0 h 183"/>
                <a:gd name="T70" fmla="*/ 1 w 128"/>
                <a:gd name="T71" fmla="*/ 0 h 183"/>
                <a:gd name="T72" fmla="*/ 2 w 128"/>
                <a:gd name="T73" fmla="*/ 1 h 183"/>
                <a:gd name="T74" fmla="*/ 2 w 128"/>
                <a:gd name="T75" fmla="*/ 1 h 183"/>
                <a:gd name="T76" fmla="*/ 3 w 128"/>
                <a:gd name="T77" fmla="*/ 1 h 183"/>
                <a:gd name="T78" fmla="*/ 3 w 128"/>
                <a:gd name="T79" fmla="*/ 1 h 183"/>
                <a:gd name="T80" fmla="*/ 3 w 128"/>
                <a:gd name="T81" fmla="*/ 2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3" name="Freeform 775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3 w 323"/>
                <a:gd name="T1" fmla="*/ 2 h 379"/>
                <a:gd name="T2" fmla="*/ 1 w 323"/>
                <a:gd name="T3" fmla="*/ 3 h 379"/>
                <a:gd name="T4" fmla="*/ 0 w 323"/>
                <a:gd name="T5" fmla="*/ 5 h 379"/>
                <a:gd name="T6" fmla="*/ 0 w 323"/>
                <a:gd name="T7" fmla="*/ 6 h 379"/>
                <a:gd name="T8" fmla="*/ 0 w 323"/>
                <a:gd name="T9" fmla="*/ 7 h 379"/>
                <a:gd name="T10" fmla="*/ 0 w 323"/>
                <a:gd name="T11" fmla="*/ 8 h 379"/>
                <a:gd name="T12" fmla="*/ 0 w 323"/>
                <a:gd name="T13" fmla="*/ 8 h 379"/>
                <a:gd name="T14" fmla="*/ 1 w 323"/>
                <a:gd name="T15" fmla="*/ 9 h 379"/>
                <a:gd name="T16" fmla="*/ 1 w 323"/>
                <a:gd name="T17" fmla="*/ 9 h 379"/>
                <a:gd name="T18" fmla="*/ 2 w 323"/>
                <a:gd name="T19" fmla="*/ 9 h 379"/>
                <a:gd name="T20" fmla="*/ 3 w 323"/>
                <a:gd name="T21" fmla="*/ 10 h 379"/>
                <a:gd name="T22" fmla="*/ 4 w 323"/>
                <a:gd name="T23" fmla="*/ 10 h 379"/>
                <a:gd name="T24" fmla="*/ 5 w 323"/>
                <a:gd name="T25" fmla="*/ 10 h 379"/>
                <a:gd name="T26" fmla="*/ 6 w 323"/>
                <a:gd name="T27" fmla="*/ 10 h 379"/>
                <a:gd name="T28" fmla="*/ 7 w 323"/>
                <a:gd name="T29" fmla="*/ 10 h 379"/>
                <a:gd name="T30" fmla="*/ 8 w 323"/>
                <a:gd name="T31" fmla="*/ 10 h 379"/>
                <a:gd name="T32" fmla="*/ 8 w 323"/>
                <a:gd name="T33" fmla="*/ 10 h 379"/>
                <a:gd name="T34" fmla="*/ 9 w 323"/>
                <a:gd name="T35" fmla="*/ 10 h 379"/>
                <a:gd name="T36" fmla="*/ 9 w 323"/>
                <a:gd name="T37" fmla="*/ 10 h 379"/>
                <a:gd name="T38" fmla="*/ 9 w 323"/>
                <a:gd name="T39" fmla="*/ 10 h 379"/>
                <a:gd name="T40" fmla="*/ 8 w 323"/>
                <a:gd name="T41" fmla="*/ 10 h 379"/>
                <a:gd name="T42" fmla="*/ 7 w 323"/>
                <a:gd name="T43" fmla="*/ 10 h 379"/>
                <a:gd name="T44" fmla="*/ 6 w 323"/>
                <a:gd name="T45" fmla="*/ 10 h 379"/>
                <a:gd name="T46" fmla="*/ 5 w 323"/>
                <a:gd name="T47" fmla="*/ 9 h 379"/>
                <a:gd name="T48" fmla="*/ 5 w 323"/>
                <a:gd name="T49" fmla="*/ 9 h 379"/>
                <a:gd name="T50" fmla="*/ 4 w 323"/>
                <a:gd name="T51" fmla="*/ 9 h 379"/>
                <a:gd name="T52" fmla="*/ 3 w 323"/>
                <a:gd name="T53" fmla="*/ 9 h 379"/>
                <a:gd name="T54" fmla="*/ 2 w 323"/>
                <a:gd name="T55" fmla="*/ 8 h 379"/>
                <a:gd name="T56" fmla="*/ 1 w 323"/>
                <a:gd name="T57" fmla="*/ 8 h 379"/>
                <a:gd name="T58" fmla="*/ 1 w 323"/>
                <a:gd name="T59" fmla="*/ 7 h 379"/>
                <a:gd name="T60" fmla="*/ 1 w 323"/>
                <a:gd name="T61" fmla="*/ 7 h 379"/>
                <a:gd name="T62" fmla="*/ 1 w 323"/>
                <a:gd name="T63" fmla="*/ 5 h 379"/>
                <a:gd name="T64" fmla="*/ 1 w 323"/>
                <a:gd name="T65" fmla="*/ 4 h 379"/>
                <a:gd name="T66" fmla="*/ 2 w 323"/>
                <a:gd name="T67" fmla="*/ 4 h 379"/>
                <a:gd name="T68" fmla="*/ 2 w 323"/>
                <a:gd name="T69" fmla="*/ 3 h 379"/>
                <a:gd name="T70" fmla="*/ 3 w 323"/>
                <a:gd name="T71" fmla="*/ 2 h 379"/>
                <a:gd name="T72" fmla="*/ 4 w 323"/>
                <a:gd name="T73" fmla="*/ 2 h 379"/>
                <a:gd name="T74" fmla="*/ 5 w 323"/>
                <a:gd name="T75" fmla="*/ 1 h 379"/>
                <a:gd name="T76" fmla="*/ 6 w 323"/>
                <a:gd name="T77" fmla="*/ 1 h 379"/>
                <a:gd name="T78" fmla="*/ 7 w 323"/>
                <a:gd name="T79" fmla="*/ 0 h 379"/>
                <a:gd name="T80" fmla="*/ 7 w 323"/>
                <a:gd name="T81" fmla="*/ 0 h 379"/>
                <a:gd name="T82" fmla="*/ 6 w 323"/>
                <a:gd name="T83" fmla="*/ 0 h 379"/>
                <a:gd name="T84" fmla="*/ 5 w 323"/>
                <a:gd name="T85" fmla="*/ 0 h 379"/>
                <a:gd name="T86" fmla="*/ 4 w 323"/>
                <a:gd name="T87" fmla="*/ 1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4" name="Freeform 776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6 w 282"/>
                <a:gd name="T1" fmla="*/ 2 h 253"/>
                <a:gd name="T2" fmla="*/ 7 w 282"/>
                <a:gd name="T3" fmla="*/ 2 h 253"/>
                <a:gd name="T4" fmla="*/ 7 w 282"/>
                <a:gd name="T5" fmla="*/ 3 h 253"/>
                <a:gd name="T6" fmla="*/ 7 w 282"/>
                <a:gd name="T7" fmla="*/ 3 h 253"/>
                <a:gd name="T8" fmla="*/ 7 w 282"/>
                <a:gd name="T9" fmla="*/ 4 h 253"/>
                <a:gd name="T10" fmla="*/ 7 w 282"/>
                <a:gd name="T11" fmla="*/ 4 h 253"/>
                <a:gd name="T12" fmla="*/ 7 w 282"/>
                <a:gd name="T13" fmla="*/ 5 h 253"/>
                <a:gd name="T14" fmla="*/ 7 w 282"/>
                <a:gd name="T15" fmla="*/ 5 h 253"/>
                <a:gd name="T16" fmla="*/ 6 w 282"/>
                <a:gd name="T17" fmla="*/ 5 h 253"/>
                <a:gd name="T18" fmla="*/ 6 w 282"/>
                <a:gd name="T19" fmla="*/ 6 h 253"/>
                <a:gd name="T20" fmla="*/ 6 w 282"/>
                <a:gd name="T21" fmla="*/ 6 h 253"/>
                <a:gd name="T22" fmla="*/ 6 w 282"/>
                <a:gd name="T23" fmla="*/ 6 h 253"/>
                <a:gd name="T24" fmla="*/ 5 w 282"/>
                <a:gd name="T25" fmla="*/ 6 h 253"/>
                <a:gd name="T26" fmla="*/ 5 w 282"/>
                <a:gd name="T27" fmla="*/ 7 h 253"/>
                <a:gd name="T28" fmla="*/ 5 w 282"/>
                <a:gd name="T29" fmla="*/ 7 h 253"/>
                <a:gd name="T30" fmla="*/ 5 w 282"/>
                <a:gd name="T31" fmla="*/ 7 h 253"/>
                <a:gd name="T32" fmla="*/ 5 w 282"/>
                <a:gd name="T33" fmla="*/ 7 h 253"/>
                <a:gd name="T34" fmla="*/ 6 w 282"/>
                <a:gd name="T35" fmla="*/ 7 h 253"/>
                <a:gd name="T36" fmla="*/ 6 w 282"/>
                <a:gd name="T37" fmla="*/ 7 h 253"/>
                <a:gd name="T38" fmla="*/ 6 w 282"/>
                <a:gd name="T39" fmla="*/ 7 h 253"/>
                <a:gd name="T40" fmla="*/ 6 w 282"/>
                <a:gd name="T41" fmla="*/ 7 h 253"/>
                <a:gd name="T42" fmla="*/ 6 w 282"/>
                <a:gd name="T43" fmla="*/ 6 h 253"/>
                <a:gd name="T44" fmla="*/ 7 w 282"/>
                <a:gd name="T45" fmla="*/ 6 h 253"/>
                <a:gd name="T46" fmla="*/ 7 w 282"/>
                <a:gd name="T47" fmla="*/ 5 h 253"/>
                <a:gd name="T48" fmla="*/ 8 w 282"/>
                <a:gd name="T49" fmla="*/ 5 h 253"/>
                <a:gd name="T50" fmla="*/ 8 w 282"/>
                <a:gd name="T51" fmla="*/ 4 h 253"/>
                <a:gd name="T52" fmla="*/ 8 w 282"/>
                <a:gd name="T53" fmla="*/ 3 h 253"/>
                <a:gd name="T54" fmla="*/ 7 w 282"/>
                <a:gd name="T55" fmla="*/ 2 h 253"/>
                <a:gd name="T56" fmla="*/ 7 w 282"/>
                <a:gd name="T57" fmla="*/ 2 h 253"/>
                <a:gd name="T58" fmla="*/ 6 w 282"/>
                <a:gd name="T59" fmla="*/ 2 h 253"/>
                <a:gd name="T60" fmla="*/ 6 w 282"/>
                <a:gd name="T61" fmla="*/ 1 h 253"/>
                <a:gd name="T62" fmla="*/ 6 w 282"/>
                <a:gd name="T63" fmla="*/ 1 h 253"/>
                <a:gd name="T64" fmla="*/ 5 w 282"/>
                <a:gd name="T65" fmla="*/ 1 h 253"/>
                <a:gd name="T66" fmla="*/ 4 w 282"/>
                <a:gd name="T67" fmla="*/ 1 h 253"/>
                <a:gd name="T68" fmla="*/ 4 w 282"/>
                <a:gd name="T69" fmla="*/ 0 h 253"/>
                <a:gd name="T70" fmla="*/ 3 w 282"/>
                <a:gd name="T71" fmla="*/ 0 h 253"/>
                <a:gd name="T72" fmla="*/ 3 w 282"/>
                <a:gd name="T73" fmla="*/ 0 h 253"/>
                <a:gd name="T74" fmla="*/ 2 w 282"/>
                <a:gd name="T75" fmla="*/ 0 h 253"/>
                <a:gd name="T76" fmla="*/ 2 w 282"/>
                <a:gd name="T77" fmla="*/ 0 h 253"/>
                <a:gd name="T78" fmla="*/ 1 w 282"/>
                <a:gd name="T79" fmla="*/ 0 h 253"/>
                <a:gd name="T80" fmla="*/ 1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1 w 282"/>
                <a:gd name="T93" fmla="*/ 0 h 253"/>
                <a:gd name="T94" fmla="*/ 1 w 282"/>
                <a:gd name="T95" fmla="*/ 0 h 253"/>
                <a:gd name="T96" fmla="*/ 1 w 282"/>
                <a:gd name="T97" fmla="*/ 0 h 253"/>
                <a:gd name="T98" fmla="*/ 2 w 282"/>
                <a:gd name="T99" fmla="*/ 0 h 253"/>
                <a:gd name="T100" fmla="*/ 2 w 282"/>
                <a:gd name="T101" fmla="*/ 0 h 253"/>
                <a:gd name="T102" fmla="*/ 3 w 282"/>
                <a:gd name="T103" fmla="*/ 1 h 253"/>
                <a:gd name="T104" fmla="*/ 3 w 282"/>
                <a:gd name="T105" fmla="*/ 1 h 253"/>
                <a:gd name="T106" fmla="*/ 4 w 282"/>
                <a:gd name="T107" fmla="*/ 1 h 253"/>
                <a:gd name="T108" fmla="*/ 4 w 282"/>
                <a:gd name="T109" fmla="*/ 1 h 253"/>
                <a:gd name="T110" fmla="*/ 4 w 282"/>
                <a:gd name="T111" fmla="*/ 1 h 253"/>
                <a:gd name="T112" fmla="*/ 5 w 282"/>
                <a:gd name="T113" fmla="*/ 1 h 253"/>
                <a:gd name="T114" fmla="*/ 5 w 282"/>
                <a:gd name="T115" fmla="*/ 1 h 253"/>
                <a:gd name="T116" fmla="*/ 6 w 282"/>
                <a:gd name="T117" fmla="*/ 2 h 253"/>
                <a:gd name="T118" fmla="*/ 6 w 282"/>
                <a:gd name="T119" fmla="*/ 2 h 253"/>
                <a:gd name="T120" fmla="*/ 6 w 282"/>
                <a:gd name="T121" fmla="*/ 2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5" name="Freeform 777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3 h 236"/>
                <a:gd name="T2" fmla="*/ 0 w 115"/>
                <a:gd name="T3" fmla="*/ 4 h 236"/>
                <a:gd name="T4" fmla="*/ 0 w 115"/>
                <a:gd name="T5" fmla="*/ 4 h 236"/>
                <a:gd name="T6" fmla="*/ 0 w 115"/>
                <a:gd name="T7" fmla="*/ 5 h 236"/>
                <a:gd name="T8" fmla="*/ 1 w 115"/>
                <a:gd name="T9" fmla="*/ 5 h 236"/>
                <a:gd name="T10" fmla="*/ 1 w 115"/>
                <a:gd name="T11" fmla="*/ 6 h 236"/>
                <a:gd name="T12" fmla="*/ 1 w 115"/>
                <a:gd name="T13" fmla="*/ 6 h 236"/>
                <a:gd name="T14" fmla="*/ 2 w 115"/>
                <a:gd name="T15" fmla="*/ 6 h 236"/>
                <a:gd name="T16" fmla="*/ 2 w 115"/>
                <a:gd name="T17" fmla="*/ 6 h 236"/>
                <a:gd name="T18" fmla="*/ 3 w 115"/>
                <a:gd name="T19" fmla="*/ 6 h 236"/>
                <a:gd name="T20" fmla="*/ 3 w 115"/>
                <a:gd name="T21" fmla="*/ 6 h 236"/>
                <a:gd name="T22" fmla="*/ 3 w 115"/>
                <a:gd name="T23" fmla="*/ 6 h 236"/>
                <a:gd name="T24" fmla="*/ 3 w 115"/>
                <a:gd name="T25" fmla="*/ 6 h 236"/>
                <a:gd name="T26" fmla="*/ 3 w 115"/>
                <a:gd name="T27" fmla="*/ 6 h 236"/>
                <a:gd name="T28" fmla="*/ 3 w 115"/>
                <a:gd name="T29" fmla="*/ 6 h 236"/>
                <a:gd name="T30" fmla="*/ 3 w 115"/>
                <a:gd name="T31" fmla="*/ 6 h 236"/>
                <a:gd name="T32" fmla="*/ 3 w 115"/>
                <a:gd name="T33" fmla="*/ 6 h 236"/>
                <a:gd name="T34" fmla="*/ 2 w 115"/>
                <a:gd name="T35" fmla="*/ 5 h 236"/>
                <a:gd name="T36" fmla="*/ 2 w 115"/>
                <a:gd name="T37" fmla="*/ 5 h 236"/>
                <a:gd name="T38" fmla="*/ 1 w 115"/>
                <a:gd name="T39" fmla="*/ 5 h 236"/>
                <a:gd name="T40" fmla="*/ 1 w 115"/>
                <a:gd name="T41" fmla="*/ 4 h 236"/>
                <a:gd name="T42" fmla="*/ 1 w 115"/>
                <a:gd name="T43" fmla="*/ 4 h 236"/>
                <a:gd name="T44" fmla="*/ 1 w 115"/>
                <a:gd name="T45" fmla="*/ 3 h 236"/>
                <a:gd name="T46" fmla="*/ 1 w 115"/>
                <a:gd name="T47" fmla="*/ 3 h 236"/>
                <a:gd name="T48" fmla="*/ 1 w 115"/>
                <a:gd name="T49" fmla="*/ 2 h 236"/>
                <a:gd name="T50" fmla="*/ 1 w 115"/>
                <a:gd name="T51" fmla="*/ 2 h 236"/>
                <a:gd name="T52" fmla="*/ 1 w 115"/>
                <a:gd name="T53" fmla="*/ 2 h 236"/>
                <a:gd name="T54" fmla="*/ 2 w 115"/>
                <a:gd name="T55" fmla="*/ 1 h 236"/>
                <a:gd name="T56" fmla="*/ 2 w 115"/>
                <a:gd name="T57" fmla="*/ 1 h 236"/>
                <a:gd name="T58" fmla="*/ 3 w 115"/>
                <a:gd name="T59" fmla="*/ 1 h 236"/>
                <a:gd name="T60" fmla="*/ 3 w 115"/>
                <a:gd name="T61" fmla="*/ 0 h 236"/>
                <a:gd name="T62" fmla="*/ 3 w 115"/>
                <a:gd name="T63" fmla="*/ 0 h 236"/>
                <a:gd name="T64" fmla="*/ 3 w 115"/>
                <a:gd name="T65" fmla="*/ 0 h 236"/>
                <a:gd name="T66" fmla="*/ 3 w 115"/>
                <a:gd name="T67" fmla="*/ 0 h 236"/>
                <a:gd name="T68" fmla="*/ 2 w 115"/>
                <a:gd name="T69" fmla="*/ 0 h 236"/>
                <a:gd name="T70" fmla="*/ 2 w 115"/>
                <a:gd name="T71" fmla="*/ 1 h 236"/>
                <a:gd name="T72" fmla="*/ 1 w 115"/>
                <a:gd name="T73" fmla="*/ 1 h 236"/>
                <a:gd name="T74" fmla="*/ 1 w 115"/>
                <a:gd name="T75" fmla="*/ 2 h 236"/>
                <a:gd name="T76" fmla="*/ 0 w 115"/>
                <a:gd name="T77" fmla="*/ 2 h 236"/>
                <a:gd name="T78" fmla="*/ 0 w 115"/>
                <a:gd name="T79" fmla="*/ 3 h 236"/>
                <a:gd name="T80" fmla="*/ 0 w 115"/>
                <a:gd name="T81" fmla="*/ 3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6" name="Freeform 778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6 w 245"/>
                <a:gd name="T1" fmla="*/ 4 h 310"/>
                <a:gd name="T2" fmla="*/ 6 w 245"/>
                <a:gd name="T3" fmla="*/ 4 h 310"/>
                <a:gd name="T4" fmla="*/ 6 w 245"/>
                <a:gd name="T5" fmla="*/ 5 h 310"/>
                <a:gd name="T6" fmla="*/ 6 w 245"/>
                <a:gd name="T7" fmla="*/ 5 h 310"/>
                <a:gd name="T8" fmla="*/ 6 w 245"/>
                <a:gd name="T9" fmla="*/ 6 h 310"/>
                <a:gd name="T10" fmla="*/ 5 w 245"/>
                <a:gd name="T11" fmla="*/ 6 h 310"/>
                <a:gd name="T12" fmla="*/ 5 w 245"/>
                <a:gd name="T13" fmla="*/ 7 h 310"/>
                <a:gd name="T14" fmla="*/ 4 w 245"/>
                <a:gd name="T15" fmla="*/ 7 h 310"/>
                <a:gd name="T16" fmla="*/ 4 w 245"/>
                <a:gd name="T17" fmla="*/ 8 h 310"/>
                <a:gd name="T18" fmla="*/ 4 w 245"/>
                <a:gd name="T19" fmla="*/ 8 h 310"/>
                <a:gd name="T20" fmla="*/ 3 w 245"/>
                <a:gd name="T21" fmla="*/ 8 h 310"/>
                <a:gd name="T22" fmla="*/ 3 w 245"/>
                <a:gd name="T23" fmla="*/ 9 h 310"/>
                <a:gd name="T24" fmla="*/ 4 w 245"/>
                <a:gd name="T25" fmla="*/ 9 h 310"/>
                <a:gd name="T26" fmla="*/ 4 w 245"/>
                <a:gd name="T27" fmla="*/ 9 h 310"/>
                <a:gd name="T28" fmla="*/ 4 w 245"/>
                <a:gd name="T29" fmla="*/ 8 h 310"/>
                <a:gd name="T30" fmla="*/ 5 w 245"/>
                <a:gd name="T31" fmla="*/ 8 h 310"/>
                <a:gd name="T32" fmla="*/ 6 w 245"/>
                <a:gd name="T33" fmla="*/ 7 h 310"/>
                <a:gd name="T34" fmla="*/ 6 w 245"/>
                <a:gd name="T35" fmla="*/ 6 h 310"/>
                <a:gd name="T36" fmla="*/ 7 w 245"/>
                <a:gd name="T37" fmla="*/ 5 h 310"/>
                <a:gd name="T38" fmla="*/ 7 w 245"/>
                <a:gd name="T39" fmla="*/ 4 h 310"/>
                <a:gd name="T40" fmla="*/ 6 w 245"/>
                <a:gd name="T41" fmla="*/ 3 h 310"/>
                <a:gd name="T42" fmla="*/ 6 w 245"/>
                <a:gd name="T43" fmla="*/ 3 h 310"/>
                <a:gd name="T44" fmla="*/ 5 w 245"/>
                <a:gd name="T45" fmla="*/ 2 h 310"/>
                <a:gd name="T46" fmla="*/ 4 w 245"/>
                <a:gd name="T47" fmla="*/ 2 h 310"/>
                <a:gd name="T48" fmla="*/ 3 w 245"/>
                <a:gd name="T49" fmla="*/ 1 h 310"/>
                <a:gd name="T50" fmla="*/ 3 w 245"/>
                <a:gd name="T51" fmla="*/ 1 h 310"/>
                <a:gd name="T52" fmla="*/ 2 w 245"/>
                <a:gd name="T53" fmla="*/ 1 h 310"/>
                <a:gd name="T54" fmla="*/ 1 w 245"/>
                <a:gd name="T55" fmla="*/ 0 h 310"/>
                <a:gd name="T56" fmla="*/ 1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1 w 245"/>
                <a:gd name="T63" fmla="*/ 1 h 310"/>
                <a:gd name="T64" fmla="*/ 2 w 245"/>
                <a:gd name="T65" fmla="*/ 1 h 310"/>
                <a:gd name="T66" fmla="*/ 2 w 245"/>
                <a:gd name="T67" fmla="*/ 1 h 310"/>
                <a:gd name="T68" fmla="*/ 3 w 245"/>
                <a:gd name="T69" fmla="*/ 2 h 310"/>
                <a:gd name="T70" fmla="*/ 4 w 245"/>
                <a:gd name="T71" fmla="*/ 2 h 310"/>
                <a:gd name="T72" fmla="*/ 5 w 245"/>
                <a:gd name="T73" fmla="*/ 3 h 310"/>
                <a:gd name="T74" fmla="*/ 5 w 245"/>
                <a:gd name="T75" fmla="*/ 3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17" name="Freeform 779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76" name="Group 780"/>
          <p:cNvGrpSpPr>
            <a:grpSpLocks/>
          </p:cNvGrpSpPr>
          <p:nvPr/>
        </p:nvGrpSpPr>
        <p:grpSpPr bwMode="auto">
          <a:xfrm>
            <a:off x="5599113" y="3594100"/>
            <a:ext cx="290512" cy="404813"/>
            <a:chOff x="4290" y="3130"/>
            <a:chExt cx="183" cy="255"/>
          </a:xfrm>
        </p:grpSpPr>
        <p:pic>
          <p:nvPicPr>
            <p:cNvPr id="2182" name="Picture 781" descr="31u_bnrz[1]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183" name="Freeform 782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2 w 199"/>
                <a:gd name="T1" fmla="*/ 1 h 232"/>
                <a:gd name="T2" fmla="*/ 1 w 199"/>
                <a:gd name="T3" fmla="*/ 1 h 232"/>
                <a:gd name="T4" fmla="*/ 1 w 199"/>
                <a:gd name="T5" fmla="*/ 1 h 232"/>
                <a:gd name="T6" fmla="*/ 1 w 199"/>
                <a:gd name="T7" fmla="*/ 2 h 232"/>
                <a:gd name="T8" fmla="*/ 0 w 199"/>
                <a:gd name="T9" fmla="*/ 2 h 232"/>
                <a:gd name="T10" fmla="*/ 0 w 199"/>
                <a:gd name="T11" fmla="*/ 3 h 232"/>
                <a:gd name="T12" fmla="*/ 0 w 199"/>
                <a:gd name="T13" fmla="*/ 3 h 232"/>
                <a:gd name="T14" fmla="*/ 0 w 199"/>
                <a:gd name="T15" fmla="*/ 4 h 232"/>
                <a:gd name="T16" fmla="*/ 0 w 199"/>
                <a:gd name="T17" fmla="*/ 4 h 232"/>
                <a:gd name="T18" fmla="*/ 0 w 199"/>
                <a:gd name="T19" fmla="*/ 5 h 232"/>
                <a:gd name="T20" fmla="*/ 0 w 199"/>
                <a:gd name="T21" fmla="*/ 5 h 232"/>
                <a:gd name="T22" fmla="*/ 1 w 199"/>
                <a:gd name="T23" fmla="*/ 6 h 232"/>
                <a:gd name="T24" fmla="*/ 1 w 199"/>
                <a:gd name="T25" fmla="*/ 6 h 232"/>
                <a:gd name="T26" fmla="*/ 2 w 199"/>
                <a:gd name="T27" fmla="*/ 6 h 232"/>
                <a:gd name="T28" fmla="*/ 2 w 199"/>
                <a:gd name="T29" fmla="*/ 7 h 232"/>
                <a:gd name="T30" fmla="*/ 3 w 199"/>
                <a:gd name="T31" fmla="*/ 7 h 232"/>
                <a:gd name="T32" fmla="*/ 4 w 199"/>
                <a:gd name="T33" fmla="*/ 6 h 232"/>
                <a:gd name="T34" fmla="*/ 4 w 199"/>
                <a:gd name="T35" fmla="*/ 6 h 232"/>
                <a:gd name="T36" fmla="*/ 4 w 199"/>
                <a:gd name="T37" fmla="*/ 6 h 232"/>
                <a:gd name="T38" fmla="*/ 4 w 199"/>
                <a:gd name="T39" fmla="*/ 6 h 232"/>
                <a:gd name="T40" fmla="*/ 4 w 199"/>
                <a:gd name="T41" fmla="*/ 6 h 232"/>
                <a:gd name="T42" fmla="*/ 4 w 199"/>
                <a:gd name="T43" fmla="*/ 6 h 232"/>
                <a:gd name="T44" fmla="*/ 4 w 199"/>
                <a:gd name="T45" fmla="*/ 6 h 232"/>
                <a:gd name="T46" fmla="*/ 4 w 199"/>
                <a:gd name="T47" fmla="*/ 6 h 232"/>
                <a:gd name="T48" fmla="*/ 3 w 199"/>
                <a:gd name="T49" fmla="*/ 6 h 232"/>
                <a:gd name="T50" fmla="*/ 3 w 199"/>
                <a:gd name="T51" fmla="*/ 6 h 232"/>
                <a:gd name="T52" fmla="*/ 3 w 199"/>
                <a:gd name="T53" fmla="*/ 6 h 232"/>
                <a:gd name="T54" fmla="*/ 3 w 199"/>
                <a:gd name="T55" fmla="*/ 5 h 232"/>
                <a:gd name="T56" fmla="*/ 2 w 199"/>
                <a:gd name="T57" fmla="*/ 5 h 232"/>
                <a:gd name="T58" fmla="*/ 2 w 199"/>
                <a:gd name="T59" fmla="*/ 5 h 232"/>
                <a:gd name="T60" fmla="*/ 2 w 199"/>
                <a:gd name="T61" fmla="*/ 5 h 232"/>
                <a:gd name="T62" fmla="*/ 1 w 199"/>
                <a:gd name="T63" fmla="*/ 5 h 232"/>
                <a:gd name="T64" fmla="*/ 1 w 199"/>
                <a:gd name="T65" fmla="*/ 5 h 232"/>
                <a:gd name="T66" fmla="*/ 1 w 199"/>
                <a:gd name="T67" fmla="*/ 4 h 232"/>
                <a:gd name="T68" fmla="*/ 1 w 199"/>
                <a:gd name="T69" fmla="*/ 3 h 232"/>
                <a:gd name="T70" fmla="*/ 2 w 199"/>
                <a:gd name="T71" fmla="*/ 2 h 232"/>
                <a:gd name="T72" fmla="*/ 3 w 199"/>
                <a:gd name="T73" fmla="*/ 1 h 232"/>
                <a:gd name="T74" fmla="*/ 3 w 199"/>
                <a:gd name="T75" fmla="*/ 1 h 232"/>
                <a:gd name="T76" fmla="*/ 4 w 199"/>
                <a:gd name="T77" fmla="*/ 1 h 232"/>
                <a:gd name="T78" fmla="*/ 5 w 199"/>
                <a:gd name="T79" fmla="*/ 0 h 232"/>
                <a:gd name="T80" fmla="*/ 5 w 199"/>
                <a:gd name="T81" fmla="*/ 0 h 232"/>
                <a:gd name="T82" fmla="*/ 5 w 199"/>
                <a:gd name="T83" fmla="*/ 0 h 232"/>
                <a:gd name="T84" fmla="*/ 5 w 199"/>
                <a:gd name="T85" fmla="*/ 0 h 232"/>
                <a:gd name="T86" fmla="*/ 4 w 199"/>
                <a:gd name="T87" fmla="*/ 0 h 232"/>
                <a:gd name="T88" fmla="*/ 4 w 199"/>
                <a:gd name="T89" fmla="*/ 0 h 232"/>
                <a:gd name="T90" fmla="*/ 3 w 199"/>
                <a:gd name="T91" fmla="*/ 0 h 232"/>
                <a:gd name="T92" fmla="*/ 3 w 199"/>
                <a:gd name="T93" fmla="*/ 1 h 232"/>
                <a:gd name="T94" fmla="*/ 2 w 199"/>
                <a:gd name="T95" fmla="*/ 1 h 232"/>
                <a:gd name="T96" fmla="*/ 2 w 199"/>
                <a:gd name="T97" fmla="*/ 1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4" name="Freeform 783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3 w 128"/>
                <a:gd name="T1" fmla="*/ 2 h 180"/>
                <a:gd name="T2" fmla="*/ 3 w 128"/>
                <a:gd name="T3" fmla="*/ 2 h 180"/>
                <a:gd name="T4" fmla="*/ 3 w 128"/>
                <a:gd name="T5" fmla="*/ 3 h 180"/>
                <a:gd name="T6" fmla="*/ 3 w 128"/>
                <a:gd name="T7" fmla="*/ 3 h 180"/>
                <a:gd name="T8" fmla="*/ 3 w 128"/>
                <a:gd name="T9" fmla="*/ 3 h 180"/>
                <a:gd name="T10" fmla="*/ 2 w 128"/>
                <a:gd name="T11" fmla="*/ 4 h 180"/>
                <a:gd name="T12" fmla="*/ 2 w 128"/>
                <a:gd name="T13" fmla="*/ 4 h 180"/>
                <a:gd name="T14" fmla="*/ 1 w 128"/>
                <a:gd name="T15" fmla="*/ 4 h 180"/>
                <a:gd name="T16" fmla="*/ 1 w 128"/>
                <a:gd name="T17" fmla="*/ 4 h 180"/>
                <a:gd name="T18" fmla="*/ 1 w 128"/>
                <a:gd name="T19" fmla="*/ 5 h 180"/>
                <a:gd name="T20" fmla="*/ 1 w 128"/>
                <a:gd name="T21" fmla="*/ 5 h 180"/>
                <a:gd name="T22" fmla="*/ 1 w 128"/>
                <a:gd name="T23" fmla="*/ 5 h 180"/>
                <a:gd name="T24" fmla="*/ 1 w 128"/>
                <a:gd name="T25" fmla="*/ 5 h 180"/>
                <a:gd name="T26" fmla="*/ 1 w 128"/>
                <a:gd name="T27" fmla="*/ 5 h 180"/>
                <a:gd name="T28" fmla="*/ 1 w 128"/>
                <a:gd name="T29" fmla="*/ 5 h 180"/>
                <a:gd name="T30" fmla="*/ 1 w 128"/>
                <a:gd name="T31" fmla="*/ 5 h 180"/>
                <a:gd name="T32" fmla="*/ 1 w 128"/>
                <a:gd name="T33" fmla="*/ 5 h 180"/>
                <a:gd name="T34" fmla="*/ 2 w 128"/>
                <a:gd name="T35" fmla="*/ 5 h 180"/>
                <a:gd name="T36" fmla="*/ 2 w 128"/>
                <a:gd name="T37" fmla="*/ 4 h 180"/>
                <a:gd name="T38" fmla="*/ 3 w 128"/>
                <a:gd name="T39" fmla="*/ 4 h 180"/>
                <a:gd name="T40" fmla="*/ 3 w 128"/>
                <a:gd name="T41" fmla="*/ 4 h 180"/>
                <a:gd name="T42" fmla="*/ 4 w 128"/>
                <a:gd name="T43" fmla="*/ 3 h 180"/>
                <a:gd name="T44" fmla="*/ 4 w 128"/>
                <a:gd name="T45" fmla="*/ 3 h 180"/>
                <a:gd name="T46" fmla="*/ 4 w 128"/>
                <a:gd name="T47" fmla="*/ 2 h 180"/>
                <a:gd name="T48" fmla="*/ 4 w 128"/>
                <a:gd name="T49" fmla="*/ 2 h 180"/>
                <a:gd name="T50" fmla="*/ 3 w 128"/>
                <a:gd name="T51" fmla="*/ 1 h 180"/>
                <a:gd name="T52" fmla="*/ 3 w 128"/>
                <a:gd name="T53" fmla="*/ 1 h 180"/>
                <a:gd name="T54" fmla="*/ 2 w 128"/>
                <a:gd name="T55" fmla="*/ 0 h 180"/>
                <a:gd name="T56" fmla="*/ 2 w 128"/>
                <a:gd name="T57" fmla="*/ 0 h 180"/>
                <a:gd name="T58" fmla="*/ 1 w 128"/>
                <a:gd name="T59" fmla="*/ 0 h 180"/>
                <a:gd name="T60" fmla="*/ 1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1 w 128"/>
                <a:gd name="T69" fmla="*/ 0 h 180"/>
                <a:gd name="T70" fmla="*/ 1 w 128"/>
                <a:gd name="T71" fmla="*/ 0 h 180"/>
                <a:gd name="T72" fmla="*/ 2 w 128"/>
                <a:gd name="T73" fmla="*/ 1 h 180"/>
                <a:gd name="T74" fmla="*/ 2 w 128"/>
                <a:gd name="T75" fmla="*/ 1 h 180"/>
                <a:gd name="T76" fmla="*/ 3 w 128"/>
                <a:gd name="T77" fmla="*/ 1 h 180"/>
                <a:gd name="T78" fmla="*/ 3 w 128"/>
                <a:gd name="T79" fmla="*/ 1 h 180"/>
                <a:gd name="T80" fmla="*/ 3 w 128"/>
                <a:gd name="T81" fmla="*/ 2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5" name="Freeform 784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3 w 322"/>
                <a:gd name="T1" fmla="*/ 2 h 378"/>
                <a:gd name="T2" fmla="*/ 2 w 322"/>
                <a:gd name="T3" fmla="*/ 3 h 378"/>
                <a:gd name="T4" fmla="*/ 1 w 322"/>
                <a:gd name="T5" fmla="*/ 5 h 378"/>
                <a:gd name="T6" fmla="*/ 0 w 322"/>
                <a:gd name="T7" fmla="*/ 6 h 378"/>
                <a:gd name="T8" fmla="*/ 0 w 322"/>
                <a:gd name="T9" fmla="*/ 7 h 378"/>
                <a:gd name="T10" fmla="*/ 0 w 322"/>
                <a:gd name="T11" fmla="*/ 8 h 378"/>
                <a:gd name="T12" fmla="*/ 1 w 322"/>
                <a:gd name="T13" fmla="*/ 8 h 378"/>
                <a:gd name="T14" fmla="*/ 1 w 322"/>
                <a:gd name="T15" fmla="*/ 9 h 378"/>
                <a:gd name="T16" fmla="*/ 2 w 322"/>
                <a:gd name="T17" fmla="*/ 9 h 378"/>
                <a:gd name="T18" fmla="*/ 2 w 322"/>
                <a:gd name="T19" fmla="*/ 9 h 378"/>
                <a:gd name="T20" fmla="*/ 3 w 322"/>
                <a:gd name="T21" fmla="*/ 10 h 378"/>
                <a:gd name="T22" fmla="*/ 4 w 322"/>
                <a:gd name="T23" fmla="*/ 10 h 378"/>
                <a:gd name="T24" fmla="*/ 5 w 322"/>
                <a:gd name="T25" fmla="*/ 10 h 378"/>
                <a:gd name="T26" fmla="*/ 6 w 322"/>
                <a:gd name="T27" fmla="*/ 10 h 378"/>
                <a:gd name="T28" fmla="*/ 7 w 322"/>
                <a:gd name="T29" fmla="*/ 10 h 378"/>
                <a:gd name="T30" fmla="*/ 8 w 322"/>
                <a:gd name="T31" fmla="*/ 10 h 378"/>
                <a:gd name="T32" fmla="*/ 9 w 322"/>
                <a:gd name="T33" fmla="*/ 10 h 378"/>
                <a:gd name="T34" fmla="*/ 9 w 322"/>
                <a:gd name="T35" fmla="*/ 10 h 378"/>
                <a:gd name="T36" fmla="*/ 9 w 322"/>
                <a:gd name="T37" fmla="*/ 10 h 378"/>
                <a:gd name="T38" fmla="*/ 9 w 322"/>
                <a:gd name="T39" fmla="*/ 10 h 378"/>
                <a:gd name="T40" fmla="*/ 8 w 322"/>
                <a:gd name="T41" fmla="*/ 10 h 378"/>
                <a:gd name="T42" fmla="*/ 7 w 322"/>
                <a:gd name="T43" fmla="*/ 9 h 378"/>
                <a:gd name="T44" fmla="*/ 7 w 322"/>
                <a:gd name="T45" fmla="*/ 9 h 378"/>
                <a:gd name="T46" fmla="*/ 6 w 322"/>
                <a:gd name="T47" fmla="*/ 9 h 378"/>
                <a:gd name="T48" fmla="*/ 5 w 322"/>
                <a:gd name="T49" fmla="*/ 9 h 378"/>
                <a:gd name="T50" fmla="*/ 4 w 322"/>
                <a:gd name="T51" fmla="*/ 9 h 378"/>
                <a:gd name="T52" fmla="*/ 3 w 322"/>
                <a:gd name="T53" fmla="*/ 9 h 378"/>
                <a:gd name="T54" fmla="*/ 2 w 322"/>
                <a:gd name="T55" fmla="*/ 8 h 378"/>
                <a:gd name="T56" fmla="*/ 2 w 322"/>
                <a:gd name="T57" fmla="*/ 8 h 378"/>
                <a:gd name="T58" fmla="*/ 1 w 322"/>
                <a:gd name="T59" fmla="*/ 7 h 378"/>
                <a:gd name="T60" fmla="*/ 1 w 322"/>
                <a:gd name="T61" fmla="*/ 7 h 378"/>
                <a:gd name="T62" fmla="*/ 1 w 322"/>
                <a:gd name="T63" fmla="*/ 6 h 378"/>
                <a:gd name="T64" fmla="*/ 2 w 322"/>
                <a:gd name="T65" fmla="*/ 5 h 378"/>
                <a:gd name="T66" fmla="*/ 2 w 322"/>
                <a:gd name="T67" fmla="*/ 4 h 378"/>
                <a:gd name="T68" fmla="*/ 3 w 322"/>
                <a:gd name="T69" fmla="*/ 3 h 378"/>
                <a:gd name="T70" fmla="*/ 4 w 322"/>
                <a:gd name="T71" fmla="*/ 2 h 378"/>
                <a:gd name="T72" fmla="*/ 4 w 322"/>
                <a:gd name="T73" fmla="*/ 2 h 378"/>
                <a:gd name="T74" fmla="*/ 6 w 322"/>
                <a:gd name="T75" fmla="*/ 1 h 378"/>
                <a:gd name="T76" fmla="*/ 7 w 322"/>
                <a:gd name="T77" fmla="*/ 0 h 378"/>
                <a:gd name="T78" fmla="*/ 7 w 322"/>
                <a:gd name="T79" fmla="*/ 0 h 378"/>
                <a:gd name="T80" fmla="*/ 7 w 322"/>
                <a:gd name="T81" fmla="*/ 0 h 378"/>
                <a:gd name="T82" fmla="*/ 6 w 322"/>
                <a:gd name="T83" fmla="*/ 0 h 378"/>
                <a:gd name="T84" fmla="*/ 5 w 322"/>
                <a:gd name="T85" fmla="*/ 0 h 378"/>
                <a:gd name="T86" fmla="*/ 4 w 322"/>
                <a:gd name="T87" fmla="*/ 1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6" name="Freeform 785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6 w 283"/>
                <a:gd name="T1" fmla="*/ 2 h 252"/>
                <a:gd name="T2" fmla="*/ 7 w 283"/>
                <a:gd name="T3" fmla="*/ 3 h 252"/>
                <a:gd name="T4" fmla="*/ 7 w 283"/>
                <a:gd name="T5" fmla="*/ 3 h 252"/>
                <a:gd name="T6" fmla="*/ 7 w 283"/>
                <a:gd name="T7" fmla="*/ 4 h 252"/>
                <a:gd name="T8" fmla="*/ 7 w 283"/>
                <a:gd name="T9" fmla="*/ 4 h 252"/>
                <a:gd name="T10" fmla="*/ 7 w 283"/>
                <a:gd name="T11" fmla="*/ 4 h 252"/>
                <a:gd name="T12" fmla="*/ 7 w 283"/>
                <a:gd name="T13" fmla="*/ 5 h 252"/>
                <a:gd name="T14" fmla="*/ 7 w 283"/>
                <a:gd name="T15" fmla="*/ 5 h 252"/>
                <a:gd name="T16" fmla="*/ 6 w 283"/>
                <a:gd name="T17" fmla="*/ 5 h 252"/>
                <a:gd name="T18" fmla="*/ 6 w 283"/>
                <a:gd name="T19" fmla="*/ 6 h 252"/>
                <a:gd name="T20" fmla="*/ 6 w 283"/>
                <a:gd name="T21" fmla="*/ 6 h 252"/>
                <a:gd name="T22" fmla="*/ 6 w 283"/>
                <a:gd name="T23" fmla="*/ 6 h 252"/>
                <a:gd name="T24" fmla="*/ 5 w 283"/>
                <a:gd name="T25" fmla="*/ 7 h 252"/>
                <a:gd name="T26" fmla="*/ 5 w 283"/>
                <a:gd name="T27" fmla="*/ 7 h 252"/>
                <a:gd name="T28" fmla="*/ 5 w 283"/>
                <a:gd name="T29" fmla="*/ 7 h 252"/>
                <a:gd name="T30" fmla="*/ 5 w 283"/>
                <a:gd name="T31" fmla="*/ 7 h 252"/>
                <a:gd name="T32" fmla="*/ 5 w 283"/>
                <a:gd name="T33" fmla="*/ 7 h 252"/>
                <a:gd name="T34" fmla="*/ 5 w 283"/>
                <a:gd name="T35" fmla="*/ 7 h 252"/>
                <a:gd name="T36" fmla="*/ 6 w 283"/>
                <a:gd name="T37" fmla="*/ 7 h 252"/>
                <a:gd name="T38" fmla="*/ 6 w 283"/>
                <a:gd name="T39" fmla="*/ 7 h 252"/>
                <a:gd name="T40" fmla="*/ 6 w 283"/>
                <a:gd name="T41" fmla="*/ 7 h 252"/>
                <a:gd name="T42" fmla="*/ 6 w 283"/>
                <a:gd name="T43" fmla="*/ 7 h 252"/>
                <a:gd name="T44" fmla="*/ 7 w 283"/>
                <a:gd name="T45" fmla="*/ 6 h 252"/>
                <a:gd name="T46" fmla="*/ 7 w 283"/>
                <a:gd name="T47" fmla="*/ 5 h 252"/>
                <a:gd name="T48" fmla="*/ 8 w 283"/>
                <a:gd name="T49" fmla="*/ 5 h 252"/>
                <a:gd name="T50" fmla="*/ 8 w 283"/>
                <a:gd name="T51" fmla="*/ 4 h 252"/>
                <a:gd name="T52" fmla="*/ 8 w 283"/>
                <a:gd name="T53" fmla="*/ 3 h 252"/>
                <a:gd name="T54" fmla="*/ 7 w 283"/>
                <a:gd name="T55" fmla="*/ 3 h 252"/>
                <a:gd name="T56" fmla="*/ 7 w 283"/>
                <a:gd name="T57" fmla="*/ 2 h 252"/>
                <a:gd name="T58" fmla="*/ 7 w 283"/>
                <a:gd name="T59" fmla="*/ 2 h 252"/>
                <a:gd name="T60" fmla="*/ 6 w 283"/>
                <a:gd name="T61" fmla="*/ 1 h 252"/>
                <a:gd name="T62" fmla="*/ 6 w 283"/>
                <a:gd name="T63" fmla="*/ 1 h 252"/>
                <a:gd name="T64" fmla="*/ 5 w 283"/>
                <a:gd name="T65" fmla="*/ 1 h 252"/>
                <a:gd name="T66" fmla="*/ 4 w 283"/>
                <a:gd name="T67" fmla="*/ 1 h 252"/>
                <a:gd name="T68" fmla="*/ 4 w 283"/>
                <a:gd name="T69" fmla="*/ 1 h 252"/>
                <a:gd name="T70" fmla="*/ 3 w 283"/>
                <a:gd name="T71" fmla="*/ 0 h 252"/>
                <a:gd name="T72" fmla="*/ 3 w 283"/>
                <a:gd name="T73" fmla="*/ 0 h 252"/>
                <a:gd name="T74" fmla="*/ 2 w 283"/>
                <a:gd name="T75" fmla="*/ 0 h 252"/>
                <a:gd name="T76" fmla="*/ 2 w 283"/>
                <a:gd name="T77" fmla="*/ 0 h 252"/>
                <a:gd name="T78" fmla="*/ 1 w 283"/>
                <a:gd name="T79" fmla="*/ 0 h 252"/>
                <a:gd name="T80" fmla="*/ 1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1 w 283"/>
                <a:gd name="T93" fmla="*/ 0 h 252"/>
                <a:gd name="T94" fmla="*/ 1 w 283"/>
                <a:gd name="T95" fmla="*/ 0 h 252"/>
                <a:gd name="T96" fmla="*/ 1 w 283"/>
                <a:gd name="T97" fmla="*/ 0 h 252"/>
                <a:gd name="T98" fmla="*/ 2 w 283"/>
                <a:gd name="T99" fmla="*/ 1 h 252"/>
                <a:gd name="T100" fmla="*/ 2 w 283"/>
                <a:gd name="T101" fmla="*/ 1 h 252"/>
                <a:gd name="T102" fmla="*/ 3 w 283"/>
                <a:gd name="T103" fmla="*/ 1 h 252"/>
                <a:gd name="T104" fmla="*/ 3 w 283"/>
                <a:gd name="T105" fmla="*/ 1 h 252"/>
                <a:gd name="T106" fmla="*/ 3 w 283"/>
                <a:gd name="T107" fmla="*/ 1 h 252"/>
                <a:gd name="T108" fmla="*/ 4 w 283"/>
                <a:gd name="T109" fmla="*/ 1 h 252"/>
                <a:gd name="T110" fmla="*/ 4 w 283"/>
                <a:gd name="T111" fmla="*/ 1 h 252"/>
                <a:gd name="T112" fmla="*/ 5 w 283"/>
                <a:gd name="T113" fmla="*/ 1 h 252"/>
                <a:gd name="T114" fmla="*/ 5 w 283"/>
                <a:gd name="T115" fmla="*/ 2 h 252"/>
                <a:gd name="T116" fmla="*/ 6 w 283"/>
                <a:gd name="T117" fmla="*/ 2 h 252"/>
                <a:gd name="T118" fmla="*/ 6 w 283"/>
                <a:gd name="T119" fmla="*/ 2 h 252"/>
                <a:gd name="T120" fmla="*/ 6 w 283"/>
                <a:gd name="T121" fmla="*/ 2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7" name="Freeform 786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3 h 238"/>
                <a:gd name="T2" fmla="*/ 0 w 114"/>
                <a:gd name="T3" fmla="*/ 4 h 238"/>
                <a:gd name="T4" fmla="*/ 0 w 114"/>
                <a:gd name="T5" fmla="*/ 5 h 238"/>
                <a:gd name="T6" fmla="*/ 0 w 114"/>
                <a:gd name="T7" fmla="*/ 5 h 238"/>
                <a:gd name="T8" fmla="*/ 1 w 114"/>
                <a:gd name="T9" fmla="*/ 5 h 238"/>
                <a:gd name="T10" fmla="*/ 1 w 114"/>
                <a:gd name="T11" fmla="*/ 6 h 238"/>
                <a:gd name="T12" fmla="*/ 2 w 114"/>
                <a:gd name="T13" fmla="*/ 6 h 238"/>
                <a:gd name="T14" fmla="*/ 2 w 114"/>
                <a:gd name="T15" fmla="*/ 6 h 238"/>
                <a:gd name="T16" fmla="*/ 2 w 114"/>
                <a:gd name="T17" fmla="*/ 6 h 238"/>
                <a:gd name="T18" fmla="*/ 3 w 114"/>
                <a:gd name="T19" fmla="*/ 6 h 238"/>
                <a:gd name="T20" fmla="*/ 3 w 114"/>
                <a:gd name="T21" fmla="*/ 6 h 238"/>
                <a:gd name="T22" fmla="*/ 3 w 114"/>
                <a:gd name="T23" fmla="*/ 6 h 238"/>
                <a:gd name="T24" fmla="*/ 3 w 114"/>
                <a:gd name="T25" fmla="*/ 6 h 238"/>
                <a:gd name="T26" fmla="*/ 3 w 114"/>
                <a:gd name="T27" fmla="*/ 6 h 238"/>
                <a:gd name="T28" fmla="*/ 3 w 114"/>
                <a:gd name="T29" fmla="*/ 6 h 238"/>
                <a:gd name="T30" fmla="*/ 3 w 114"/>
                <a:gd name="T31" fmla="*/ 6 h 238"/>
                <a:gd name="T32" fmla="*/ 3 w 114"/>
                <a:gd name="T33" fmla="*/ 6 h 238"/>
                <a:gd name="T34" fmla="*/ 2 w 114"/>
                <a:gd name="T35" fmla="*/ 5 h 238"/>
                <a:gd name="T36" fmla="*/ 2 w 114"/>
                <a:gd name="T37" fmla="*/ 5 h 238"/>
                <a:gd name="T38" fmla="*/ 1 w 114"/>
                <a:gd name="T39" fmla="*/ 5 h 238"/>
                <a:gd name="T40" fmla="*/ 1 w 114"/>
                <a:gd name="T41" fmla="*/ 4 h 238"/>
                <a:gd name="T42" fmla="*/ 1 w 114"/>
                <a:gd name="T43" fmla="*/ 4 h 238"/>
                <a:gd name="T44" fmla="*/ 1 w 114"/>
                <a:gd name="T45" fmla="*/ 3 h 238"/>
                <a:gd name="T46" fmla="*/ 1 w 114"/>
                <a:gd name="T47" fmla="*/ 3 h 238"/>
                <a:gd name="T48" fmla="*/ 1 w 114"/>
                <a:gd name="T49" fmla="*/ 2 h 238"/>
                <a:gd name="T50" fmla="*/ 1 w 114"/>
                <a:gd name="T51" fmla="*/ 2 h 238"/>
                <a:gd name="T52" fmla="*/ 2 w 114"/>
                <a:gd name="T53" fmla="*/ 2 h 238"/>
                <a:gd name="T54" fmla="*/ 2 w 114"/>
                <a:gd name="T55" fmla="*/ 1 h 238"/>
                <a:gd name="T56" fmla="*/ 2 w 114"/>
                <a:gd name="T57" fmla="*/ 1 h 238"/>
                <a:gd name="T58" fmla="*/ 2 w 114"/>
                <a:gd name="T59" fmla="*/ 1 h 238"/>
                <a:gd name="T60" fmla="*/ 3 w 114"/>
                <a:gd name="T61" fmla="*/ 0 h 238"/>
                <a:gd name="T62" fmla="*/ 3 w 114"/>
                <a:gd name="T63" fmla="*/ 0 h 238"/>
                <a:gd name="T64" fmla="*/ 3 w 114"/>
                <a:gd name="T65" fmla="*/ 0 h 238"/>
                <a:gd name="T66" fmla="*/ 3 w 114"/>
                <a:gd name="T67" fmla="*/ 0 h 238"/>
                <a:gd name="T68" fmla="*/ 3 w 114"/>
                <a:gd name="T69" fmla="*/ 0 h 238"/>
                <a:gd name="T70" fmla="*/ 2 w 114"/>
                <a:gd name="T71" fmla="*/ 0 h 238"/>
                <a:gd name="T72" fmla="*/ 2 w 114"/>
                <a:gd name="T73" fmla="*/ 1 h 238"/>
                <a:gd name="T74" fmla="*/ 1 w 114"/>
                <a:gd name="T75" fmla="*/ 1 h 238"/>
                <a:gd name="T76" fmla="*/ 1 w 114"/>
                <a:gd name="T77" fmla="*/ 2 h 238"/>
                <a:gd name="T78" fmla="*/ 0 w 114"/>
                <a:gd name="T79" fmla="*/ 3 h 238"/>
                <a:gd name="T80" fmla="*/ 0 w 114"/>
                <a:gd name="T81" fmla="*/ 3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8" name="Freeform 787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6 w 246"/>
                <a:gd name="T1" fmla="*/ 4 h 310"/>
                <a:gd name="T2" fmla="*/ 6 w 246"/>
                <a:gd name="T3" fmla="*/ 4 h 310"/>
                <a:gd name="T4" fmla="*/ 6 w 246"/>
                <a:gd name="T5" fmla="*/ 5 h 310"/>
                <a:gd name="T6" fmla="*/ 6 w 246"/>
                <a:gd name="T7" fmla="*/ 5 h 310"/>
                <a:gd name="T8" fmla="*/ 6 w 246"/>
                <a:gd name="T9" fmla="*/ 6 h 310"/>
                <a:gd name="T10" fmla="*/ 5 w 246"/>
                <a:gd name="T11" fmla="*/ 6 h 310"/>
                <a:gd name="T12" fmla="*/ 5 w 246"/>
                <a:gd name="T13" fmla="*/ 7 h 310"/>
                <a:gd name="T14" fmla="*/ 4 w 246"/>
                <a:gd name="T15" fmla="*/ 7 h 310"/>
                <a:gd name="T16" fmla="*/ 4 w 246"/>
                <a:gd name="T17" fmla="*/ 8 h 310"/>
                <a:gd name="T18" fmla="*/ 4 w 246"/>
                <a:gd name="T19" fmla="*/ 8 h 310"/>
                <a:gd name="T20" fmla="*/ 3 w 246"/>
                <a:gd name="T21" fmla="*/ 8 h 310"/>
                <a:gd name="T22" fmla="*/ 3 w 246"/>
                <a:gd name="T23" fmla="*/ 9 h 310"/>
                <a:gd name="T24" fmla="*/ 4 w 246"/>
                <a:gd name="T25" fmla="*/ 9 h 310"/>
                <a:gd name="T26" fmla="*/ 4 w 246"/>
                <a:gd name="T27" fmla="*/ 9 h 310"/>
                <a:gd name="T28" fmla="*/ 4 w 246"/>
                <a:gd name="T29" fmla="*/ 8 h 310"/>
                <a:gd name="T30" fmla="*/ 5 w 246"/>
                <a:gd name="T31" fmla="*/ 8 h 310"/>
                <a:gd name="T32" fmla="*/ 6 w 246"/>
                <a:gd name="T33" fmla="*/ 7 h 310"/>
                <a:gd name="T34" fmla="*/ 7 w 246"/>
                <a:gd name="T35" fmla="*/ 6 h 310"/>
                <a:gd name="T36" fmla="*/ 7 w 246"/>
                <a:gd name="T37" fmla="*/ 5 h 310"/>
                <a:gd name="T38" fmla="*/ 7 w 246"/>
                <a:gd name="T39" fmla="*/ 4 h 310"/>
                <a:gd name="T40" fmla="*/ 6 w 246"/>
                <a:gd name="T41" fmla="*/ 3 h 310"/>
                <a:gd name="T42" fmla="*/ 6 w 246"/>
                <a:gd name="T43" fmla="*/ 3 h 310"/>
                <a:gd name="T44" fmla="*/ 5 w 246"/>
                <a:gd name="T45" fmla="*/ 2 h 310"/>
                <a:gd name="T46" fmla="*/ 4 w 246"/>
                <a:gd name="T47" fmla="*/ 2 h 310"/>
                <a:gd name="T48" fmla="*/ 4 w 246"/>
                <a:gd name="T49" fmla="*/ 1 h 310"/>
                <a:gd name="T50" fmla="*/ 3 w 246"/>
                <a:gd name="T51" fmla="*/ 1 h 310"/>
                <a:gd name="T52" fmla="*/ 2 w 246"/>
                <a:gd name="T53" fmla="*/ 1 h 310"/>
                <a:gd name="T54" fmla="*/ 1 w 246"/>
                <a:gd name="T55" fmla="*/ 0 h 310"/>
                <a:gd name="T56" fmla="*/ 1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1 w 246"/>
                <a:gd name="T63" fmla="*/ 0 h 310"/>
                <a:gd name="T64" fmla="*/ 2 w 246"/>
                <a:gd name="T65" fmla="*/ 1 h 310"/>
                <a:gd name="T66" fmla="*/ 2 w 246"/>
                <a:gd name="T67" fmla="*/ 1 h 310"/>
                <a:gd name="T68" fmla="*/ 3 w 246"/>
                <a:gd name="T69" fmla="*/ 2 h 310"/>
                <a:gd name="T70" fmla="*/ 4 w 246"/>
                <a:gd name="T71" fmla="*/ 2 h 310"/>
                <a:gd name="T72" fmla="*/ 5 w 246"/>
                <a:gd name="T73" fmla="*/ 3 h 310"/>
                <a:gd name="T74" fmla="*/ 5 w 246"/>
                <a:gd name="T75" fmla="*/ 3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9" name="Freeform 788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1 w 83"/>
                <a:gd name="T1" fmla="*/ 0 h 187"/>
                <a:gd name="T2" fmla="*/ 1 w 83"/>
                <a:gd name="T3" fmla="*/ 0 h 187"/>
                <a:gd name="T4" fmla="*/ 1 w 83"/>
                <a:gd name="T5" fmla="*/ 0 h 187"/>
                <a:gd name="T6" fmla="*/ 1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1 h 187"/>
                <a:gd name="T20" fmla="*/ 1 w 83"/>
                <a:gd name="T21" fmla="*/ 2 h 187"/>
                <a:gd name="T22" fmla="*/ 1 w 83"/>
                <a:gd name="T23" fmla="*/ 3 h 187"/>
                <a:gd name="T24" fmla="*/ 1 w 83"/>
                <a:gd name="T25" fmla="*/ 3 h 187"/>
                <a:gd name="T26" fmla="*/ 2 w 83"/>
                <a:gd name="T27" fmla="*/ 4 h 187"/>
                <a:gd name="T28" fmla="*/ 2 w 83"/>
                <a:gd name="T29" fmla="*/ 5 h 187"/>
                <a:gd name="T30" fmla="*/ 2 w 83"/>
                <a:gd name="T31" fmla="*/ 5 h 187"/>
                <a:gd name="T32" fmla="*/ 2 w 83"/>
                <a:gd name="T33" fmla="*/ 5 h 187"/>
                <a:gd name="T34" fmla="*/ 2 w 83"/>
                <a:gd name="T35" fmla="*/ 5 h 187"/>
                <a:gd name="T36" fmla="*/ 2 w 83"/>
                <a:gd name="T37" fmla="*/ 4 h 187"/>
                <a:gd name="T38" fmla="*/ 2 w 83"/>
                <a:gd name="T39" fmla="*/ 4 h 187"/>
                <a:gd name="T40" fmla="*/ 2 w 83"/>
                <a:gd name="T41" fmla="*/ 3 h 187"/>
                <a:gd name="T42" fmla="*/ 2 w 83"/>
                <a:gd name="T43" fmla="*/ 2 h 187"/>
                <a:gd name="T44" fmla="*/ 1 w 83"/>
                <a:gd name="T45" fmla="*/ 2 h 187"/>
                <a:gd name="T46" fmla="*/ 1 w 83"/>
                <a:gd name="T47" fmla="*/ 1 h 187"/>
                <a:gd name="T48" fmla="*/ 1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0" name="Freeform 789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1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1 h 94"/>
                <a:gd name="T20" fmla="*/ 0 w 44"/>
                <a:gd name="T21" fmla="*/ 1 h 94"/>
                <a:gd name="T22" fmla="*/ 0 w 44"/>
                <a:gd name="T23" fmla="*/ 2 h 94"/>
                <a:gd name="T24" fmla="*/ 0 w 44"/>
                <a:gd name="T25" fmla="*/ 2 h 94"/>
                <a:gd name="T26" fmla="*/ 0 w 44"/>
                <a:gd name="T27" fmla="*/ 2 h 94"/>
                <a:gd name="T28" fmla="*/ 1 w 44"/>
                <a:gd name="T29" fmla="*/ 3 h 94"/>
                <a:gd name="T30" fmla="*/ 1 w 44"/>
                <a:gd name="T31" fmla="*/ 3 h 94"/>
                <a:gd name="T32" fmla="*/ 1 w 44"/>
                <a:gd name="T33" fmla="*/ 3 h 94"/>
                <a:gd name="T34" fmla="*/ 1 w 44"/>
                <a:gd name="T35" fmla="*/ 2 h 94"/>
                <a:gd name="T36" fmla="*/ 1 w 44"/>
                <a:gd name="T37" fmla="*/ 2 h 94"/>
                <a:gd name="T38" fmla="*/ 1 w 44"/>
                <a:gd name="T39" fmla="*/ 1 h 94"/>
                <a:gd name="T40" fmla="*/ 1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1" name="Freeform 790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1 h 54"/>
                <a:gd name="T28" fmla="*/ 0 w 38"/>
                <a:gd name="T29" fmla="*/ 1 h 54"/>
                <a:gd name="T30" fmla="*/ 0 w 38"/>
                <a:gd name="T31" fmla="*/ 1 h 54"/>
                <a:gd name="T32" fmla="*/ 0 w 38"/>
                <a:gd name="T33" fmla="*/ 1 h 54"/>
                <a:gd name="T34" fmla="*/ 0 w 38"/>
                <a:gd name="T35" fmla="*/ 1 h 54"/>
                <a:gd name="T36" fmla="*/ 1 w 38"/>
                <a:gd name="T37" fmla="*/ 1 h 54"/>
                <a:gd name="T38" fmla="*/ 1 w 38"/>
                <a:gd name="T39" fmla="*/ 2 h 54"/>
                <a:gd name="T40" fmla="*/ 1 w 38"/>
                <a:gd name="T41" fmla="*/ 2 h 54"/>
                <a:gd name="T42" fmla="*/ 1 w 38"/>
                <a:gd name="T43" fmla="*/ 1 h 54"/>
                <a:gd name="T44" fmla="*/ 1 w 38"/>
                <a:gd name="T45" fmla="*/ 1 h 54"/>
                <a:gd name="T46" fmla="*/ 1 w 38"/>
                <a:gd name="T47" fmla="*/ 1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2" name="Freeform 791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1 w 52"/>
                <a:gd name="T1" fmla="*/ 1 h 36"/>
                <a:gd name="T2" fmla="*/ 1 w 52"/>
                <a:gd name="T3" fmla="*/ 1 h 36"/>
                <a:gd name="T4" fmla="*/ 1 w 52"/>
                <a:gd name="T5" fmla="*/ 0 h 36"/>
                <a:gd name="T6" fmla="*/ 1 w 52"/>
                <a:gd name="T7" fmla="*/ 0 h 36"/>
                <a:gd name="T8" fmla="*/ 1 w 52"/>
                <a:gd name="T9" fmla="*/ 0 h 36"/>
                <a:gd name="T10" fmla="*/ 1 w 52"/>
                <a:gd name="T11" fmla="*/ 0 h 36"/>
                <a:gd name="T12" fmla="*/ 1 w 52"/>
                <a:gd name="T13" fmla="*/ 0 h 36"/>
                <a:gd name="T14" fmla="*/ 1 w 52"/>
                <a:gd name="T15" fmla="*/ 0 h 36"/>
                <a:gd name="T16" fmla="*/ 1 w 52"/>
                <a:gd name="T17" fmla="*/ 0 h 36"/>
                <a:gd name="T18" fmla="*/ 1 w 52"/>
                <a:gd name="T19" fmla="*/ 0 h 36"/>
                <a:gd name="T20" fmla="*/ 1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1 h 36"/>
                <a:gd name="T30" fmla="*/ 0 w 52"/>
                <a:gd name="T31" fmla="*/ 1 h 36"/>
                <a:gd name="T32" fmla="*/ 0 w 52"/>
                <a:gd name="T33" fmla="*/ 1 h 36"/>
                <a:gd name="T34" fmla="*/ 0 w 52"/>
                <a:gd name="T35" fmla="*/ 1 h 36"/>
                <a:gd name="T36" fmla="*/ 0 w 52"/>
                <a:gd name="T37" fmla="*/ 1 h 36"/>
                <a:gd name="T38" fmla="*/ 0 w 52"/>
                <a:gd name="T39" fmla="*/ 1 h 36"/>
                <a:gd name="T40" fmla="*/ 0 w 52"/>
                <a:gd name="T41" fmla="*/ 1 h 36"/>
                <a:gd name="T42" fmla="*/ 1 w 52"/>
                <a:gd name="T43" fmla="*/ 1 h 36"/>
                <a:gd name="T44" fmla="*/ 1 w 52"/>
                <a:gd name="T45" fmla="*/ 1 h 36"/>
                <a:gd name="T46" fmla="*/ 1 w 52"/>
                <a:gd name="T47" fmla="*/ 1 h 36"/>
                <a:gd name="T48" fmla="*/ 1 w 52"/>
                <a:gd name="T49" fmla="*/ 1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3" name="Freeform 792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2 w 198"/>
                <a:gd name="T1" fmla="*/ 1 h 236"/>
                <a:gd name="T2" fmla="*/ 2 w 198"/>
                <a:gd name="T3" fmla="*/ 1 h 236"/>
                <a:gd name="T4" fmla="*/ 1 w 198"/>
                <a:gd name="T5" fmla="*/ 2 h 236"/>
                <a:gd name="T6" fmla="*/ 1 w 198"/>
                <a:gd name="T7" fmla="*/ 2 h 236"/>
                <a:gd name="T8" fmla="*/ 1 w 198"/>
                <a:gd name="T9" fmla="*/ 2 h 236"/>
                <a:gd name="T10" fmla="*/ 0 w 198"/>
                <a:gd name="T11" fmla="*/ 3 h 236"/>
                <a:gd name="T12" fmla="*/ 0 w 198"/>
                <a:gd name="T13" fmla="*/ 3 h 236"/>
                <a:gd name="T14" fmla="*/ 0 w 198"/>
                <a:gd name="T15" fmla="*/ 3 h 236"/>
                <a:gd name="T16" fmla="*/ 0 w 198"/>
                <a:gd name="T17" fmla="*/ 4 h 236"/>
                <a:gd name="T18" fmla="*/ 0 w 198"/>
                <a:gd name="T19" fmla="*/ 5 h 236"/>
                <a:gd name="T20" fmla="*/ 0 w 198"/>
                <a:gd name="T21" fmla="*/ 5 h 236"/>
                <a:gd name="T22" fmla="*/ 1 w 198"/>
                <a:gd name="T23" fmla="*/ 6 h 236"/>
                <a:gd name="T24" fmla="*/ 1 w 198"/>
                <a:gd name="T25" fmla="*/ 6 h 236"/>
                <a:gd name="T26" fmla="*/ 2 w 198"/>
                <a:gd name="T27" fmla="*/ 6 h 236"/>
                <a:gd name="T28" fmla="*/ 2 w 198"/>
                <a:gd name="T29" fmla="*/ 6 h 236"/>
                <a:gd name="T30" fmla="*/ 3 w 198"/>
                <a:gd name="T31" fmla="*/ 6 h 236"/>
                <a:gd name="T32" fmla="*/ 4 w 198"/>
                <a:gd name="T33" fmla="*/ 6 h 236"/>
                <a:gd name="T34" fmla="*/ 4 w 198"/>
                <a:gd name="T35" fmla="*/ 6 h 236"/>
                <a:gd name="T36" fmla="*/ 4 w 198"/>
                <a:gd name="T37" fmla="*/ 6 h 236"/>
                <a:gd name="T38" fmla="*/ 4 w 198"/>
                <a:gd name="T39" fmla="*/ 6 h 236"/>
                <a:gd name="T40" fmla="*/ 4 w 198"/>
                <a:gd name="T41" fmla="*/ 6 h 236"/>
                <a:gd name="T42" fmla="*/ 4 w 198"/>
                <a:gd name="T43" fmla="*/ 6 h 236"/>
                <a:gd name="T44" fmla="*/ 4 w 198"/>
                <a:gd name="T45" fmla="*/ 6 h 236"/>
                <a:gd name="T46" fmla="*/ 4 w 198"/>
                <a:gd name="T47" fmla="*/ 6 h 236"/>
                <a:gd name="T48" fmla="*/ 4 w 198"/>
                <a:gd name="T49" fmla="*/ 6 h 236"/>
                <a:gd name="T50" fmla="*/ 4 w 198"/>
                <a:gd name="T51" fmla="*/ 6 h 236"/>
                <a:gd name="T52" fmla="*/ 3 w 198"/>
                <a:gd name="T53" fmla="*/ 6 h 236"/>
                <a:gd name="T54" fmla="*/ 3 w 198"/>
                <a:gd name="T55" fmla="*/ 6 h 236"/>
                <a:gd name="T56" fmla="*/ 3 w 198"/>
                <a:gd name="T57" fmla="*/ 6 h 236"/>
                <a:gd name="T58" fmla="*/ 3 w 198"/>
                <a:gd name="T59" fmla="*/ 6 h 236"/>
                <a:gd name="T60" fmla="*/ 2 w 198"/>
                <a:gd name="T61" fmla="*/ 6 h 236"/>
                <a:gd name="T62" fmla="*/ 2 w 198"/>
                <a:gd name="T63" fmla="*/ 6 h 236"/>
                <a:gd name="T64" fmla="*/ 2 w 198"/>
                <a:gd name="T65" fmla="*/ 6 h 236"/>
                <a:gd name="T66" fmla="*/ 1 w 198"/>
                <a:gd name="T67" fmla="*/ 6 h 236"/>
                <a:gd name="T68" fmla="*/ 1 w 198"/>
                <a:gd name="T69" fmla="*/ 5 h 236"/>
                <a:gd name="T70" fmla="*/ 1 w 198"/>
                <a:gd name="T71" fmla="*/ 5 h 236"/>
                <a:gd name="T72" fmla="*/ 1 w 198"/>
                <a:gd name="T73" fmla="*/ 5 h 236"/>
                <a:gd name="T74" fmla="*/ 0 w 198"/>
                <a:gd name="T75" fmla="*/ 4 h 236"/>
                <a:gd name="T76" fmla="*/ 1 w 198"/>
                <a:gd name="T77" fmla="*/ 4 h 236"/>
                <a:gd name="T78" fmla="*/ 1 w 198"/>
                <a:gd name="T79" fmla="*/ 3 h 236"/>
                <a:gd name="T80" fmla="*/ 1 w 198"/>
                <a:gd name="T81" fmla="*/ 3 h 236"/>
                <a:gd name="T82" fmla="*/ 1 w 198"/>
                <a:gd name="T83" fmla="*/ 3 h 236"/>
                <a:gd name="T84" fmla="*/ 1 w 198"/>
                <a:gd name="T85" fmla="*/ 2 h 236"/>
                <a:gd name="T86" fmla="*/ 2 w 198"/>
                <a:gd name="T87" fmla="*/ 2 h 236"/>
                <a:gd name="T88" fmla="*/ 2 w 198"/>
                <a:gd name="T89" fmla="*/ 2 h 236"/>
                <a:gd name="T90" fmla="*/ 3 w 198"/>
                <a:gd name="T91" fmla="*/ 1 h 236"/>
                <a:gd name="T92" fmla="*/ 3 w 198"/>
                <a:gd name="T93" fmla="*/ 1 h 236"/>
                <a:gd name="T94" fmla="*/ 4 w 198"/>
                <a:gd name="T95" fmla="*/ 1 h 236"/>
                <a:gd name="T96" fmla="*/ 4 w 198"/>
                <a:gd name="T97" fmla="*/ 1 h 236"/>
                <a:gd name="T98" fmla="*/ 4 w 198"/>
                <a:gd name="T99" fmla="*/ 0 h 236"/>
                <a:gd name="T100" fmla="*/ 5 w 198"/>
                <a:gd name="T101" fmla="*/ 0 h 236"/>
                <a:gd name="T102" fmla="*/ 5 w 198"/>
                <a:gd name="T103" fmla="*/ 0 h 236"/>
                <a:gd name="T104" fmla="*/ 6 w 198"/>
                <a:gd name="T105" fmla="*/ 0 h 236"/>
                <a:gd name="T106" fmla="*/ 5 w 198"/>
                <a:gd name="T107" fmla="*/ 0 h 236"/>
                <a:gd name="T108" fmla="*/ 5 w 198"/>
                <a:gd name="T109" fmla="*/ 0 h 236"/>
                <a:gd name="T110" fmla="*/ 4 w 198"/>
                <a:gd name="T111" fmla="*/ 0 h 236"/>
                <a:gd name="T112" fmla="*/ 4 w 198"/>
                <a:gd name="T113" fmla="*/ 0 h 236"/>
                <a:gd name="T114" fmla="*/ 4 w 198"/>
                <a:gd name="T115" fmla="*/ 0 h 236"/>
                <a:gd name="T116" fmla="*/ 3 w 198"/>
                <a:gd name="T117" fmla="*/ 0 h 236"/>
                <a:gd name="T118" fmla="*/ 2 w 198"/>
                <a:gd name="T119" fmla="*/ 1 h 236"/>
                <a:gd name="T120" fmla="*/ 2 w 198"/>
                <a:gd name="T121" fmla="*/ 1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4" name="Freeform 793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3 w 128"/>
                <a:gd name="T1" fmla="*/ 2 h 183"/>
                <a:gd name="T2" fmla="*/ 3 w 128"/>
                <a:gd name="T3" fmla="*/ 2 h 183"/>
                <a:gd name="T4" fmla="*/ 3 w 128"/>
                <a:gd name="T5" fmla="*/ 3 h 183"/>
                <a:gd name="T6" fmla="*/ 3 w 128"/>
                <a:gd name="T7" fmla="*/ 3 h 183"/>
                <a:gd name="T8" fmla="*/ 3 w 128"/>
                <a:gd name="T9" fmla="*/ 3 h 183"/>
                <a:gd name="T10" fmla="*/ 2 w 128"/>
                <a:gd name="T11" fmla="*/ 4 h 183"/>
                <a:gd name="T12" fmla="*/ 2 w 128"/>
                <a:gd name="T13" fmla="*/ 4 h 183"/>
                <a:gd name="T14" fmla="*/ 1 w 128"/>
                <a:gd name="T15" fmla="*/ 4 h 183"/>
                <a:gd name="T16" fmla="*/ 1 w 128"/>
                <a:gd name="T17" fmla="*/ 4 h 183"/>
                <a:gd name="T18" fmla="*/ 1 w 128"/>
                <a:gd name="T19" fmla="*/ 5 h 183"/>
                <a:gd name="T20" fmla="*/ 1 w 128"/>
                <a:gd name="T21" fmla="*/ 5 h 183"/>
                <a:gd name="T22" fmla="*/ 1 w 128"/>
                <a:gd name="T23" fmla="*/ 5 h 183"/>
                <a:gd name="T24" fmla="*/ 1 w 128"/>
                <a:gd name="T25" fmla="*/ 5 h 183"/>
                <a:gd name="T26" fmla="*/ 1 w 128"/>
                <a:gd name="T27" fmla="*/ 5 h 183"/>
                <a:gd name="T28" fmla="*/ 1 w 128"/>
                <a:gd name="T29" fmla="*/ 5 h 183"/>
                <a:gd name="T30" fmla="*/ 1 w 128"/>
                <a:gd name="T31" fmla="*/ 5 h 183"/>
                <a:gd name="T32" fmla="*/ 1 w 128"/>
                <a:gd name="T33" fmla="*/ 5 h 183"/>
                <a:gd name="T34" fmla="*/ 2 w 128"/>
                <a:gd name="T35" fmla="*/ 5 h 183"/>
                <a:gd name="T36" fmla="*/ 2 w 128"/>
                <a:gd name="T37" fmla="*/ 4 h 183"/>
                <a:gd name="T38" fmla="*/ 3 w 128"/>
                <a:gd name="T39" fmla="*/ 4 h 183"/>
                <a:gd name="T40" fmla="*/ 3 w 128"/>
                <a:gd name="T41" fmla="*/ 4 h 183"/>
                <a:gd name="T42" fmla="*/ 3 w 128"/>
                <a:gd name="T43" fmla="*/ 3 h 183"/>
                <a:gd name="T44" fmla="*/ 4 w 128"/>
                <a:gd name="T45" fmla="*/ 3 h 183"/>
                <a:gd name="T46" fmla="*/ 4 w 128"/>
                <a:gd name="T47" fmla="*/ 2 h 183"/>
                <a:gd name="T48" fmla="*/ 4 w 128"/>
                <a:gd name="T49" fmla="*/ 2 h 183"/>
                <a:gd name="T50" fmla="*/ 3 w 128"/>
                <a:gd name="T51" fmla="*/ 1 h 183"/>
                <a:gd name="T52" fmla="*/ 3 w 128"/>
                <a:gd name="T53" fmla="*/ 1 h 183"/>
                <a:gd name="T54" fmla="*/ 2 w 128"/>
                <a:gd name="T55" fmla="*/ 0 h 183"/>
                <a:gd name="T56" fmla="*/ 2 w 128"/>
                <a:gd name="T57" fmla="*/ 0 h 183"/>
                <a:gd name="T58" fmla="*/ 1 w 128"/>
                <a:gd name="T59" fmla="*/ 0 h 183"/>
                <a:gd name="T60" fmla="*/ 1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1 w 128"/>
                <a:gd name="T67" fmla="*/ 0 h 183"/>
                <a:gd name="T68" fmla="*/ 1 w 128"/>
                <a:gd name="T69" fmla="*/ 0 h 183"/>
                <a:gd name="T70" fmla="*/ 1 w 128"/>
                <a:gd name="T71" fmla="*/ 0 h 183"/>
                <a:gd name="T72" fmla="*/ 2 w 128"/>
                <a:gd name="T73" fmla="*/ 1 h 183"/>
                <a:gd name="T74" fmla="*/ 2 w 128"/>
                <a:gd name="T75" fmla="*/ 1 h 183"/>
                <a:gd name="T76" fmla="*/ 3 w 128"/>
                <a:gd name="T77" fmla="*/ 1 h 183"/>
                <a:gd name="T78" fmla="*/ 3 w 128"/>
                <a:gd name="T79" fmla="*/ 1 h 183"/>
                <a:gd name="T80" fmla="*/ 3 w 128"/>
                <a:gd name="T81" fmla="*/ 2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5" name="Freeform 794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3 w 323"/>
                <a:gd name="T1" fmla="*/ 2 h 379"/>
                <a:gd name="T2" fmla="*/ 1 w 323"/>
                <a:gd name="T3" fmla="*/ 3 h 379"/>
                <a:gd name="T4" fmla="*/ 0 w 323"/>
                <a:gd name="T5" fmla="*/ 5 h 379"/>
                <a:gd name="T6" fmla="*/ 0 w 323"/>
                <a:gd name="T7" fmla="*/ 6 h 379"/>
                <a:gd name="T8" fmla="*/ 0 w 323"/>
                <a:gd name="T9" fmla="*/ 7 h 379"/>
                <a:gd name="T10" fmla="*/ 0 w 323"/>
                <a:gd name="T11" fmla="*/ 8 h 379"/>
                <a:gd name="T12" fmla="*/ 0 w 323"/>
                <a:gd name="T13" fmla="*/ 8 h 379"/>
                <a:gd name="T14" fmla="*/ 1 w 323"/>
                <a:gd name="T15" fmla="*/ 9 h 379"/>
                <a:gd name="T16" fmla="*/ 1 w 323"/>
                <a:gd name="T17" fmla="*/ 9 h 379"/>
                <a:gd name="T18" fmla="*/ 2 w 323"/>
                <a:gd name="T19" fmla="*/ 9 h 379"/>
                <a:gd name="T20" fmla="*/ 3 w 323"/>
                <a:gd name="T21" fmla="*/ 10 h 379"/>
                <a:gd name="T22" fmla="*/ 4 w 323"/>
                <a:gd name="T23" fmla="*/ 10 h 379"/>
                <a:gd name="T24" fmla="*/ 5 w 323"/>
                <a:gd name="T25" fmla="*/ 10 h 379"/>
                <a:gd name="T26" fmla="*/ 6 w 323"/>
                <a:gd name="T27" fmla="*/ 10 h 379"/>
                <a:gd name="T28" fmla="*/ 7 w 323"/>
                <a:gd name="T29" fmla="*/ 10 h 379"/>
                <a:gd name="T30" fmla="*/ 8 w 323"/>
                <a:gd name="T31" fmla="*/ 10 h 379"/>
                <a:gd name="T32" fmla="*/ 8 w 323"/>
                <a:gd name="T33" fmla="*/ 10 h 379"/>
                <a:gd name="T34" fmla="*/ 9 w 323"/>
                <a:gd name="T35" fmla="*/ 10 h 379"/>
                <a:gd name="T36" fmla="*/ 9 w 323"/>
                <a:gd name="T37" fmla="*/ 10 h 379"/>
                <a:gd name="T38" fmla="*/ 9 w 323"/>
                <a:gd name="T39" fmla="*/ 10 h 379"/>
                <a:gd name="T40" fmla="*/ 8 w 323"/>
                <a:gd name="T41" fmla="*/ 10 h 379"/>
                <a:gd name="T42" fmla="*/ 7 w 323"/>
                <a:gd name="T43" fmla="*/ 10 h 379"/>
                <a:gd name="T44" fmla="*/ 6 w 323"/>
                <a:gd name="T45" fmla="*/ 10 h 379"/>
                <a:gd name="T46" fmla="*/ 5 w 323"/>
                <a:gd name="T47" fmla="*/ 9 h 379"/>
                <a:gd name="T48" fmla="*/ 5 w 323"/>
                <a:gd name="T49" fmla="*/ 9 h 379"/>
                <a:gd name="T50" fmla="*/ 4 w 323"/>
                <a:gd name="T51" fmla="*/ 9 h 379"/>
                <a:gd name="T52" fmla="*/ 3 w 323"/>
                <a:gd name="T53" fmla="*/ 9 h 379"/>
                <a:gd name="T54" fmla="*/ 2 w 323"/>
                <a:gd name="T55" fmla="*/ 8 h 379"/>
                <a:gd name="T56" fmla="*/ 1 w 323"/>
                <a:gd name="T57" fmla="*/ 8 h 379"/>
                <a:gd name="T58" fmla="*/ 1 w 323"/>
                <a:gd name="T59" fmla="*/ 7 h 379"/>
                <a:gd name="T60" fmla="*/ 1 w 323"/>
                <a:gd name="T61" fmla="*/ 7 h 379"/>
                <a:gd name="T62" fmla="*/ 1 w 323"/>
                <a:gd name="T63" fmla="*/ 5 h 379"/>
                <a:gd name="T64" fmla="*/ 1 w 323"/>
                <a:gd name="T65" fmla="*/ 4 h 379"/>
                <a:gd name="T66" fmla="*/ 2 w 323"/>
                <a:gd name="T67" fmla="*/ 4 h 379"/>
                <a:gd name="T68" fmla="*/ 2 w 323"/>
                <a:gd name="T69" fmla="*/ 3 h 379"/>
                <a:gd name="T70" fmla="*/ 3 w 323"/>
                <a:gd name="T71" fmla="*/ 2 h 379"/>
                <a:gd name="T72" fmla="*/ 4 w 323"/>
                <a:gd name="T73" fmla="*/ 2 h 379"/>
                <a:gd name="T74" fmla="*/ 5 w 323"/>
                <a:gd name="T75" fmla="*/ 1 h 379"/>
                <a:gd name="T76" fmla="*/ 6 w 323"/>
                <a:gd name="T77" fmla="*/ 1 h 379"/>
                <a:gd name="T78" fmla="*/ 7 w 323"/>
                <a:gd name="T79" fmla="*/ 0 h 379"/>
                <a:gd name="T80" fmla="*/ 7 w 323"/>
                <a:gd name="T81" fmla="*/ 0 h 379"/>
                <a:gd name="T82" fmla="*/ 6 w 323"/>
                <a:gd name="T83" fmla="*/ 0 h 379"/>
                <a:gd name="T84" fmla="*/ 5 w 323"/>
                <a:gd name="T85" fmla="*/ 0 h 379"/>
                <a:gd name="T86" fmla="*/ 4 w 323"/>
                <a:gd name="T87" fmla="*/ 1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6" name="Freeform 795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6 w 282"/>
                <a:gd name="T1" fmla="*/ 2 h 253"/>
                <a:gd name="T2" fmla="*/ 7 w 282"/>
                <a:gd name="T3" fmla="*/ 2 h 253"/>
                <a:gd name="T4" fmla="*/ 7 w 282"/>
                <a:gd name="T5" fmla="*/ 3 h 253"/>
                <a:gd name="T6" fmla="*/ 7 w 282"/>
                <a:gd name="T7" fmla="*/ 3 h 253"/>
                <a:gd name="T8" fmla="*/ 7 w 282"/>
                <a:gd name="T9" fmla="*/ 4 h 253"/>
                <a:gd name="T10" fmla="*/ 7 w 282"/>
                <a:gd name="T11" fmla="*/ 4 h 253"/>
                <a:gd name="T12" fmla="*/ 7 w 282"/>
                <a:gd name="T13" fmla="*/ 5 h 253"/>
                <a:gd name="T14" fmla="*/ 7 w 282"/>
                <a:gd name="T15" fmla="*/ 5 h 253"/>
                <a:gd name="T16" fmla="*/ 6 w 282"/>
                <a:gd name="T17" fmla="*/ 5 h 253"/>
                <a:gd name="T18" fmla="*/ 6 w 282"/>
                <a:gd name="T19" fmla="*/ 6 h 253"/>
                <a:gd name="T20" fmla="*/ 6 w 282"/>
                <a:gd name="T21" fmla="*/ 6 h 253"/>
                <a:gd name="T22" fmla="*/ 6 w 282"/>
                <a:gd name="T23" fmla="*/ 6 h 253"/>
                <a:gd name="T24" fmla="*/ 5 w 282"/>
                <a:gd name="T25" fmla="*/ 6 h 253"/>
                <a:gd name="T26" fmla="*/ 5 w 282"/>
                <a:gd name="T27" fmla="*/ 7 h 253"/>
                <a:gd name="T28" fmla="*/ 5 w 282"/>
                <a:gd name="T29" fmla="*/ 7 h 253"/>
                <a:gd name="T30" fmla="*/ 5 w 282"/>
                <a:gd name="T31" fmla="*/ 7 h 253"/>
                <a:gd name="T32" fmla="*/ 5 w 282"/>
                <a:gd name="T33" fmla="*/ 7 h 253"/>
                <a:gd name="T34" fmla="*/ 6 w 282"/>
                <a:gd name="T35" fmla="*/ 7 h 253"/>
                <a:gd name="T36" fmla="*/ 6 w 282"/>
                <a:gd name="T37" fmla="*/ 7 h 253"/>
                <a:gd name="T38" fmla="*/ 6 w 282"/>
                <a:gd name="T39" fmla="*/ 7 h 253"/>
                <a:gd name="T40" fmla="*/ 6 w 282"/>
                <a:gd name="T41" fmla="*/ 7 h 253"/>
                <a:gd name="T42" fmla="*/ 6 w 282"/>
                <a:gd name="T43" fmla="*/ 6 h 253"/>
                <a:gd name="T44" fmla="*/ 7 w 282"/>
                <a:gd name="T45" fmla="*/ 6 h 253"/>
                <a:gd name="T46" fmla="*/ 7 w 282"/>
                <a:gd name="T47" fmla="*/ 5 h 253"/>
                <a:gd name="T48" fmla="*/ 8 w 282"/>
                <a:gd name="T49" fmla="*/ 5 h 253"/>
                <a:gd name="T50" fmla="*/ 8 w 282"/>
                <a:gd name="T51" fmla="*/ 4 h 253"/>
                <a:gd name="T52" fmla="*/ 8 w 282"/>
                <a:gd name="T53" fmla="*/ 3 h 253"/>
                <a:gd name="T54" fmla="*/ 7 w 282"/>
                <a:gd name="T55" fmla="*/ 2 h 253"/>
                <a:gd name="T56" fmla="*/ 7 w 282"/>
                <a:gd name="T57" fmla="*/ 2 h 253"/>
                <a:gd name="T58" fmla="*/ 6 w 282"/>
                <a:gd name="T59" fmla="*/ 2 h 253"/>
                <a:gd name="T60" fmla="*/ 6 w 282"/>
                <a:gd name="T61" fmla="*/ 1 h 253"/>
                <a:gd name="T62" fmla="*/ 6 w 282"/>
                <a:gd name="T63" fmla="*/ 1 h 253"/>
                <a:gd name="T64" fmla="*/ 5 w 282"/>
                <a:gd name="T65" fmla="*/ 1 h 253"/>
                <a:gd name="T66" fmla="*/ 4 w 282"/>
                <a:gd name="T67" fmla="*/ 1 h 253"/>
                <a:gd name="T68" fmla="*/ 4 w 282"/>
                <a:gd name="T69" fmla="*/ 0 h 253"/>
                <a:gd name="T70" fmla="*/ 3 w 282"/>
                <a:gd name="T71" fmla="*/ 0 h 253"/>
                <a:gd name="T72" fmla="*/ 3 w 282"/>
                <a:gd name="T73" fmla="*/ 0 h 253"/>
                <a:gd name="T74" fmla="*/ 2 w 282"/>
                <a:gd name="T75" fmla="*/ 0 h 253"/>
                <a:gd name="T76" fmla="*/ 2 w 282"/>
                <a:gd name="T77" fmla="*/ 0 h 253"/>
                <a:gd name="T78" fmla="*/ 1 w 282"/>
                <a:gd name="T79" fmla="*/ 0 h 253"/>
                <a:gd name="T80" fmla="*/ 1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1 w 282"/>
                <a:gd name="T93" fmla="*/ 0 h 253"/>
                <a:gd name="T94" fmla="*/ 1 w 282"/>
                <a:gd name="T95" fmla="*/ 0 h 253"/>
                <a:gd name="T96" fmla="*/ 1 w 282"/>
                <a:gd name="T97" fmla="*/ 0 h 253"/>
                <a:gd name="T98" fmla="*/ 2 w 282"/>
                <a:gd name="T99" fmla="*/ 0 h 253"/>
                <a:gd name="T100" fmla="*/ 2 w 282"/>
                <a:gd name="T101" fmla="*/ 0 h 253"/>
                <a:gd name="T102" fmla="*/ 3 w 282"/>
                <a:gd name="T103" fmla="*/ 1 h 253"/>
                <a:gd name="T104" fmla="*/ 3 w 282"/>
                <a:gd name="T105" fmla="*/ 1 h 253"/>
                <a:gd name="T106" fmla="*/ 4 w 282"/>
                <a:gd name="T107" fmla="*/ 1 h 253"/>
                <a:gd name="T108" fmla="*/ 4 w 282"/>
                <a:gd name="T109" fmla="*/ 1 h 253"/>
                <a:gd name="T110" fmla="*/ 4 w 282"/>
                <a:gd name="T111" fmla="*/ 1 h 253"/>
                <a:gd name="T112" fmla="*/ 5 w 282"/>
                <a:gd name="T113" fmla="*/ 1 h 253"/>
                <a:gd name="T114" fmla="*/ 5 w 282"/>
                <a:gd name="T115" fmla="*/ 1 h 253"/>
                <a:gd name="T116" fmla="*/ 6 w 282"/>
                <a:gd name="T117" fmla="*/ 2 h 253"/>
                <a:gd name="T118" fmla="*/ 6 w 282"/>
                <a:gd name="T119" fmla="*/ 2 h 253"/>
                <a:gd name="T120" fmla="*/ 6 w 282"/>
                <a:gd name="T121" fmla="*/ 2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7" name="Freeform 796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3 h 236"/>
                <a:gd name="T2" fmla="*/ 0 w 115"/>
                <a:gd name="T3" fmla="*/ 4 h 236"/>
                <a:gd name="T4" fmla="*/ 0 w 115"/>
                <a:gd name="T5" fmla="*/ 4 h 236"/>
                <a:gd name="T6" fmla="*/ 0 w 115"/>
                <a:gd name="T7" fmla="*/ 5 h 236"/>
                <a:gd name="T8" fmla="*/ 1 w 115"/>
                <a:gd name="T9" fmla="*/ 5 h 236"/>
                <a:gd name="T10" fmla="*/ 1 w 115"/>
                <a:gd name="T11" fmla="*/ 6 h 236"/>
                <a:gd name="T12" fmla="*/ 1 w 115"/>
                <a:gd name="T13" fmla="*/ 6 h 236"/>
                <a:gd name="T14" fmla="*/ 2 w 115"/>
                <a:gd name="T15" fmla="*/ 6 h 236"/>
                <a:gd name="T16" fmla="*/ 2 w 115"/>
                <a:gd name="T17" fmla="*/ 6 h 236"/>
                <a:gd name="T18" fmla="*/ 3 w 115"/>
                <a:gd name="T19" fmla="*/ 6 h 236"/>
                <a:gd name="T20" fmla="*/ 3 w 115"/>
                <a:gd name="T21" fmla="*/ 6 h 236"/>
                <a:gd name="T22" fmla="*/ 3 w 115"/>
                <a:gd name="T23" fmla="*/ 6 h 236"/>
                <a:gd name="T24" fmla="*/ 3 w 115"/>
                <a:gd name="T25" fmla="*/ 6 h 236"/>
                <a:gd name="T26" fmla="*/ 3 w 115"/>
                <a:gd name="T27" fmla="*/ 6 h 236"/>
                <a:gd name="T28" fmla="*/ 3 w 115"/>
                <a:gd name="T29" fmla="*/ 6 h 236"/>
                <a:gd name="T30" fmla="*/ 3 w 115"/>
                <a:gd name="T31" fmla="*/ 6 h 236"/>
                <a:gd name="T32" fmla="*/ 3 w 115"/>
                <a:gd name="T33" fmla="*/ 6 h 236"/>
                <a:gd name="T34" fmla="*/ 2 w 115"/>
                <a:gd name="T35" fmla="*/ 5 h 236"/>
                <a:gd name="T36" fmla="*/ 2 w 115"/>
                <a:gd name="T37" fmla="*/ 5 h 236"/>
                <a:gd name="T38" fmla="*/ 1 w 115"/>
                <a:gd name="T39" fmla="*/ 5 h 236"/>
                <a:gd name="T40" fmla="*/ 1 w 115"/>
                <a:gd name="T41" fmla="*/ 4 h 236"/>
                <a:gd name="T42" fmla="*/ 1 w 115"/>
                <a:gd name="T43" fmla="*/ 4 h 236"/>
                <a:gd name="T44" fmla="*/ 1 w 115"/>
                <a:gd name="T45" fmla="*/ 3 h 236"/>
                <a:gd name="T46" fmla="*/ 1 w 115"/>
                <a:gd name="T47" fmla="*/ 3 h 236"/>
                <a:gd name="T48" fmla="*/ 1 w 115"/>
                <a:gd name="T49" fmla="*/ 2 h 236"/>
                <a:gd name="T50" fmla="*/ 1 w 115"/>
                <a:gd name="T51" fmla="*/ 2 h 236"/>
                <a:gd name="T52" fmla="*/ 1 w 115"/>
                <a:gd name="T53" fmla="*/ 2 h 236"/>
                <a:gd name="T54" fmla="*/ 2 w 115"/>
                <a:gd name="T55" fmla="*/ 1 h 236"/>
                <a:gd name="T56" fmla="*/ 2 w 115"/>
                <a:gd name="T57" fmla="*/ 1 h 236"/>
                <a:gd name="T58" fmla="*/ 3 w 115"/>
                <a:gd name="T59" fmla="*/ 1 h 236"/>
                <a:gd name="T60" fmla="*/ 3 w 115"/>
                <a:gd name="T61" fmla="*/ 0 h 236"/>
                <a:gd name="T62" fmla="*/ 3 w 115"/>
                <a:gd name="T63" fmla="*/ 0 h 236"/>
                <a:gd name="T64" fmla="*/ 3 w 115"/>
                <a:gd name="T65" fmla="*/ 0 h 236"/>
                <a:gd name="T66" fmla="*/ 3 w 115"/>
                <a:gd name="T67" fmla="*/ 0 h 236"/>
                <a:gd name="T68" fmla="*/ 2 w 115"/>
                <a:gd name="T69" fmla="*/ 0 h 236"/>
                <a:gd name="T70" fmla="*/ 2 w 115"/>
                <a:gd name="T71" fmla="*/ 1 h 236"/>
                <a:gd name="T72" fmla="*/ 1 w 115"/>
                <a:gd name="T73" fmla="*/ 1 h 236"/>
                <a:gd name="T74" fmla="*/ 1 w 115"/>
                <a:gd name="T75" fmla="*/ 2 h 236"/>
                <a:gd name="T76" fmla="*/ 0 w 115"/>
                <a:gd name="T77" fmla="*/ 2 h 236"/>
                <a:gd name="T78" fmla="*/ 0 w 115"/>
                <a:gd name="T79" fmla="*/ 3 h 236"/>
                <a:gd name="T80" fmla="*/ 0 w 115"/>
                <a:gd name="T81" fmla="*/ 3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8" name="Freeform 797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6 w 245"/>
                <a:gd name="T1" fmla="*/ 4 h 310"/>
                <a:gd name="T2" fmla="*/ 6 w 245"/>
                <a:gd name="T3" fmla="*/ 4 h 310"/>
                <a:gd name="T4" fmla="*/ 6 w 245"/>
                <a:gd name="T5" fmla="*/ 5 h 310"/>
                <a:gd name="T6" fmla="*/ 6 w 245"/>
                <a:gd name="T7" fmla="*/ 5 h 310"/>
                <a:gd name="T8" fmla="*/ 6 w 245"/>
                <a:gd name="T9" fmla="*/ 6 h 310"/>
                <a:gd name="T10" fmla="*/ 5 w 245"/>
                <a:gd name="T11" fmla="*/ 6 h 310"/>
                <a:gd name="T12" fmla="*/ 5 w 245"/>
                <a:gd name="T13" fmla="*/ 7 h 310"/>
                <a:gd name="T14" fmla="*/ 4 w 245"/>
                <a:gd name="T15" fmla="*/ 7 h 310"/>
                <a:gd name="T16" fmla="*/ 4 w 245"/>
                <a:gd name="T17" fmla="*/ 8 h 310"/>
                <a:gd name="T18" fmla="*/ 4 w 245"/>
                <a:gd name="T19" fmla="*/ 8 h 310"/>
                <a:gd name="T20" fmla="*/ 3 w 245"/>
                <a:gd name="T21" fmla="*/ 8 h 310"/>
                <a:gd name="T22" fmla="*/ 3 w 245"/>
                <a:gd name="T23" fmla="*/ 9 h 310"/>
                <a:gd name="T24" fmla="*/ 4 w 245"/>
                <a:gd name="T25" fmla="*/ 9 h 310"/>
                <a:gd name="T26" fmla="*/ 4 w 245"/>
                <a:gd name="T27" fmla="*/ 9 h 310"/>
                <a:gd name="T28" fmla="*/ 4 w 245"/>
                <a:gd name="T29" fmla="*/ 8 h 310"/>
                <a:gd name="T30" fmla="*/ 5 w 245"/>
                <a:gd name="T31" fmla="*/ 8 h 310"/>
                <a:gd name="T32" fmla="*/ 6 w 245"/>
                <a:gd name="T33" fmla="*/ 7 h 310"/>
                <a:gd name="T34" fmla="*/ 6 w 245"/>
                <a:gd name="T35" fmla="*/ 6 h 310"/>
                <a:gd name="T36" fmla="*/ 7 w 245"/>
                <a:gd name="T37" fmla="*/ 5 h 310"/>
                <a:gd name="T38" fmla="*/ 7 w 245"/>
                <a:gd name="T39" fmla="*/ 4 h 310"/>
                <a:gd name="T40" fmla="*/ 6 w 245"/>
                <a:gd name="T41" fmla="*/ 3 h 310"/>
                <a:gd name="T42" fmla="*/ 6 w 245"/>
                <a:gd name="T43" fmla="*/ 3 h 310"/>
                <a:gd name="T44" fmla="*/ 5 w 245"/>
                <a:gd name="T45" fmla="*/ 2 h 310"/>
                <a:gd name="T46" fmla="*/ 4 w 245"/>
                <a:gd name="T47" fmla="*/ 2 h 310"/>
                <a:gd name="T48" fmla="*/ 3 w 245"/>
                <a:gd name="T49" fmla="*/ 1 h 310"/>
                <a:gd name="T50" fmla="*/ 3 w 245"/>
                <a:gd name="T51" fmla="*/ 1 h 310"/>
                <a:gd name="T52" fmla="*/ 2 w 245"/>
                <a:gd name="T53" fmla="*/ 1 h 310"/>
                <a:gd name="T54" fmla="*/ 1 w 245"/>
                <a:gd name="T55" fmla="*/ 0 h 310"/>
                <a:gd name="T56" fmla="*/ 1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1 w 245"/>
                <a:gd name="T63" fmla="*/ 1 h 310"/>
                <a:gd name="T64" fmla="*/ 2 w 245"/>
                <a:gd name="T65" fmla="*/ 1 h 310"/>
                <a:gd name="T66" fmla="*/ 2 w 245"/>
                <a:gd name="T67" fmla="*/ 1 h 310"/>
                <a:gd name="T68" fmla="*/ 3 w 245"/>
                <a:gd name="T69" fmla="*/ 2 h 310"/>
                <a:gd name="T70" fmla="*/ 4 w 245"/>
                <a:gd name="T71" fmla="*/ 2 h 310"/>
                <a:gd name="T72" fmla="*/ 5 w 245"/>
                <a:gd name="T73" fmla="*/ 3 h 310"/>
                <a:gd name="T74" fmla="*/ 5 w 245"/>
                <a:gd name="T75" fmla="*/ 3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99" name="Freeform 798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77" name="Group 799"/>
          <p:cNvGrpSpPr>
            <a:grpSpLocks/>
          </p:cNvGrpSpPr>
          <p:nvPr/>
        </p:nvGrpSpPr>
        <p:grpSpPr bwMode="auto">
          <a:xfrm>
            <a:off x="4491038" y="2238375"/>
            <a:ext cx="3629025" cy="3265488"/>
            <a:chOff x="2683" y="1307"/>
            <a:chExt cx="2286" cy="2057"/>
          </a:xfrm>
        </p:grpSpPr>
        <p:sp>
          <p:nvSpPr>
            <p:cNvPr id="2178" name="Line 800"/>
            <p:cNvSpPr>
              <a:spLocks noChangeShapeType="1"/>
            </p:cNvSpPr>
            <p:nvPr/>
          </p:nvSpPr>
          <p:spPr bwMode="auto">
            <a:xfrm>
              <a:off x="4092" y="1307"/>
              <a:ext cx="877" cy="176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79" name="Line 801"/>
            <p:cNvSpPr>
              <a:spLocks noChangeShapeType="1"/>
            </p:cNvSpPr>
            <p:nvPr/>
          </p:nvSpPr>
          <p:spPr bwMode="auto">
            <a:xfrm>
              <a:off x="3466" y="2211"/>
              <a:ext cx="1487" cy="1014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80" name="Line 802"/>
            <p:cNvSpPr>
              <a:spLocks noChangeShapeType="1"/>
            </p:cNvSpPr>
            <p:nvPr/>
          </p:nvSpPr>
          <p:spPr bwMode="auto">
            <a:xfrm>
              <a:off x="3657" y="3158"/>
              <a:ext cx="1014" cy="206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6" name="Text Box 803"/>
            <p:cNvSpPr txBox="1">
              <a:spLocks noChangeArrowheads="1"/>
            </p:cNvSpPr>
            <p:nvPr/>
          </p:nvSpPr>
          <p:spPr bwMode="auto">
            <a:xfrm>
              <a:off x="2683" y="2510"/>
              <a:ext cx="133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lang="en-US" sz="2000" err="1">
                  <a:solidFill>
                    <a:srgbClr val="FF3300"/>
                  </a:solidFill>
                  <a:latin typeface="+mn-lt"/>
                  <a:cs typeface="+mn-cs"/>
                </a:rPr>
                <a:t>cliente</a:t>
              </a:r>
              <a:r>
                <a:rPr lang="en-US" sz="2000">
                  <a:solidFill>
                    <a:srgbClr val="FF3300"/>
                  </a:solidFill>
                  <a:latin typeface="+mn-lt"/>
                  <a:cs typeface="+mn-cs"/>
                </a:rPr>
                <a:t>/</a:t>
              </a:r>
              <a:r>
                <a:rPr lang="en-US" sz="2000" err="1">
                  <a:solidFill>
                    <a:srgbClr val="FF3300"/>
                  </a:solidFill>
                  <a:latin typeface="+mn-lt"/>
                  <a:cs typeface="+mn-cs"/>
                </a:rPr>
                <a:t>servidor</a:t>
              </a:r>
              <a:endParaRPr lang="en-US" sz="2000">
                <a:solidFill>
                  <a:srgbClr val="FF3300"/>
                </a:solidFill>
                <a:latin typeface="+mn-lt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150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235A93-E340-47BF-9DC1-8824E67F5E14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smtClean="0"/>
              <a:t>DNS (cont.)</a:t>
            </a:r>
            <a:endParaRPr lang="pt-BR" dirty="0" smtClean="0"/>
          </a:p>
        </p:txBody>
      </p:sp>
      <p:sp>
        <p:nvSpPr>
          <p:cNvPr id="2150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65125" y="1500188"/>
            <a:ext cx="3940175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dirty="0" smtClean="0">
                <a:solidFill>
                  <a:srgbClr val="FF0000"/>
                </a:solidFill>
              </a:rPr>
              <a:t>Serviços DNS</a:t>
            </a:r>
          </a:p>
          <a:p>
            <a:r>
              <a:rPr lang="pt-BR" sz="2400" dirty="0" smtClean="0"/>
              <a:t>Tradução de nome de hospedeiro para IP</a:t>
            </a:r>
            <a:endParaRPr lang="pt-BR" sz="2000" dirty="0" smtClean="0"/>
          </a:p>
          <a:p>
            <a:r>
              <a:rPr lang="pt-BR" sz="2400" dirty="0" smtClean="0"/>
              <a:t>Apelidos para hospedeiros (</a:t>
            </a:r>
            <a:r>
              <a:rPr lang="pt-BR" sz="2400" i="1" dirty="0" err="1" smtClean="0"/>
              <a:t>aliasing</a:t>
            </a:r>
            <a:r>
              <a:rPr lang="pt-BR" sz="2400" dirty="0" smtClean="0"/>
              <a:t>)</a:t>
            </a:r>
          </a:p>
          <a:p>
            <a:pPr lvl="1"/>
            <a:r>
              <a:rPr lang="pt-BR" sz="1800" dirty="0" smtClean="0"/>
              <a:t>Nomes canônicos e apelidos</a:t>
            </a:r>
          </a:p>
          <a:p>
            <a:r>
              <a:rPr lang="pt-BR" sz="2400" dirty="0" smtClean="0"/>
              <a:t>Apelidos para servidores de e-mail</a:t>
            </a:r>
          </a:p>
          <a:p>
            <a:r>
              <a:rPr lang="pt-BR" sz="2400" dirty="0" smtClean="0"/>
              <a:t>Distribuição de carga</a:t>
            </a:r>
          </a:p>
          <a:p>
            <a:pPr lvl="1"/>
            <a:r>
              <a:rPr lang="pt-BR" sz="1800" dirty="0" smtClean="0"/>
              <a:t>Servidores Web replicados: conjunto de endereços IP para um</a:t>
            </a:r>
            <a:r>
              <a:rPr lang="pt-BR" sz="1600" dirty="0" smtClean="0"/>
              <a:t> mesmo nome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473575" y="1487488"/>
            <a:ext cx="4191000" cy="4648200"/>
          </a:xfrm>
          <a:noFill/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dirty="0" smtClean="0">
                <a:solidFill>
                  <a:srgbClr val="FF0000"/>
                </a:solidFill>
              </a:rPr>
              <a:t>Por que não centralizar o DNS?</a:t>
            </a:r>
          </a:p>
          <a:p>
            <a:pPr>
              <a:lnSpc>
                <a:spcPct val="80000"/>
              </a:lnSpc>
            </a:pPr>
            <a:r>
              <a:rPr lang="pt-BR" sz="2400" dirty="0" smtClean="0"/>
              <a:t>ponto único de falha</a:t>
            </a:r>
          </a:p>
          <a:p>
            <a:pPr>
              <a:lnSpc>
                <a:spcPct val="80000"/>
              </a:lnSpc>
            </a:pPr>
            <a:r>
              <a:rPr lang="pt-BR" sz="2400" dirty="0" smtClean="0"/>
              <a:t>volume de tráfego</a:t>
            </a:r>
          </a:p>
          <a:p>
            <a:pPr>
              <a:lnSpc>
                <a:spcPct val="80000"/>
              </a:lnSpc>
            </a:pPr>
            <a:r>
              <a:rPr lang="pt-BR" sz="2400" dirty="0" smtClean="0"/>
              <a:t>base de dados centralizada e distante</a:t>
            </a:r>
          </a:p>
          <a:p>
            <a:pPr>
              <a:lnSpc>
                <a:spcPct val="80000"/>
              </a:lnSpc>
            </a:pPr>
            <a:r>
              <a:rPr lang="pt-BR" sz="2400" dirty="0" smtClean="0"/>
              <a:t>manutenção (da BD)</a:t>
            </a:r>
          </a:p>
          <a:p>
            <a:pPr>
              <a:lnSpc>
                <a:spcPct val="80000"/>
              </a:lnSpc>
              <a:buFont typeface="ZapfDingbats" pitchFamily="82" charset="0"/>
              <a:buNone/>
            </a:pPr>
            <a:endParaRPr lang="pt-BR" sz="1400" dirty="0" smtClean="0"/>
          </a:p>
          <a:p>
            <a:pPr>
              <a:lnSpc>
                <a:spcPct val="80000"/>
              </a:lnSpc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Não é escalável!</a:t>
            </a:r>
          </a:p>
        </p:txBody>
      </p:sp>
    </p:spTree>
    <p:extLst>
      <p:ext uri="{BB962C8B-B14F-4D97-AF65-F5344CB8AC3E}">
        <p14:creationId xmlns:p14="http://schemas.microsoft.com/office/powerpoint/2010/main" val="331582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253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C14CC4-160F-4EB6-804F-23E7991B7394}" type="slidenum">
              <a:rPr lang="en-US" smtClean="0"/>
              <a:pPr/>
              <a:t>71</a:t>
            </a:fld>
            <a:endParaRPr lang="en-US" smtClean="0"/>
          </a:p>
        </p:txBody>
      </p:sp>
      <p:grpSp>
        <p:nvGrpSpPr>
          <p:cNvPr id="22532" name="Group 22"/>
          <p:cNvGrpSpPr>
            <a:grpSpLocks/>
          </p:cNvGrpSpPr>
          <p:nvPr/>
        </p:nvGrpSpPr>
        <p:grpSpPr bwMode="auto">
          <a:xfrm>
            <a:off x="460375" y="1093788"/>
            <a:ext cx="8272463" cy="2444750"/>
            <a:chOff x="290" y="689"/>
            <a:chExt cx="5211" cy="1540"/>
          </a:xfrm>
        </p:grpSpPr>
        <p:sp>
          <p:nvSpPr>
            <p:cNvPr id="22535" name="Text Box 3"/>
            <p:cNvSpPr txBox="1">
              <a:spLocks noChangeArrowheads="1"/>
            </p:cNvSpPr>
            <p:nvPr/>
          </p:nvSpPr>
          <p:spPr bwMode="auto">
            <a:xfrm>
              <a:off x="2193" y="689"/>
              <a:ext cx="13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Root DNS Servers</a:t>
              </a:r>
            </a:p>
          </p:txBody>
        </p:sp>
        <p:sp>
          <p:nvSpPr>
            <p:cNvPr id="22536" name="Text Box 4"/>
            <p:cNvSpPr txBox="1">
              <a:spLocks noChangeArrowheads="1"/>
            </p:cNvSpPr>
            <p:nvPr/>
          </p:nvSpPr>
          <p:spPr bwMode="auto">
            <a:xfrm>
              <a:off x="570" y="1362"/>
              <a:ext cx="12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com DNS servers</a:t>
              </a:r>
            </a:p>
          </p:txBody>
        </p:sp>
        <p:sp>
          <p:nvSpPr>
            <p:cNvPr id="22537" name="Text Box 5"/>
            <p:cNvSpPr txBox="1">
              <a:spLocks noChangeArrowheads="1"/>
            </p:cNvSpPr>
            <p:nvPr/>
          </p:nvSpPr>
          <p:spPr bwMode="auto">
            <a:xfrm>
              <a:off x="2238" y="1320"/>
              <a:ext cx="11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org DNS servers</a:t>
              </a:r>
            </a:p>
          </p:txBody>
        </p:sp>
        <p:sp>
          <p:nvSpPr>
            <p:cNvPr id="22538" name="Text Box 6"/>
            <p:cNvSpPr txBox="1">
              <a:spLocks noChangeArrowheads="1"/>
            </p:cNvSpPr>
            <p:nvPr/>
          </p:nvSpPr>
          <p:spPr bwMode="auto">
            <a:xfrm>
              <a:off x="3861" y="1320"/>
              <a:ext cx="12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edu DNS servers</a:t>
              </a:r>
            </a:p>
          </p:txBody>
        </p:sp>
        <p:sp>
          <p:nvSpPr>
            <p:cNvPr id="22539" name="Line 7"/>
            <p:cNvSpPr>
              <a:spLocks noChangeShapeType="1"/>
            </p:cNvSpPr>
            <p:nvPr/>
          </p:nvSpPr>
          <p:spPr bwMode="auto">
            <a:xfrm flipH="1">
              <a:off x="1336" y="941"/>
              <a:ext cx="1307" cy="37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0" name="Line 8"/>
            <p:cNvSpPr>
              <a:spLocks noChangeShapeType="1"/>
            </p:cNvSpPr>
            <p:nvPr/>
          </p:nvSpPr>
          <p:spPr bwMode="auto">
            <a:xfrm>
              <a:off x="2824" y="899"/>
              <a:ext cx="0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1" name="Line 9"/>
            <p:cNvSpPr>
              <a:spLocks noChangeShapeType="1"/>
            </p:cNvSpPr>
            <p:nvPr/>
          </p:nvSpPr>
          <p:spPr bwMode="auto">
            <a:xfrm>
              <a:off x="3049" y="941"/>
              <a:ext cx="1353" cy="3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2" name="Text Box 10"/>
            <p:cNvSpPr txBox="1">
              <a:spLocks noChangeArrowheads="1"/>
            </p:cNvSpPr>
            <p:nvPr/>
          </p:nvSpPr>
          <p:spPr bwMode="auto">
            <a:xfrm>
              <a:off x="3604" y="1720"/>
              <a:ext cx="93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poly.edu</a:t>
              </a:r>
            </a:p>
            <a:p>
              <a:pPr algn="l" eaLnBrk="1" hangingPunct="1"/>
              <a:r>
                <a:rPr lang="pt-BR">
                  <a:latin typeface="Arial" charset="0"/>
                </a:rPr>
                <a:t>DNS servers</a:t>
              </a:r>
            </a:p>
          </p:txBody>
        </p:sp>
        <p:sp>
          <p:nvSpPr>
            <p:cNvPr id="22543" name="Text Box 11"/>
            <p:cNvSpPr txBox="1">
              <a:spLocks noChangeArrowheads="1"/>
            </p:cNvSpPr>
            <p:nvPr/>
          </p:nvSpPr>
          <p:spPr bwMode="auto">
            <a:xfrm>
              <a:off x="4569" y="1720"/>
              <a:ext cx="93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umass.edu</a:t>
              </a:r>
            </a:p>
            <a:p>
              <a:pPr algn="l" eaLnBrk="1" hangingPunct="1"/>
              <a:r>
                <a:rPr lang="pt-BR">
                  <a:latin typeface="Arial" charset="0"/>
                </a:rPr>
                <a:t>DNS servers</a:t>
              </a:r>
            </a:p>
          </p:txBody>
        </p:sp>
        <p:sp>
          <p:nvSpPr>
            <p:cNvPr id="22544" name="Line 12"/>
            <p:cNvSpPr>
              <a:spLocks noChangeShapeType="1"/>
            </p:cNvSpPr>
            <p:nvPr/>
          </p:nvSpPr>
          <p:spPr bwMode="auto">
            <a:xfrm flipH="1">
              <a:off x="4041" y="1530"/>
              <a:ext cx="315" cy="2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5" name="Line 13"/>
            <p:cNvSpPr>
              <a:spLocks noChangeShapeType="1"/>
            </p:cNvSpPr>
            <p:nvPr/>
          </p:nvSpPr>
          <p:spPr bwMode="auto">
            <a:xfrm>
              <a:off x="4627" y="1530"/>
              <a:ext cx="270" cy="2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6" name="Text Box 14"/>
            <p:cNvSpPr txBox="1">
              <a:spLocks noChangeArrowheads="1"/>
            </p:cNvSpPr>
            <p:nvPr/>
          </p:nvSpPr>
          <p:spPr bwMode="auto">
            <a:xfrm>
              <a:off x="290" y="1804"/>
              <a:ext cx="93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yahoo.com</a:t>
              </a:r>
            </a:p>
            <a:p>
              <a:pPr algn="l" eaLnBrk="1" hangingPunct="1"/>
              <a:r>
                <a:rPr lang="pt-BR">
                  <a:latin typeface="Arial" charset="0"/>
                </a:rPr>
                <a:t>DNS servers</a:t>
              </a:r>
            </a:p>
          </p:txBody>
        </p:sp>
        <p:sp>
          <p:nvSpPr>
            <p:cNvPr id="22547" name="Text Box 15"/>
            <p:cNvSpPr txBox="1">
              <a:spLocks noChangeArrowheads="1"/>
            </p:cNvSpPr>
            <p:nvPr/>
          </p:nvSpPr>
          <p:spPr bwMode="auto">
            <a:xfrm>
              <a:off x="1246" y="1825"/>
              <a:ext cx="94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amazon.com</a:t>
              </a:r>
            </a:p>
            <a:p>
              <a:pPr algn="l" eaLnBrk="1" hangingPunct="1"/>
              <a:r>
                <a:rPr lang="pt-BR">
                  <a:latin typeface="Arial" charset="0"/>
                </a:rPr>
                <a:t>DNS servers</a:t>
              </a:r>
            </a:p>
          </p:txBody>
        </p:sp>
        <p:sp>
          <p:nvSpPr>
            <p:cNvPr id="22548" name="Line 16"/>
            <p:cNvSpPr>
              <a:spLocks noChangeShapeType="1"/>
            </p:cNvSpPr>
            <p:nvPr/>
          </p:nvSpPr>
          <p:spPr bwMode="auto">
            <a:xfrm flipH="1">
              <a:off x="795" y="1573"/>
              <a:ext cx="181" cy="2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49" name="Line 17"/>
            <p:cNvSpPr>
              <a:spLocks noChangeShapeType="1"/>
            </p:cNvSpPr>
            <p:nvPr/>
          </p:nvSpPr>
          <p:spPr bwMode="auto">
            <a:xfrm>
              <a:off x="1381" y="1573"/>
              <a:ext cx="226" cy="2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550" name="Text Box 18"/>
            <p:cNvSpPr txBox="1">
              <a:spLocks noChangeArrowheads="1"/>
            </p:cNvSpPr>
            <p:nvPr/>
          </p:nvSpPr>
          <p:spPr bwMode="auto">
            <a:xfrm>
              <a:off x="2454" y="1761"/>
              <a:ext cx="93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pt-BR">
                  <a:latin typeface="Arial" charset="0"/>
                </a:rPr>
                <a:t>pbs.org</a:t>
              </a:r>
            </a:p>
            <a:p>
              <a:pPr algn="l" eaLnBrk="1" hangingPunct="1"/>
              <a:r>
                <a:rPr lang="pt-BR">
                  <a:latin typeface="Arial" charset="0"/>
                </a:rPr>
                <a:t>DNS servers</a:t>
              </a:r>
            </a:p>
          </p:txBody>
        </p:sp>
        <p:sp>
          <p:nvSpPr>
            <p:cNvPr id="22551" name="Line 19"/>
            <p:cNvSpPr>
              <a:spLocks noChangeShapeType="1"/>
            </p:cNvSpPr>
            <p:nvPr/>
          </p:nvSpPr>
          <p:spPr bwMode="auto">
            <a:xfrm>
              <a:off x="2824" y="1530"/>
              <a:ext cx="0" cy="25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2533" name="Rectangle 20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7772400" cy="1143000"/>
          </a:xfrm>
        </p:spPr>
        <p:txBody>
          <a:bodyPr/>
          <a:lstStyle/>
          <a:p>
            <a:r>
              <a:rPr lang="pt-BR" sz="3600" smtClean="0"/>
              <a:t>Base de Dados Hierárquica e Distribuída</a:t>
            </a:r>
          </a:p>
        </p:txBody>
      </p:sp>
      <p:sp>
        <p:nvSpPr>
          <p:cNvPr id="22534" name="Rectangle 21"/>
          <p:cNvSpPr>
            <a:spLocks noGrp="1" noChangeArrowheads="1"/>
          </p:cNvSpPr>
          <p:nvPr>
            <p:ph type="body" sz="half" idx="2"/>
          </p:nvPr>
        </p:nvSpPr>
        <p:spPr>
          <a:xfrm>
            <a:off x="508000" y="3800687"/>
            <a:ext cx="8162925" cy="2517918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Cliente quer IP para www.amazon.com; 1</a:t>
            </a:r>
            <a:r>
              <a:rPr lang="pt-BR" sz="2000" u="sng" baseline="30000" smtClean="0">
                <a:solidFill>
                  <a:srgbClr val="FF0000"/>
                </a:solidFill>
              </a:rPr>
              <a:t>a</a:t>
            </a:r>
            <a:r>
              <a:rPr lang="pt-BR" sz="2000" u="sng" smtClean="0">
                <a:solidFill>
                  <a:srgbClr val="FF0000"/>
                </a:solidFill>
              </a:rPr>
              <a:t> </a:t>
            </a:r>
            <a:r>
              <a:rPr lang="pt-BR" sz="2000" u="sng" err="1" smtClean="0">
                <a:solidFill>
                  <a:srgbClr val="FF0000"/>
                </a:solidFill>
              </a:rPr>
              <a:t>aprox</a:t>
            </a:r>
            <a:r>
              <a:rPr lang="pt-BR" sz="2000" u="sng" smtClean="0">
                <a:solidFill>
                  <a:srgbClr val="FF0000"/>
                </a:solidFill>
              </a:rPr>
              <a:t>:</a:t>
            </a:r>
          </a:p>
          <a:p>
            <a:r>
              <a:rPr lang="pt-BR" sz="2000" smtClean="0"/>
              <a:t>Cliente consulta um servidor raiz para encontrar um servidor DNS .com</a:t>
            </a:r>
          </a:p>
          <a:p>
            <a:r>
              <a:rPr lang="pt-BR" sz="2000" smtClean="0"/>
              <a:t>Cliente consulta servidor DNS .com para obter o servidor DNS para o domínio amazon.com</a:t>
            </a:r>
          </a:p>
          <a:p>
            <a:r>
              <a:rPr lang="pt-BR" sz="2000" smtClean="0"/>
              <a:t>Cliente consulta servidor DNS do domínio amazon.com para obter endereço IP de www.amazon.com</a:t>
            </a:r>
          </a:p>
        </p:txBody>
      </p:sp>
    </p:spTree>
    <p:extLst>
      <p:ext uri="{BB962C8B-B14F-4D97-AF65-F5344CB8AC3E}">
        <p14:creationId xmlns:p14="http://schemas.microsoft.com/office/powerpoint/2010/main" val="344475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3555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D9D42C-0EAE-4008-AF2F-6B7E70964779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smtClean="0"/>
              <a:t>DNS: Servidores raiz</a:t>
            </a:r>
            <a:endParaRPr lang="pt-BR" dirty="0" smtClean="0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66850"/>
            <a:ext cx="7772400" cy="17954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smtClean="0"/>
              <a:t>procurado por servidor local que não consegue resolver o nome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servidor raiz: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procura servidor oficial se mapeamento desconhecido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obtém tradução</a:t>
            </a:r>
          </a:p>
          <a:p>
            <a:pPr lvl="1">
              <a:lnSpc>
                <a:spcPct val="90000"/>
              </a:lnSpc>
            </a:pPr>
            <a:r>
              <a:rPr lang="pt-BR" sz="2000" smtClean="0"/>
              <a:t>devolve mapeamento ao servidor local</a:t>
            </a:r>
          </a:p>
        </p:txBody>
      </p:sp>
      <p:sp>
        <p:nvSpPr>
          <p:cNvPr id="23558" name="Rectangle 21"/>
          <p:cNvSpPr>
            <a:spLocks noChangeArrowheads="1"/>
          </p:cNvSpPr>
          <p:nvPr/>
        </p:nvSpPr>
        <p:spPr bwMode="auto">
          <a:xfrm>
            <a:off x="6186488" y="5032375"/>
            <a:ext cx="2681287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en-US" sz="2000"/>
              <a:t>    </a:t>
            </a:r>
            <a:r>
              <a:rPr lang="pt-BR" sz="2000"/>
              <a:t>13 servidores de nome raiz em todo o mundo</a:t>
            </a:r>
            <a:endParaRPr lang="pt-BR" sz="2400"/>
          </a:p>
        </p:txBody>
      </p:sp>
      <p:grpSp>
        <p:nvGrpSpPr>
          <p:cNvPr id="23559" name="Group 22"/>
          <p:cNvGrpSpPr>
            <a:grpSpLocks/>
          </p:cNvGrpSpPr>
          <p:nvPr/>
        </p:nvGrpSpPr>
        <p:grpSpPr bwMode="auto">
          <a:xfrm>
            <a:off x="325438" y="3498850"/>
            <a:ext cx="6689725" cy="3189288"/>
            <a:chOff x="303" y="2127"/>
            <a:chExt cx="4214" cy="2009"/>
          </a:xfrm>
        </p:grpSpPr>
        <p:sp>
          <p:nvSpPr>
            <p:cNvPr id="23560" name="Text Box 23"/>
            <p:cNvSpPr txBox="1">
              <a:spLocks noChangeArrowheads="1"/>
            </p:cNvSpPr>
            <p:nvPr/>
          </p:nvSpPr>
          <p:spPr bwMode="auto">
            <a:xfrm>
              <a:off x="1362" y="2127"/>
              <a:ext cx="1637" cy="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a Verisign, Dulles, VA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c Cogent, Herndon, VA (also Los Angeles)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d U Maryland College Park, MD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g US DoD Vienna, VA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h ARL Aberdeen, MD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j  Verisign, ( 11 locations)</a:t>
              </a:r>
              <a:endParaRPr lang="en-US" sz="1000">
                <a:latin typeface="Times New Roman" pitchFamily="18" charset="0"/>
              </a:endParaRPr>
            </a:p>
          </p:txBody>
        </p:sp>
        <p:sp>
          <p:nvSpPr>
            <p:cNvPr id="23561" name="AutoShape 24"/>
            <p:cNvSpPr>
              <a:spLocks noChangeAspect="1" noChangeArrowheads="1"/>
            </p:cNvSpPr>
            <p:nvPr/>
          </p:nvSpPr>
          <p:spPr bwMode="auto">
            <a:xfrm>
              <a:off x="303" y="2262"/>
              <a:ext cx="3644" cy="1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pic>
          <p:nvPicPr>
            <p:cNvPr id="23562" name="Picture 25" descr="world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5" y="2764"/>
              <a:ext cx="2721" cy="1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3" name="Freeform 26"/>
            <p:cNvSpPr>
              <a:spLocks/>
            </p:cNvSpPr>
            <p:nvPr/>
          </p:nvSpPr>
          <p:spPr bwMode="auto">
            <a:xfrm>
              <a:off x="1373" y="2353"/>
              <a:ext cx="405" cy="778"/>
            </a:xfrm>
            <a:custGeom>
              <a:avLst/>
              <a:gdLst>
                <a:gd name="T0" fmla="*/ 0 w 963"/>
                <a:gd name="T1" fmla="*/ 0 h 1893"/>
                <a:gd name="T2" fmla="*/ 0 w 963"/>
                <a:gd name="T3" fmla="*/ 0 h 1893"/>
                <a:gd name="T4" fmla="*/ 0 w 963"/>
                <a:gd name="T5" fmla="*/ 1 h 1893"/>
                <a:gd name="T6" fmla="*/ 0 60000 65536"/>
                <a:gd name="T7" fmla="*/ 0 60000 65536"/>
                <a:gd name="T8" fmla="*/ 0 60000 65536"/>
                <a:gd name="T9" fmla="*/ 0 w 963"/>
                <a:gd name="T10" fmla="*/ 0 h 1893"/>
                <a:gd name="T11" fmla="*/ 963 w 963"/>
                <a:gd name="T12" fmla="*/ 1893 h 18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3" h="1893">
                  <a:moveTo>
                    <a:pt x="0" y="0"/>
                  </a:moveTo>
                  <a:lnTo>
                    <a:pt x="0" y="930"/>
                  </a:lnTo>
                  <a:lnTo>
                    <a:pt x="963" y="189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564" name="Text Box 27"/>
            <p:cNvSpPr txBox="1">
              <a:spLocks noChangeArrowheads="1"/>
            </p:cNvSpPr>
            <p:nvPr/>
          </p:nvSpPr>
          <p:spPr bwMode="auto">
            <a:xfrm>
              <a:off x="442" y="3568"/>
              <a:ext cx="1275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b USC-ISI Marina del Rey, CA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l  ICANN Los Angeles, CA</a:t>
              </a:r>
            </a:p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3565" name="Freeform 28"/>
            <p:cNvSpPr>
              <a:spLocks/>
            </p:cNvSpPr>
            <p:nvPr/>
          </p:nvSpPr>
          <p:spPr bwMode="auto">
            <a:xfrm>
              <a:off x="962" y="3227"/>
              <a:ext cx="480" cy="344"/>
            </a:xfrm>
            <a:custGeom>
              <a:avLst/>
              <a:gdLst>
                <a:gd name="T0" fmla="*/ 0 w 582"/>
                <a:gd name="T1" fmla="*/ 62 h 426"/>
                <a:gd name="T2" fmla="*/ 103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566" name="Text Box 29"/>
            <p:cNvSpPr txBox="1">
              <a:spLocks noChangeArrowheads="1"/>
            </p:cNvSpPr>
            <p:nvPr/>
          </p:nvSpPr>
          <p:spPr bwMode="auto">
            <a:xfrm>
              <a:off x="303" y="2862"/>
              <a:ext cx="122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e NASA Mt View, CA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f  Internet Software C. Palo Alto, CA (and 17 other locations)</a:t>
              </a:r>
            </a:p>
            <a:p>
              <a:endParaRPr lang="en-US" sz="1000">
                <a:latin typeface="Times New Roman" pitchFamily="18" charset="0"/>
              </a:endParaRPr>
            </a:p>
          </p:txBody>
        </p:sp>
        <p:sp>
          <p:nvSpPr>
            <p:cNvPr id="23567" name="Freeform 30"/>
            <p:cNvSpPr>
              <a:spLocks/>
            </p:cNvSpPr>
            <p:nvPr/>
          </p:nvSpPr>
          <p:spPr bwMode="auto">
            <a:xfrm flipV="1">
              <a:off x="897" y="3073"/>
              <a:ext cx="515" cy="116"/>
            </a:xfrm>
            <a:custGeom>
              <a:avLst/>
              <a:gdLst>
                <a:gd name="T0" fmla="*/ 0 w 582"/>
                <a:gd name="T1" fmla="*/ 0 h 426"/>
                <a:gd name="T2" fmla="*/ 194 w 582"/>
                <a:gd name="T3" fmla="*/ 0 h 426"/>
                <a:gd name="T4" fmla="*/ 0 60000 65536"/>
                <a:gd name="T5" fmla="*/ 0 60000 65536"/>
                <a:gd name="T6" fmla="*/ 0 w 582"/>
                <a:gd name="T7" fmla="*/ 0 h 426"/>
                <a:gd name="T8" fmla="*/ 582 w 582"/>
                <a:gd name="T9" fmla="*/ 426 h 42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82" h="426">
                  <a:moveTo>
                    <a:pt x="0" y="426"/>
                  </a:moveTo>
                  <a:lnTo>
                    <a:pt x="58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568" name="Text Box 31"/>
            <p:cNvSpPr txBox="1">
              <a:spLocks noChangeArrowheads="1"/>
            </p:cNvSpPr>
            <p:nvPr/>
          </p:nvSpPr>
          <p:spPr bwMode="auto">
            <a:xfrm>
              <a:off x="2707" y="2570"/>
              <a:ext cx="1258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i </a:t>
              </a:r>
              <a:r>
                <a:rPr lang="en-US" sz="1000">
                  <a:latin typeface="Arial" charset="0"/>
                </a:rPr>
                <a:t>Autonomica,</a:t>
              </a:r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 Stockholm  </a:t>
              </a:r>
            </a:p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(plus 3 other locations)</a:t>
              </a:r>
            </a:p>
          </p:txBody>
        </p:sp>
        <p:sp>
          <p:nvSpPr>
            <p:cNvPr id="23569" name="Freeform 32"/>
            <p:cNvSpPr>
              <a:spLocks/>
            </p:cNvSpPr>
            <p:nvPr/>
          </p:nvSpPr>
          <p:spPr bwMode="auto">
            <a:xfrm>
              <a:off x="2477" y="2643"/>
              <a:ext cx="251" cy="338"/>
            </a:xfrm>
            <a:custGeom>
              <a:avLst/>
              <a:gdLst>
                <a:gd name="T0" fmla="*/ 0 w 666"/>
                <a:gd name="T1" fmla="*/ 0 h 1005"/>
                <a:gd name="T2" fmla="*/ 0 w 666"/>
                <a:gd name="T3" fmla="*/ 0 h 1005"/>
                <a:gd name="T4" fmla="*/ 0 60000 65536"/>
                <a:gd name="T5" fmla="*/ 0 60000 65536"/>
                <a:gd name="T6" fmla="*/ 0 w 666"/>
                <a:gd name="T7" fmla="*/ 0 h 1005"/>
                <a:gd name="T8" fmla="*/ 666 w 666"/>
                <a:gd name="T9" fmla="*/ 1005 h 100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6" h="1005">
                  <a:moveTo>
                    <a:pt x="666" y="0"/>
                  </a:moveTo>
                  <a:lnTo>
                    <a:pt x="0" y="1005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570" name="Text Box 33"/>
            <p:cNvSpPr txBox="1">
              <a:spLocks noChangeArrowheads="1"/>
            </p:cNvSpPr>
            <p:nvPr/>
          </p:nvSpPr>
          <p:spPr bwMode="auto">
            <a:xfrm>
              <a:off x="2722" y="2359"/>
              <a:ext cx="1587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k RIPE London (also Amsterdam, Frankfurt)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3571" name="Freeform 34"/>
            <p:cNvSpPr>
              <a:spLocks/>
            </p:cNvSpPr>
            <p:nvPr/>
          </p:nvSpPr>
          <p:spPr bwMode="auto">
            <a:xfrm>
              <a:off x="2363" y="2439"/>
              <a:ext cx="388" cy="596"/>
            </a:xfrm>
            <a:custGeom>
              <a:avLst/>
              <a:gdLst>
                <a:gd name="T0" fmla="*/ 0 w 922"/>
                <a:gd name="T1" fmla="*/ 0 h 1448"/>
                <a:gd name="T2" fmla="*/ 0 w 922"/>
                <a:gd name="T3" fmla="*/ 0 h 1448"/>
                <a:gd name="T4" fmla="*/ 0 60000 65536"/>
                <a:gd name="T5" fmla="*/ 0 60000 65536"/>
                <a:gd name="T6" fmla="*/ 0 w 922"/>
                <a:gd name="T7" fmla="*/ 0 h 1448"/>
                <a:gd name="T8" fmla="*/ 922 w 922"/>
                <a:gd name="T9" fmla="*/ 1448 h 144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22" h="1448">
                  <a:moveTo>
                    <a:pt x="922" y="0"/>
                  </a:moveTo>
                  <a:lnTo>
                    <a:pt x="0" y="144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572" name="Text Box 35"/>
            <p:cNvSpPr txBox="1">
              <a:spLocks noChangeArrowheads="1"/>
            </p:cNvSpPr>
            <p:nvPr/>
          </p:nvSpPr>
          <p:spPr bwMode="auto">
            <a:xfrm>
              <a:off x="3728" y="2784"/>
              <a:ext cx="789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1323" tIns="35662" rIns="71323" bIns="35662"/>
            <a:lstStyle/>
            <a:p>
              <a:pPr algn="l"/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m WIDE Tokyo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3573" name="Freeform 36"/>
            <p:cNvSpPr>
              <a:spLocks/>
            </p:cNvSpPr>
            <p:nvPr/>
          </p:nvSpPr>
          <p:spPr bwMode="auto">
            <a:xfrm>
              <a:off x="3512" y="2891"/>
              <a:ext cx="198" cy="284"/>
            </a:xfrm>
            <a:custGeom>
              <a:avLst/>
              <a:gdLst>
                <a:gd name="T0" fmla="*/ 29 w 252"/>
                <a:gd name="T1" fmla="*/ 0 h 462"/>
                <a:gd name="T2" fmla="*/ 0 w 252"/>
                <a:gd name="T3" fmla="*/ 6 h 462"/>
                <a:gd name="T4" fmla="*/ 0 60000 65536"/>
                <a:gd name="T5" fmla="*/ 0 60000 65536"/>
                <a:gd name="T6" fmla="*/ 0 w 252"/>
                <a:gd name="T7" fmla="*/ 0 h 462"/>
                <a:gd name="T8" fmla="*/ 252 w 252"/>
                <a:gd name="T9" fmla="*/ 462 h 4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2" h="462">
                  <a:moveTo>
                    <a:pt x="252" y="0"/>
                  </a:moveTo>
                  <a:lnTo>
                    <a:pt x="0" y="462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148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DNS: Servidores raiz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905625"/>
              </p:ext>
            </p:extLst>
          </p:nvPr>
        </p:nvGraphicFramePr>
        <p:xfrm>
          <a:off x="796160" y="1581929"/>
          <a:ext cx="7509639" cy="4654293"/>
        </p:xfrm>
        <a:graphic>
          <a:graphicData uri="http://schemas.openxmlformats.org/drawingml/2006/table">
            <a:tbl>
              <a:tblPr/>
              <a:tblGrid>
                <a:gridCol w="1647495"/>
                <a:gridCol w="2743200"/>
                <a:gridCol w="3118944"/>
              </a:tblGrid>
              <a:tr h="227642">
                <a:tc>
                  <a:txBody>
                    <a:bodyPr/>
                    <a:lstStyle/>
                    <a:p>
                      <a:pPr fontAlgn="b"/>
                      <a:r>
                        <a:rPr lang="pt-BR" sz="1100" b="0" i="0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Hostname</a:t>
                      </a:r>
                      <a:endParaRPr lang="pt-BR" sz="1100" b="0" i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30762" marR="61525" marT="30762" marB="3076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B9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BR" sz="1100" b="0" i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IP Addresses</a:t>
                      </a:r>
                    </a:p>
                  </a:txBody>
                  <a:tcPr marL="30762" marR="61525" marT="30762" marB="3076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B9E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BR" sz="1100" b="0" i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Manager</a:t>
                      </a:r>
                    </a:p>
                  </a:txBody>
                  <a:tcPr marL="30762" marR="61525" marT="30762" marB="3076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B9E6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a.root-servers.net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100" b="0" i="0">
                          <a:effectLst/>
                          <a:latin typeface="+mj-lt"/>
                        </a:rPr>
                        <a:t>198.41.0.4, 2001:503:ba3e::2:30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VeriSign, Inc.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b.root-servers.net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i-FI" sz="1100" b="0" i="0">
                          <a:effectLst/>
                          <a:latin typeface="+mj-lt"/>
                        </a:rPr>
                        <a:t>192.228.79.201, 2001:500:84::b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University of Southern California (ISI)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212261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c.root-servers.net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>
                          <a:effectLst/>
                          <a:latin typeface="+mj-lt"/>
                        </a:rPr>
                        <a:t>192.33.4.12, 2001:500:2::c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Cogent Communications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d.root-servers.net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>
                          <a:effectLst/>
                          <a:latin typeface="+mj-lt"/>
                        </a:rPr>
                        <a:t>199.7.91.13, 2001:500:2d::d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University of Maryland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e.root-servers.net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>
                          <a:effectLst/>
                          <a:latin typeface="+mj-lt"/>
                        </a:rPr>
                        <a:t>192.203.230.10, 2001:500:a8::e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NASA (Ames Research Center)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f.root-servers.net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100" b="0" i="0" dirty="0">
                          <a:effectLst/>
                          <a:latin typeface="+mj-lt"/>
                        </a:rPr>
                        <a:t>192.5.5.241, 2001:500:2f::f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Internet Systems Consortium, Inc.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g.root-servers.net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 dirty="0">
                          <a:effectLst/>
                          <a:latin typeface="+mj-lt"/>
                        </a:rPr>
                        <a:t>192.112.36.4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US Department of Defense (NIC)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h.root-servers.net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 dirty="0">
                          <a:effectLst/>
                          <a:latin typeface="+mj-lt"/>
                        </a:rPr>
                        <a:t>198.97.190.53, 2001:500:1::53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>
                          <a:effectLst/>
                          <a:latin typeface="+mj-lt"/>
                        </a:rPr>
                        <a:t>US </a:t>
                      </a:r>
                      <a:r>
                        <a:rPr lang="pt-BR" sz="1100" b="0" i="0" dirty="0" err="1">
                          <a:effectLst/>
                          <a:latin typeface="+mj-lt"/>
                        </a:rPr>
                        <a:t>Army</a:t>
                      </a:r>
                      <a:r>
                        <a:rPr lang="pt-BR" sz="1100" b="0" i="0" dirty="0">
                          <a:effectLst/>
                          <a:latin typeface="+mj-lt"/>
                        </a:rPr>
                        <a:t> (</a:t>
                      </a:r>
                      <a:r>
                        <a:rPr lang="pt-BR" sz="1100" b="0" i="0" dirty="0" err="1">
                          <a:effectLst/>
                          <a:latin typeface="+mj-lt"/>
                        </a:rPr>
                        <a:t>Research</a:t>
                      </a:r>
                      <a:r>
                        <a:rPr lang="pt-BR" sz="1100" b="0" i="0" dirty="0">
                          <a:effectLst/>
                          <a:latin typeface="+mj-lt"/>
                        </a:rPr>
                        <a:t> </a:t>
                      </a:r>
                      <a:r>
                        <a:rPr lang="pt-BR" sz="1100" b="0" i="0" dirty="0" err="1">
                          <a:effectLst/>
                          <a:latin typeface="+mj-lt"/>
                        </a:rPr>
                        <a:t>Lab</a:t>
                      </a:r>
                      <a:r>
                        <a:rPr lang="pt-BR" sz="1100" b="0" i="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i.root-servers.net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>
                          <a:effectLst/>
                          <a:latin typeface="+mj-lt"/>
                        </a:rPr>
                        <a:t>192.36.148.17, 2001:7fe::53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Netnod</a:t>
                      </a:r>
                      <a:endParaRPr lang="pt-BR" sz="1100" b="0" i="0" dirty="0">
                        <a:effectLst/>
                        <a:latin typeface="+mj-lt"/>
                      </a:endParaRP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j.root-servers.net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100" b="0" i="0">
                          <a:effectLst/>
                          <a:latin typeface="+mj-lt"/>
                        </a:rPr>
                        <a:t>192.58.128.30, 2001:503:c27::2:30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 err="1">
                          <a:effectLst/>
                          <a:latin typeface="+mj-lt"/>
                        </a:rPr>
                        <a:t>VeriSign</a:t>
                      </a:r>
                      <a:r>
                        <a:rPr lang="pt-BR" sz="1100" b="0" i="0" dirty="0">
                          <a:effectLst/>
                          <a:latin typeface="+mj-lt"/>
                        </a:rPr>
                        <a:t>, Inc.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212261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k.root-servers.net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s-IS" sz="1100" b="0" i="0">
                          <a:effectLst/>
                          <a:latin typeface="+mj-lt"/>
                        </a:rPr>
                        <a:t>193.0.14.129, 2001:7fd::1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>
                          <a:effectLst/>
                          <a:latin typeface="+mj-lt"/>
                        </a:rPr>
                        <a:t>RIPE NCC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378378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l.root-servers.net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>
                          <a:effectLst/>
                          <a:latin typeface="+mj-lt"/>
                        </a:rPr>
                        <a:t>199.7.83.42, 2001:500:9f::42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>
                          <a:effectLst/>
                          <a:latin typeface="+mj-lt"/>
                        </a:rPr>
                        <a:t>ICANN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  <a:tr h="212261"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>
                          <a:effectLst/>
                          <a:latin typeface="+mj-lt"/>
                        </a:rPr>
                        <a:t>m.root-servers.net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hr-HR" sz="1100" b="0" i="0">
                          <a:effectLst/>
                          <a:latin typeface="+mj-lt"/>
                        </a:rPr>
                        <a:t>202.12.27.33, 2001:dc3::35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100" b="0" i="0" dirty="0">
                          <a:effectLst/>
                          <a:latin typeface="+mj-lt"/>
                        </a:rPr>
                        <a:t>WIDE Project</a:t>
                      </a:r>
                    </a:p>
                  </a:txBody>
                  <a:tcPr marL="30762" marR="61525" marT="30762" marB="1538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C"/>
                    </a:solidFill>
                  </a:tcPr>
                </a:tc>
              </a:tr>
            </a:tbl>
          </a:graphicData>
        </a:graphic>
      </p:graphicFrame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4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4579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82BBCB-FDBF-4E04-8E49-C3D4A6552094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Servidores TLD e Oficiais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9600" cy="4648200"/>
          </a:xfrm>
        </p:spPr>
        <p:txBody>
          <a:bodyPr/>
          <a:lstStyle/>
          <a:p>
            <a:r>
              <a:rPr lang="pt-BR" sz="2400" dirty="0" smtClean="0">
                <a:solidFill>
                  <a:srgbClr val="FF0000"/>
                </a:solidFill>
              </a:rPr>
              <a:t>Servidores de nomes de Domínio de Alto Nível (TLD):</a:t>
            </a:r>
            <a:r>
              <a:rPr lang="pt-BR" sz="2400" dirty="0" smtClean="0"/>
              <a:t> </a:t>
            </a:r>
          </a:p>
          <a:p>
            <a:pPr lvl="1"/>
            <a:r>
              <a:rPr lang="pt-BR" sz="2000" dirty="0" smtClean="0"/>
              <a:t>servidores DNS responsáveis por domínios com, </a:t>
            </a:r>
            <a:r>
              <a:rPr lang="pt-BR" sz="2000" dirty="0" err="1" smtClean="0"/>
              <a:t>org</a:t>
            </a:r>
            <a:r>
              <a:rPr lang="pt-BR" sz="2000" dirty="0" smtClean="0"/>
              <a:t>, net, </a:t>
            </a:r>
            <a:r>
              <a:rPr lang="pt-BR" sz="2000" dirty="0" err="1" smtClean="0"/>
              <a:t>edu</a:t>
            </a:r>
            <a:r>
              <a:rPr lang="pt-BR" sz="2000" dirty="0" smtClean="0"/>
              <a:t>, </a:t>
            </a:r>
            <a:r>
              <a:rPr lang="pt-BR" sz="2000" dirty="0" err="1" smtClean="0"/>
              <a:t>etc</a:t>
            </a:r>
            <a:r>
              <a:rPr lang="pt-BR" sz="2000" dirty="0" smtClean="0"/>
              <a:t>, e todos os domínios de países como </a:t>
            </a:r>
            <a:r>
              <a:rPr lang="pt-BR" sz="2000" dirty="0" err="1" smtClean="0"/>
              <a:t>br</a:t>
            </a:r>
            <a:r>
              <a:rPr lang="pt-BR" sz="2000" dirty="0" smtClean="0"/>
              <a:t>, </a:t>
            </a:r>
            <a:r>
              <a:rPr lang="pt-BR" sz="2000" dirty="0" err="1" smtClean="0"/>
              <a:t>uk</a:t>
            </a:r>
            <a:r>
              <a:rPr lang="pt-BR" sz="2000" dirty="0" smtClean="0"/>
              <a:t>, </a:t>
            </a:r>
            <a:r>
              <a:rPr lang="pt-BR" sz="2000" dirty="0" err="1" smtClean="0"/>
              <a:t>fr</a:t>
            </a:r>
            <a:r>
              <a:rPr lang="pt-BR" sz="2000" dirty="0" smtClean="0"/>
              <a:t>, </a:t>
            </a:r>
            <a:r>
              <a:rPr lang="pt-BR" sz="2000" dirty="0" err="1" smtClean="0"/>
              <a:t>ca</a:t>
            </a:r>
            <a:r>
              <a:rPr lang="pt-BR" sz="2000" dirty="0" smtClean="0"/>
              <a:t>, </a:t>
            </a:r>
            <a:r>
              <a:rPr lang="pt-BR" sz="2000" dirty="0" err="1" smtClean="0"/>
              <a:t>jp</a:t>
            </a:r>
            <a:r>
              <a:rPr lang="pt-BR" sz="2000" dirty="0" smtClean="0"/>
              <a:t>.</a:t>
            </a:r>
          </a:p>
          <a:p>
            <a:pPr lvl="1"/>
            <a:r>
              <a:rPr lang="pt-BR" sz="2000" dirty="0" smtClean="0"/>
              <a:t>Domínios genéricos: book, globo, rio</a:t>
            </a:r>
          </a:p>
          <a:p>
            <a:pPr lvl="1"/>
            <a:r>
              <a:rPr lang="pt-BR" sz="2000" dirty="0"/>
              <a:t>Lista completa em: </a:t>
            </a:r>
            <a:r>
              <a:rPr lang="pt-BR" sz="2000" dirty="0">
                <a:hlinkClick r:id="rId3"/>
              </a:rPr>
              <a:t>https://</a:t>
            </a:r>
            <a:r>
              <a:rPr lang="pt-BR" sz="2000" dirty="0" smtClean="0">
                <a:hlinkClick r:id="rId3"/>
              </a:rPr>
              <a:t>www.iana.org/domains/root/db</a:t>
            </a:r>
            <a:r>
              <a:rPr lang="pt-BR" sz="2000" dirty="0" smtClean="0"/>
              <a:t> </a:t>
            </a:r>
          </a:p>
          <a:p>
            <a:pPr lvl="1"/>
            <a:r>
              <a:rPr lang="pt-BR" sz="2000" dirty="0" err="1" smtClean="0"/>
              <a:t>NIC.br</a:t>
            </a:r>
            <a:r>
              <a:rPr lang="pt-BR" sz="2000" dirty="0" smtClean="0"/>
              <a:t> (Registro .</a:t>
            </a:r>
            <a:r>
              <a:rPr lang="pt-BR" sz="2000" dirty="0" err="1" smtClean="0"/>
              <a:t>br</a:t>
            </a:r>
            <a:r>
              <a:rPr lang="pt-BR" sz="2000" dirty="0" smtClean="0"/>
              <a:t>) para domínio .</a:t>
            </a:r>
            <a:r>
              <a:rPr lang="pt-BR" sz="2000" dirty="0" err="1" smtClean="0"/>
              <a:t>br</a:t>
            </a:r>
            <a:r>
              <a:rPr lang="pt-BR" sz="2000" dirty="0"/>
              <a:t> (</a:t>
            </a:r>
            <a:r>
              <a:rPr lang="pt-BR" sz="2000" dirty="0">
                <a:hlinkClick r:id="rId4"/>
              </a:rPr>
              <a:t>https://registro.br</a:t>
            </a:r>
            <a:r>
              <a:rPr lang="pt-BR" sz="2000" dirty="0" smtClean="0">
                <a:hlinkClick r:id="rId4"/>
              </a:rPr>
              <a:t>/</a:t>
            </a:r>
            <a:r>
              <a:rPr lang="pt-BR" sz="2000" dirty="0"/>
              <a:t>)</a:t>
            </a:r>
            <a:endParaRPr lang="pt-BR" sz="2000" dirty="0" smtClean="0"/>
          </a:p>
          <a:p>
            <a:r>
              <a:rPr lang="pt-BR" sz="2400" dirty="0" smtClean="0">
                <a:solidFill>
                  <a:srgbClr val="FF0000"/>
                </a:solidFill>
              </a:rPr>
              <a:t>Servidores de nomes com autoridade:</a:t>
            </a:r>
            <a:r>
              <a:rPr lang="pt-BR" sz="2400" dirty="0" smtClean="0"/>
              <a:t> </a:t>
            </a:r>
          </a:p>
          <a:p>
            <a:pPr lvl="1"/>
            <a:r>
              <a:rPr lang="pt-BR" sz="2000" dirty="0" smtClean="0"/>
              <a:t>servidores DNS das organizações, provendo mapeamentos oficiais entre nomes de hospedeiros e endereços IP para os servidores da organização (</a:t>
            </a:r>
            <a:r>
              <a:rPr lang="pt-BR" sz="2000" dirty="0" err="1" smtClean="0"/>
              <a:t>e.x</a:t>
            </a:r>
            <a:r>
              <a:rPr lang="pt-BR" sz="2000" dirty="0" smtClean="0"/>
              <a:t>., Web e correio).</a:t>
            </a:r>
          </a:p>
          <a:p>
            <a:pPr lvl="1"/>
            <a:r>
              <a:rPr lang="pt-BR" sz="2000" dirty="0" smtClean="0"/>
              <a:t>Podem ser mantidos pelas organizações ou pelo provedor de acesso</a:t>
            </a:r>
          </a:p>
          <a:p>
            <a:pPr lvl="1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323002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84F6DF-CECA-42E0-B7A6-892A49DF690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27"/>
            <a:ext cx="9144000" cy="667370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37744" y="1050635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charset="0"/>
              </a:rPr>
              <a:t>13/09/2016</a:t>
            </a:r>
            <a:endParaRPr lang="pt-BR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8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Servidor DNS Local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sz="2400" smtClean="0"/>
              <a:t>Não pertence necessariamente à hierarquia</a:t>
            </a:r>
          </a:p>
          <a:p>
            <a:r>
              <a:rPr lang="pt-BR" sz="2400" smtClean="0"/>
              <a:t>Cada ISP (ISP residencial, companhia, universidade) possui um.</a:t>
            </a:r>
          </a:p>
          <a:p>
            <a:pPr lvl="1"/>
            <a:r>
              <a:rPr lang="pt-BR" sz="2000" smtClean="0"/>
              <a:t>Também chamada do “servidor de nomes default”</a:t>
            </a:r>
          </a:p>
          <a:p>
            <a:r>
              <a:rPr lang="pt-BR" sz="2400" smtClean="0"/>
              <a:t>Quanto um hospedeiro faz uma consulta DNS, a mesma é enviada para o seu servidor DNS local</a:t>
            </a:r>
          </a:p>
          <a:p>
            <a:pPr lvl="1"/>
            <a:r>
              <a:rPr lang="pt-BR" sz="2000" smtClean="0"/>
              <a:t>Possui uma cache local com pares de tradução nome/endereço recentes (mas podem estar desatualizados!)</a:t>
            </a:r>
          </a:p>
          <a:p>
            <a:pPr lvl="1"/>
            <a:r>
              <a:rPr lang="pt-BR" sz="2000" smtClean="0"/>
              <a:t>Atua como um intermediário, enviando consultas para a hierarquia.</a:t>
            </a:r>
          </a:p>
        </p:txBody>
      </p:sp>
      <p:sp>
        <p:nvSpPr>
          <p:cNvPr id="26626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662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12686E-D9B0-4D1B-99A4-40CD0655E6B3}" type="slidenum">
              <a:rPr lang="en-US" smtClean="0"/>
              <a:pPr/>
              <a:t>76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296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102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6C6300-F4B5-42BC-A22C-F108B2AC0C17}" type="slidenum">
              <a:rPr lang="en-US" smtClean="0"/>
              <a:pPr/>
              <a:t>77</a:t>
            </a:fld>
            <a:endParaRPr lang="en-US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989513" y="4303713"/>
          <a:ext cx="8334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513" y="4303713"/>
                        <a:ext cx="833437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 Box 3"/>
          <p:cNvSpPr txBox="1">
            <a:spLocks noChangeArrowheads="1"/>
          </p:cNvSpPr>
          <p:nvPr/>
        </p:nvSpPr>
        <p:spPr bwMode="auto">
          <a:xfrm>
            <a:off x="4343400" y="4959350"/>
            <a:ext cx="1651000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solicitante</a:t>
            </a:r>
            <a:endParaRPr lang="pt-BR" sz="2400">
              <a:latin typeface="Times New Roman" pitchFamily="18" charset="0"/>
            </a:endParaRPr>
          </a:p>
          <a:p>
            <a:r>
              <a:rPr lang="pt-BR" sz="1600" b="1">
                <a:latin typeface="Courier New" pitchFamily="49" charset="0"/>
              </a:rPr>
              <a:t>cis.poly.edu</a:t>
            </a:r>
            <a:endParaRPr lang="pt-BR" sz="1600">
              <a:latin typeface="Times New Roman" pitchFamily="18" charset="0"/>
            </a:endParaRPr>
          </a:p>
        </p:txBody>
      </p:sp>
      <p:sp>
        <p:nvSpPr>
          <p:cNvPr id="1031" name="Text Box 4"/>
          <p:cNvSpPr txBox="1">
            <a:spLocks noChangeArrowheads="1"/>
          </p:cNvSpPr>
          <p:nvPr/>
        </p:nvSpPr>
        <p:spPr bwMode="auto">
          <a:xfrm>
            <a:off x="6483350" y="5670550"/>
            <a:ext cx="22621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b="1">
                <a:latin typeface="Courier New" pitchFamily="49" charset="0"/>
              </a:rPr>
              <a:t>gaia.cs.umass.edu</a:t>
            </a:r>
            <a:endParaRPr lang="pt-BR" sz="1600">
              <a:latin typeface="Times New Roman" pitchFamily="18" charset="0"/>
            </a:endParaRPr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7113588" y="5103813"/>
          <a:ext cx="8334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3588" y="5103813"/>
                        <a:ext cx="833437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2" name="Group 6"/>
          <p:cNvGrpSpPr>
            <a:grpSpLocks/>
          </p:cNvGrpSpPr>
          <p:nvPr/>
        </p:nvGrpSpPr>
        <p:grpSpPr bwMode="auto">
          <a:xfrm>
            <a:off x="5237163" y="2228850"/>
            <a:ext cx="369887" cy="657225"/>
            <a:chOff x="4180" y="783"/>
            <a:chExt cx="150" cy="307"/>
          </a:xfrm>
        </p:grpSpPr>
        <p:sp>
          <p:nvSpPr>
            <p:cNvPr id="1084" name="AutoShape 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5" name="Rectangle 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6" name="Rectangle 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7" name="AutoShape 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8" name="Line 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9" name="Line 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0" name="Rectangle 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91" name="Rectangle 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033" name="Text Box 15"/>
          <p:cNvSpPr txBox="1">
            <a:spLocks noChangeArrowheads="1"/>
          </p:cNvSpPr>
          <p:nvPr/>
        </p:nvSpPr>
        <p:spPr bwMode="auto">
          <a:xfrm>
            <a:off x="5457825" y="414338"/>
            <a:ext cx="22129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servidor raiz</a:t>
            </a:r>
            <a:endParaRPr lang="pt-BR" sz="1600">
              <a:latin typeface="Times New Roman" pitchFamily="18" charset="0"/>
            </a:endParaRPr>
          </a:p>
        </p:txBody>
      </p:sp>
      <p:sp>
        <p:nvSpPr>
          <p:cNvPr id="137232" name="Line 16"/>
          <p:cNvSpPr>
            <a:spLocks noChangeShapeType="1"/>
          </p:cNvSpPr>
          <p:nvPr/>
        </p:nvSpPr>
        <p:spPr bwMode="auto">
          <a:xfrm flipH="1" flipV="1">
            <a:off x="5286375" y="2916238"/>
            <a:ext cx="0" cy="13144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7233" name="Line 17"/>
          <p:cNvSpPr>
            <a:spLocks noChangeShapeType="1"/>
          </p:cNvSpPr>
          <p:nvPr/>
        </p:nvSpPr>
        <p:spPr bwMode="auto">
          <a:xfrm flipV="1">
            <a:off x="5400675" y="1220788"/>
            <a:ext cx="914400" cy="9715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7234" name="Line 18"/>
          <p:cNvSpPr>
            <a:spLocks noChangeShapeType="1"/>
          </p:cNvSpPr>
          <p:nvPr/>
        </p:nvSpPr>
        <p:spPr bwMode="auto">
          <a:xfrm flipV="1">
            <a:off x="5686425" y="2382838"/>
            <a:ext cx="1485900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7235" name="Line 19"/>
          <p:cNvSpPr>
            <a:spLocks noChangeShapeType="1"/>
          </p:cNvSpPr>
          <p:nvPr/>
        </p:nvSpPr>
        <p:spPr bwMode="auto">
          <a:xfrm flipH="1" flipV="1">
            <a:off x="5686425" y="2554288"/>
            <a:ext cx="14192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7236" name="Line 20"/>
          <p:cNvSpPr>
            <a:spLocks noChangeShapeType="1"/>
          </p:cNvSpPr>
          <p:nvPr/>
        </p:nvSpPr>
        <p:spPr bwMode="auto">
          <a:xfrm flipH="1">
            <a:off x="5610225" y="1449388"/>
            <a:ext cx="733425" cy="76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37237" name="Line 21"/>
          <p:cNvSpPr>
            <a:spLocks noChangeShapeType="1"/>
          </p:cNvSpPr>
          <p:nvPr/>
        </p:nvSpPr>
        <p:spPr bwMode="auto">
          <a:xfrm>
            <a:off x="5476875" y="2944813"/>
            <a:ext cx="9525" cy="13239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1040" name="Group 22"/>
          <p:cNvGrpSpPr>
            <a:grpSpLocks/>
          </p:cNvGrpSpPr>
          <p:nvPr/>
        </p:nvGrpSpPr>
        <p:grpSpPr bwMode="auto">
          <a:xfrm>
            <a:off x="4191000" y="3062288"/>
            <a:ext cx="1876425" cy="611187"/>
            <a:chOff x="2838" y="2132"/>
            <a:chExt cx="1182" cy="385"/>
          </a:xfrm>
        </p:grpSpPr>
        <p:sp>
          <p:nvSpPr>
            <p:cNvPr id="1082" name="Rectangle 23"/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3" name="Text Box 24"/>
            <p:cNvSpPr txBox="1">
              <a:spLocks noChangeArrowheads="1"/>
            </p:cNvSpPr>
            <p:nvPr/>
          </p:nvSpPr>
          <p:spPr bwMode="auto">
            <a:xfrm>
              <a:off x="2900" y="2132"/>
              <a:ext cx="1062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/>
                <a:t>servidor local </a:t>
              </a:r>
            </a:p>
            <a:p>
              <a:r>
                <a:rPr lang="pt-BR" sz="1600" b="1">
                  <a:latin typeface="Courier New" pitchFamily="49" charset="0"/>
                </a:rPr>
                <a:t>dns.poly.edu</a:t>
              </a:r>
              <a:endParaRPr lang="pt-BR" sz="1600">
                <a:latin typeface="Times New Roman" pitchFamily="18" charset="0"/>
              </a:endParaRPr>
            </a:p>
          </p:txBody>
        </p:sp>
      </p:grpSp>
      <p:sp>
        <p:nvSpPr>
          <p:cNvPr id="137241" name="Text Box 25"/>
          <p:cNvSpPr txBox="1">
            <a:spLocks noChangeArrowheads="1"/>
          </p:cNvSpPr>
          <p:nvPr/>
        </p:nvSpPr>
        <p:spPr bwMode="auto">
          <a:xfrm>
            <a:off x="4997450" y="37719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1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42" name="Text Box 26"/>
          <p:cNvSpPr txBox="1">
            <a:spLocks noChangeArrowheads="1"/>
          </p:cNvSpPr>
          <p:nvPr/>
        </p:nvSpPr>
        <p:spPr bwMode="auto">
          <a:xfrm>
            <a:off x="5540375" y="14382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2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43" name="Text Box 27"/>
          <p:cNvSpPr txBox="1">
            <a:spLocks noChangeArrowheads="1"/>
          </p:cNvSpPr>
          <p:nvPr/>
        </p:nvSpPr>
        <p:spPr bwMode="auto">
          <a:xfrm>
            <a:off x="5978525" y="167640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3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44" name="Text Box 28"/>
          <p:cNvSpPr txBox="1">
            <a:spLocks noChangeArrowheads="1"/>
          </p:cNvSpPr>
          <p:nvPr/>
        </p:nvSpPr>
        <p:spPr bwMode="auto">
          <a:xfrm>
            <a:off x="6292850" y="20859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4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45" name="Text Box 29"/>
          <p:cNvSpPr txBox="1">
            <a:spLocks noChangeArrowheads="1"/>
          </p:cNvSpPr>
          <p:nvPr/>
        </p:nvSpPr>
        <p:spPr bwMode="auto">
          <a:xfrm>
            <a:off x="6323013" y="2573338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5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46" name="Text Box 30"/>
          <p:cNvSpPr txBox="1">
            <a:spLocks noChangeArrowheads="1"/>
          </p:cNvSpPr>
          <p:nvPr/>
        </p:nvSpPr>
        <p:spPr bwMode="auto">
          <a:xfrm>
            <a:off x="6919913" y="36131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6</a:t>
            </a:r>
            <a:endParaRPr lang="pt-BR" sz="2400">
              <a:latin typeface="Times New Roman" pitchFamily="18" charset="0"/>
            </a:endParaRPr>
          </a:p>
        </p:txBody>
      </p:sp>
      <p:grpSp>
        <p:nvGrpSpPr>
          <p:cNvPr id="1047" name="Group 31"/>
          <p:cNvGrpSpPr>
            <a:grpSpLocks/>
          </p:cNvGrpSpPr>
          <p:nvPr/>
        </p:nvGrpSpPr>
        <p:grpSpPr bwMode="auto">
          <a:xfrm>
            <a:off x="6351588" y="809625"/>
            <a:ext cx="369887" cy="657225"/>
            <a:chOff x="4180" y="783"/>
            <a:chExt cx="150" cy="307"/>
          </a:xfrm>
        </p:grpSpPr>
        <p:sp>
          <p:nvSpPr>
            <p:cNvPr id="1074" name="AutoShape 32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5" name="Rectangle 33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6" name="Rectangle 34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7" name="AutoShape 35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8" name="Line 3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9" name="Line 37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0" name="Rectangle 38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81" name="Rectangle 39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048" name="Group 40"/>
          <p:cNvGrpSpPr>
            <a:grpSpLocks/>
          </p:cNvGrpSpPr>
          <p:nvPr/>
        </p:nvGrpSpPr>
        <p:grpSpPr bwMode="auto">
          <a:xfrm>
            <a:off x="7180263" y="2238375"/>
            <a:ext cx="369887" cy="657225"/>
            <a:chOff x="4180" y="783"/>
            <a:chExt cx="150" cy="307"/>
          </a:xfrm>
        </p:grpSpPr>
        <p:sp>
          <p:nvSpPr>
            <p:cNvPr id="1066" name="AutoShape 4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7" name="Rectangle 4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8" name="Rectangle 4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9" name="AutoShape 4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0" name="Line 4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1" name="Line 4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2" name="Rectangle 4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73" name="Rectangle 4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1049" name="Group 49"/>
          <p:cNvGrpSpPr>
            <a:grpSpLocks/>
          </p:cNvGrpSpPr>
          <p:nvPr/>
        </p:nvGrpSpPr>
        <p:grpSpPr bwMode="auto">
          <a:xfrm>
            <a:off x="7161213" y="3857625"/>
            <a:ext cx="369887" cy="657225"/>
            <a:chOff x="4180" y="783"/>
            <a:chExt cx="150" cy="307"/>
          </a:xfrm>
        </p:grpSpPr>
        <p:sp>
          <p:nvSpPr>
            <p:cNvPr id="1058" name="AutoShape 5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59" name="Rectangle 5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0" name="Rectangle 5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1" name="AutoShape 5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2" name="Line 5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3" name="Line 5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4" name="Rectangle 5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65" name="Rectangle 5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050" name="Text Box 58"/>
          <p:cNvSpPr txBox="1">
            <a:spLocks noChangeArrowheads="1"/>
          </p:cNvSpPr>
          <p:nvPr/>
        </p:nvSpPr>
        <p:spPr bwMode="auto">
          <a:xfrm>
            <a:off x="6481763" y="4429125"/>
            <a:ext cx="218521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/>
              <a:t>servidor </a:t>
            </a:r>
            <a:r>
              <a:rPr lang="pt-BR" sz="1600" smtClean="0"/>
              <a:t>com autoridade</a:t>
            </a:r>
            <a:endParaRPr lang="pt-BR" sz="2400">
              <a:latin typeface="Times New Roman" pitchFamily="18" charset="0"/>
            </a:endParaRPr>
          </a:p>
          <a:p>
            <a:r>
              <a:rPr lang="pt-BR" sz="1600" b="1">
                <a:latin typeface="Courier New" pitchFamily="49" charset="0"/>
              </a:rPr>
              <a:t>dns.cs.umass.edu</a:t>
            </a:r>
            <a:endParaRPr lang="pt-BR" sz="1600">
              <a:latin typeface="Times New Roman" pitchFamily="18" charset="0"/>
            </a:endParaRPr>
          </a:p>
        </p:txBody>
      </p:sp>
      <p:sp>
        <p:nvSpPr>
          <p:cNvPr id="137275" name="Text Box 59"/>
          <p:cNvSpPr txBox="1">
            <a:spLocks noChangeArrowheads="1"/>
          </p:cNvSpPr>
          <p:nvPr/>
        </p:nvSpPr>
        <p:spPr bwMode="auto">
          <a:xfrm>
            <a:off x="6292850" y="364331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7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76" name="Text Box 60"/>
          <p:cNvSpPr txBox="1">
            <a:spLocks noChangeArrowheads="1"/>
          </p:cNvSpPr>
          <p:nvPr/>
        </p:nvSpPr>
        <p:spPr bwMode="auto">
          <a:xfrm>
            <a:off x="5549900" y="37909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Arial" charset="0"/>
              </a:rPr>
              <a:t>8</a:t>
            </a:r>
            <a:endParaRPr lang="pt-BR" sz="2400">
              <a:latin typeface="Times New Roman" pitchFamily="18" charset="0"/>
            </a:endParaRPr>
          </a:p>
        </p:txBody>
      </p:sp>
      <p:sp>
        <p:nvSpPr>
          <p:cNvPr id="137277" name="Line 61"/>
          <p:cNvSpPr>
            <a:spLocks noChangeShapeType="1"/>
          </p:cNvSpPr>
          <p:nvPr/>
        </p:nvSpPr>
        <p:spPr bwMode="auto">
          <a:xfrm>
            <a:off x="5619750" y="2714625"/>
            <a:ext cx="1493838" cy="13144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37278" name="Line 62"/>
          <p:cNvSpPr>
            <a:spLocks noChangeShapeType="1"/>
          </p:cNvSpPr>
          <p:nvPr/>
        </p:nvSpPr>
        <p:spPr bwMode="auto">
          <a:xfrm flipH="1" flipV="1">
            <a:off x="5580063" y="2830513"/>
            <a:ext cx="1493837" cy="13017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055" name="Text Box 63"/>
          <p:cNvSpPr txBox="1">
            <a:spLocks noChangeArrowheads="1"/>
          </p:cNvSpPr>
          <p:nvPr/>
        </p:nvSpPr>
        <p:spPr bwMode="auto">
          <a:xfrm>
            <a:off x="6551613" y="1852613"/>
            <a:ext cx="20113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servidor TLD </a:t>
            </a:r>
          </a:p>
        </p:txBody>
      </p:sp>
      <p:sp>
        <p:nvSpPr>
          <p:cNvPr id="1056" name="Rectangle 64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4840288" cy="1143000"/>
          </a:xfrm>
        </p:spPr>
        <p:txBody>
          <a:bodyPr/>
          <a:lstStyle/>
          <a:p>
            <a:r>
              <a:rPr lang="pt-BR" sz="3600" smtClean="0"/>
              <a:t>Exemplo de resolução de nome pelo DNS</a:t>
            </a:r>
          </a:p>
        </p:txBody>
      </p:sp>
      <p:sp>
        <p:nvSpPr>
          <p:cNvPr id="1057" name="Rectangle 65"/>
          <p:cNvSpPr>
            <a:spLocks noGrp="1" noChangeArrowheads="1"/>
          </p:cNvSpPr>
          <p:nvPr>
            <p:ph type="body" sz="half" idx="1"/>
          </p:nvPr>
        </p:nvSpPr>
        <p:spPr>
          <a:xfrm>
            <a:off x="444500" y="1587500"/>
            <a:ext cx="3565525" cy="4648200"/>
          </a:xfrm>
        </p:spPr>
        <p:txBody>
          <a:bodyPr/>
          <a:lstStyle/>
          <a:p>
            <a:r>
              <a:rPr lang="pt-BR" sz="2400" smtClean="0"/>
              <a:t>Hospedeiro em cis.poly.edu quer endereço IP para gaia.cs.umass.edu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consulta interativa:</a:t>
            </a:r>
            <a:endParaRPr lang="pt-BR" sz="240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pt-BR" sz="2400" smtClean="0"/>
              <a:t>servidor consultado responde com o nome de um servidor de contato</a:t>
            </a:r>
          </a:p>
          <a:p>
            <a:pPr>
              <a:lnSpc>
                <a:spcPct val="90000"/>
              </a:lnSpc>
            </a:pPr>
            <a:r>
              <a:rPr lang="pt-BR" sz="2400" smtClean="0"/>
              <a:t>“Não conheço este nome, mas pergunte para esse servidor”</a:t>
            </a:r>
          </a:p>
          <a:p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val="29037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32" grpId="0" animBg="1"/>
      <p:bldP spid="137233" grpId="0" animBg="1"/>
      <p:bldP spid="137234" grpId="0" animBg="1"/>
      <p:bldP spid="137235" grpId="0" animBg="1"/>
      <p:bldP spid="137236" grpId="0" animBg="1"/>
      <p:bldP spid="137237" grpId="0" animBg="1"/>
      <p:bldP spid="137241" grpId="0"/>
      <p:bldP spid="137242" grpId="0"/>
      <p:bldP spid="137243" grpId="0"/>
      <p:bldP spid="137244" grpId="0"/>
      <p:bldP spid="137245" grpId="0"/>
      <p:bldP spid="137246" grpId="0"/>
      <p:bldP spid="137275" grpId="0"/>
      <p:bldP spid="137276" grpId="0"/>
      <p:bldP spid="137277" grpId="0" animBg="1"/>
      <p:bldP spid="13727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05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7C3E70-184B-404E-A0B4-F25352C3E64A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438275"/>
            <a:ext cx="3162300" cy="4733925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endParaRPr lang="pt-BR" sz="2400" u="sng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rgbClr val="FF0000"/>
                </a:solidFill>
              </a:rPr>
              <a:t>consulta recursiva:</a:t>
            </a:r>
            <a:endParaRPr lang="pt-BR" sz="2000" smtClean="0"/>
          </a:p>
          <a:p>
            <a:pPr>
              <a:lnSpc>
                <a:spcPct val="90000"/>
              </a:lnSpc>
            </a:pPr>
            <a:r>
              <a:rPr lang="pt-BR" sz="2000" smtClean="0"/>
              <a:t>transfere a responsabilidade de resolução do nome para o servidor de nomes contatado</a:t>
            </a:r>
          </a:p>
          <a:p>
            <a:pPr>
              <a:lnSpc>
                <a:spcPct val="90000"/>
              </a:lnSpc>
            </a:pPr>
            <a:r>
              <a:rPr lang="pt-BR" sz="2000" smtClean="0"/>
              <a:t>carga pesada?</a:t>
            </a:r>
          </a:p>
        </p:txBody>
      </p:sp>
      <p:sp>
        <p:nvSpPr>
          <p:cNvPr id="102" name="Rectangle 64"/>
          <p:cNvSpPr txBox="1">
            <a:spLocks noChangeArrowheads="1"/>
          </p:cNvSpPr>
          <p:nvPr/>
        </p:nvSpPr>
        <p:spPr bwMode="auto">
          <a:xfrm>
            <a:off x="533400" y="228600"/>
            <a:ext cx="48402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>
              <a:defRPr/>
            </a:pPr>
            <a:r>
              <a:rPr lang="pt-BR" sz="3600" u="sng" kern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Exemplo de resolução de nome pelo DNS</a:t>
            </a:r>
          </a:p>
        </p:txBody>
      </p:sp>
      <p:grpSp>
        <p:nvGrpSpPr>
          <p:cNvPr id="2056" name="Group 65"/>
          <p:cNvGrpSpPr>
            <a:grpSpLocks/>
          </p:cNvGrpSpPr>
          <p:nvPr/>
        </p:nvGrpSpPr>
        <p:grpSpPr bwMode="auto">
          <a:xfrm>
            <a:off x="3416300" y="790575"/>
            <a:ext cx="5727700" cy="5511800"/>
            <a:chOff x="1499" y="384"/>
            <a:chExt cx="3608" cy="3472"/>
          </a:xfrm>
        </p:grpSpPr>
        <p:graphicFrame>
          <p:nvGraphicFramePr>
            <p:cNvPr id="2050" name="Object 101"/>
            <p:cNvGraphicFramePr>
              <a:graphicFrameLocks noChangeAspect="1"/>
            </p:cNvGraphicFramePr>
            <p:nvPr/>
          </p:nvGraphicFramePr>
          <p:xfrm>
            <a:off x="2040" y="2792"/>
            <a:ext cx="525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2" name="Clip" r:id="rId4" imgW="1305000" imgH="1085760" progId="MS_ClipArt_Gallery.2">
                    <p:embed/>
                  </p:oleObj>
                </mc:Choice>
                <mc:Fallback>
                  <p:oleObj name="Clip" r:id="rId4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2792"/>
                          <a:ext cx="525" cy="4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7" name="Text Box 3"/>
            <p:cNvSpPr txBox="1">
              <a:spLocks noChangeArrowheads="1"/>
            </p:cNvSpPr>
            <p:nvPr/>
          </p:nvSpPr>
          <p:spPr bwMode="auto">
            <a:xfrm>
              <a:off x="1516" y="3156"/>
              <a:ext cx="85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solicitante</a:t>
              </a:r>
              <a:endParaRPr lang="en-US">
                <a:latin typeface="Times New Roman" pitchFamily="18" charset="0"/>
              </a:endParaRPr>
            </a:p>
            <a:p>
              <a:r>
                <a:rPr lang="en-US" sz="1600" b="1">
                  <a:latin typeface="Arial" charset="0"/>
                </a:rPr>
                <a:t>cis.poly.edu</a:t>
              </a:r>
              <a:endParaRPr lang="en-US" sz="1600">
                <a:latin typeface="Arial" charset="0"/>
              </a:endParaRPr>
            </a:p>
          </p:txBody>
        </p:sp>
        <p:sp>
          <p:nvSpPr>
            <p:cNvPr id="2058" name="Text Box 4"/>
            <p:cNvSpPr txBox="1">
              <a:spLocks noChangeArrowheads="1"/>
            </p:cNvSpPr>
            <p:nvPr/>
          </p:nvSpPr>
          <p:spPr bwMode="auto">
            <a:xfrm>
              <a:off x="3066" y="3644"/>
              <a:ext cx="125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>
                  <a:latin typeface="Arial" charset="0"/>
                </a:rPr>
                <a:t>gaia.cs.umass.edu</a:t>
              </a:r>
              <a:endParaRPr lang="en-US" sz="1600">
                <a:latin typeface="Arial" charset="0"/>
              </a:endParaRPr>
            </a:p>
          </p:txBody>
        </p:sp>
        <p:graphicFrame>
          <p:nvGraphicFramePr>
            <p:cNvPr id="2051" name="Object 102"/>
            <p:cNvGraphicFramePr>
              <a:graphicFrameLocks noChangeAspect="1"/>
            </p:cNvGraphicFramePr>
            <p:nvPr/>
          </p:nvGraphicFramePr>
          <p:xfrm>
            <a:off x="3378" y="3296"/>
            <a:ext cx="525" cy="4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3" name="Clip" r:id="rId6" imgW="1305000" imgH="1085760" progId="MS_ClipArt_Gallery.2">
                    <p:embed/>
                  </p:oleObj>
                </mc:Choice>
                <mc:Fallback>
                  <p:oleObj name="Clip" r:id="rId6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8" y="3296"/>
                          <a:ext cx="525" cy="4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59" name="Group 6"/>
            <p:cNvGrpSpPr>
              <a:grpSpLocks/>
            </p:cNvGrpSpPr>
            <p:nvPr/>
          </p:nvGrpSpPr>
          <p:grpSpPr bwMode="auto">
            <a:xfrm>
              <a:off x="2196" y="1488"/>
              <a:ext cx="233" cy="415"/>
              <a:chOff x="4180" y="783"/>
              <a:chExt cx="150" cy="307"/>
            </a:xfrm>
          </p:grpSpPr>
          <p:sp>
            <p:nvSpPr>
              <p:cNvPr id="2109" name="AutoShape 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0" name="Rectangle 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1" name="Rectangle 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2" name="AutoShape 1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3" name="Line 1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4" name="Line 1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5" name="Rectangle 1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16" name="Rectangle 1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2060" name="Text Box 15"/>
            <p:cNvSpPr txBox="1">
              <a:spLocks noChangeArrowheads="1"/>
            </p:cNvSpPr>
            <p:nvPr/>
          </p:nvSpPr>
          <p:spPr bwMode="auto">
            <a:xfrm>
              <a:off x="2545" y="384"/>
              <a:ext cx="14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servidor DNS raiz</a:t>
              </a:r>
              <a:endParaRPr lang="en-US" sz="1600">
                <a:latin typeface="Times New Roman" pitchFamily="18" charset="0"/>
              </a:endParaRPr>
            </a:p>
          </p:txBody>
        </p:sp>
        <p:sp>
          <p:nvSpPr>
            <p:cNvPr id="2061" name="Line 16"/>
            <p:cNvSpPr>
              <a:spLocks noChangeShapeType="1"/>
            </p:cNvSpPr>
            <p:nvPr/>
          </p:nvSpPr>
          <p:spPr bwMode="auto">
            <a:xfrm flipH="1" flipV="1">
              <a:off x="2227" y="1918"/>
              <a:ext cx="0" cy="8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62" name="Line 17"/>
            <p:cNvSpPr>
              <a:spLocks noChangeShapeType="1"/>
            </p:cNvSpPr>
            <p:nvPr/>
          </p:nvSpPr>
          <p:spPr bwMode="auto">
            <a:xfrm flipV="1">
              <a:off x="2299" y="850"/>
              <a:ext cx="576" cy="61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63" name="Line 18"/>
            <p:cNvSpPr>
              <a:spLocks noChangeShapeType="1"/>
            </p:cNvSpPr>
            <p:nvPr/>
          </p:nvSpPr>
          <p:spPr bwMode="auto">
            <a:xfrm>
              <a:off x="2347" y="1936"/>
              <a:ext cx="6" cy="83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2064" name="Group 19"/>
            <p:cNvGrpSpPr>
              <a:grpSpLocks/>
            </p:cNvGrpSpPr>
            <p:nvPr/>
          </p:nvGrpSpPr>
          <p:grpSpPr bwMode="auto">
            <a:xfrm>
              <a:off x="1499" y="2010"/>
              <a:ext cx="1394" cy="388"/>
              <a:chOff x="2800" y="2132"/>
              <a:chExt cx="1394" cy="388"/>
            </a:xfrm>
          </p:grpSpPr>
          <p:sp>
            <p:nvSpPr>
              <p:cNvPr id="2107" name="Rectangle 20"/>
              <p:cNvSpPr>
                <a:spLocks noChangeArrowheads="1"/>
              </p:cNvSpPr>
              <p:nvPr/>
            </p:nvSpPr>
            <p:spPr bwMode="auto">
              <a:xfrm>
                <a:off x="2838" y="2178"/>
                <a:ext cx="1182" cy="3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8" name="Text Box 21"/>
              <p:cNvSpPr txBox="1">
                <a:spLocks noChangeArrowheads="1"/>
              </p:cNvSpPr>
              <p:nvPr/>
            </p:nvSpPr>
            <p:spPr bwMode="auto">
              <a:xfrm>
                <a:off x="2800" y="2132"/>
                <a:ext cx="1394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servidor DNS local</a:t>
                </a:r>
                <a:endParaRPr lang="en-US">
                  <a:latin typeface="Times New Roman" pitchFamily="18" charset="0"/>
                </a:endParaRPr>
              </a:p>
              <a:p>
                <a:r>
                  <a:rPr lang="en-US" sz="1600" b="1">
                    <a:latin typeface="Arial" charset="0"/>
                  </a:rPr>
                  <a:t>dns.poly.edu</a:t>
                </a:r>
                <a:endParaRPr lang="en-US" sz="1600">
                  <a:latin typeface="Arial" charset="0"/>
                </a:endParaRPr>
              </a:p>
            </p:txBody>
          </p:sp>
        </p:grpSp>
        <p:sp>
          <p:nvSpPr>
            <p:cNvPr id="2065" name="Text Box 22"/>
            <p:cNvSpPr txBox="1">
              <a:spLocks noChangeArrowheads="1"/>
            </p:cNvSpPr>
            <p:nvPr/>
          </p:nvSpPr>
          <p:spPr bwMode="auto">
            <a:xfrm>
              <a:off x="2045" y="2457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1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66" name="Text Box 23"/>
            <p:cNvSpPr txBox="1">
              <a:spLocks noChangeArrowheads="1"/>
            </p:cNvSpPr>
            <p:nvPr/>
          </p:nvSpPr>
          <p:spPr bwMode="auto">
            <a:xfrm>
              <a:off x="2387" y="987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2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67" name="Text Box 24"/>
            <p:cNvSpPr txBox="1">
              <a:spLocks noChangeArrowheads="1"/>
            </p:cNvSpPr>
            <p:nvPr/>
          </p:nvSpPr>
          <p:spPr bwMode="auto">
            <a:xfrm>
              <a:off x="3600" y="2112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4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68" name="Text Box 25"/>
            <p:cNvSpPr txBox="1">
              <a:spLocks noChangeArrowheads="1"/>
            </p:cNvSpPr>
            <p:nvPr/>
          </p:nvSpPr>
          <p:spPr bwMode="auto">
            <a:xfrm>
              <a:off x="3312" y="216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5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69" name="Text Box 26"/>
            <p:cNvSpPr txBox="1">
              <a:spLocks noChangeArrowheads="1"/>
            </p:cNvSpPr>
            <p:nvPr/>
          </p:nvSpPr>
          <p:spPr bwMode="auto">
            <a:xfrm>
              <a:off x="3120" y="1296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6</a:t>
              </a:r>
              <a:endParaRPr lang="en-US">
                <a:latin typeface="Times New Roman" pitchFamily="18" charset="0"/>
              </a:endParaRPr>
            </a:p>
          </p:txBody>
        </p:sp>
        <p:grpSp>
          <p:nvGrpSpPr>
            <p:cNvPr id="2070" name="Group 27"/>
            <p:cNvGrpSpPr>
              <a:grpSpLocks/>
            </p:cNvGrpSpPr>
            <p:nvPr/>
          </p:nvGrpSpPr>
          <p:grpSpPr bwMode="auto">
            <a:xfrm>
              <a:off x="2898" y="594"/>
              <a:ext cx="233" cy="415"/>
              <a:chOff x="4180" y="783"/>
              <a:chExt cx="150" cy="307"/>
            </a:xfrm>
          </p:grpSpPr>
          <p:sp>
            <p:nvSpPr>
              <p:cNvPr id="2099" name="AutoShape 28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0" name="Rectangle 29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1" name="Rectangle 30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2" name="AutoShape 31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3" name="Line 32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4" name="Line 33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5" name="Rectangle 34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06" name="Rectangle 35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071" name="Group 36"/>
            <p:cNvGrpSpPr>
              <a:grpSpLocks/>
            </p:cNvGrpSpPr>
            <p:nvPr/>
          </p:nvGrpSpPr>
          <p:grpSpPr bwMode="auto">
            <a:xfrm>
              <a:off x="3420" y="1494"/>
              <a:ext cx="233" cy="415"/>
              <a:chOff x="4180" y="783"/>
              <a:chExt cx="150" cy="307"/>
            </a:xfrm>
          </p:grpSpPr>
          <p:sp>
            <p:nvSpPr>
              <p:cNvPr id="2091" name="AutoShape 3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2" name="Rectangle 3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3" name="Rectangle 3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4" name="AutoShape 4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5" name="Line 4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6" name="Line 4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7" name="Rectangle 4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8" name="Rectangle 4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2072" name="Group 45"/>
            <p:cNvGrpSpPr>
              <a:grpSpLocks/>
            </p:cNvGrpSpPr>
            <p:nvPr/>
          </p:nvGrpSpPr>
          <p:grpSpPr bwMode="auto">
            <a:xfrm>
              <a:off x="3408" y="2514"/>
              <a:ext cx="233" cy="415"/>
              <a:chOff x="4180" y="783"/>
              <a:chExt cx="150" cy="307"/>
            </a:xfrm>
          </p:grpSpPr>
          <p:sp>
            <p:nvSpPr>
              <p:cNvPr id="2083" name="AutoShape 46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4" name="Rectangle 47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5" name="Rectangle 48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6" name="AutoShape 49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7" name="Line 50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8" name="Line 51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89" name="Rectangle 52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90" name="Rectangle 53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2073" name="Text Box 54"/>
            <p:cNvSpPr txBox="1">
              <a:spLocks noChangeArrowheads="1"/>
            </p:cNvSpPr>
            <p:nvPr/>
          </p:nvSpPr>
          <p:spPr bwMode="auto">
            <a:xfrm>
              <a:off x="2830" y="2911"/>
              <a:ext cx="166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err="1"/>
                <a:t>servidor</a:t>
              </a:r>
              <a:r>
                <a:rPr lang="en-US" sz="1600"/>
                <a:t> DNS </a:t>
              </a:r>
              <a:r>
                <a:rPr lang="en-US" sz="1600" smtClean="0"/>
                <a:t>com </a:t>
              </a:r>
              <a:r>
                <a:rPr lang="en-US" sz="1600" err="1" smtClean="0"/>
                <a:t>autoridade</a:t>
              </a:r>
              <a:endParaRPr lang="en-US">
                <a:latin typeface="Times New Roman" pitchFamily="18" charset="0"/>
              </a:endParaRPr>
            </a:p>
            <a:p>
              <a:r>
                <a:rPr lang="en-US" sz="1600" b="1">
                  <a:latin typeface="Arial" charset="0"/>
                </a:rPr>
                <a:t>dns.cs.umass.edu</a:t>
              </a:r>
              <a:endParaRPr lang="en-US" sz="1600">
                <a:latin typeface="Arial" charset="0"/>
              </a:endParaRPr>
            </a:p>
          </p:txBody>
        </p:sp>
        <p:sp>
          <p:nvSpPr>
            <p:cNvPr id="2074" name="Text Box 55"/>
            <p:cNvSpPr txBox="1">
              <a:spLocks noChangeArrowheads="1"/>
            </p:cNvSpPr>
            <p:nvPr/>
          </p:nvSpPr>
          <p:spPr bwMode="auto">
            <a:xfrm>
              <a:off x="2592" y="1344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7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75" name="Text Box 56"/>
            <p:cNvSpPr txBox="1">
              <a:spLocks noChangeArrowheads="1"/>
            </p:cNvSpPr>
            <p:nvPr/>
          </p:nvSpPr>
          <p:spPr bwMode="auto">
            <a:xfrm>
              <a:off x="2393" y="2469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8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76" name="Line 57"/>
            <p:cNvSpPr>
              <a:spLocks noChangeShapeType="1"/>
            </p:cNvSpPr>
            <p:nvPr/>
          </p:nvSpPr>
          <p:spPr bwMode="auto">
            <a:xfrm>
              <a:off x="3120" y="768"/>
              <a:ext cx="432" cy="72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77" name="Text Box 59"/>
            <p:cNvSpPr txBox="1">
              <a:spLocks noChangeArrowheads="1"/>
            </p:cNvSpPr>
            <p:nvPr/>
          </p:nvSpPr>
          <p:spPr bwMode="auto">
            <a:xfrm>
              <a:off x="3840" y="1536"/>
              <a:ext cx="1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servidor TLD</a:t>
              </a:r>
              <a:endParaRPr lang="en-US" sz="1600">
                <a:latin typeface="Times New Roman" pitchFamily="18" charset="0"/>
              </a:endParaRPr>
            </a:p>
          </p:txBody>
        </p:sp>
        <p:sp>
          <p:nvSpPr>
            <p:cNvPr id="2078" name="Line 60"/>
            <p:cNvSpPr>
              <a:spLocks noChangeShapeType="1"/>
            </p:cNvSpPr>
            <p:nvPr/>
          </p:nvSpPr>
          <p:spPr bwMode="auto">
            <a:xfrm>
              <a:off x="3600" y="1872"/>
              <a:ext cx="0" cy="6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79" name="Line 61"/>
            <p:cNvSpPr>
              <a:spLocks noChangeShapeType="1"/>
            </p:cNvSpPr>
            <p:nvPr/>
          </p:nvSpPr>
          <p:spPr bwMode="auto">
            <a:xfrm flipH="1" flipV="1">
              <a:off x="3504" y="1920"/>
              <a:ext cx="0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80" name="Line 62"/>
            <p:cNvSpPr>
              <a:spLocks noChangeShapeType="1"/>
            </p:cNvSpPr>
            <p:nvPr/>
          </p:nvSpPr>
          <p:spPr bwMode="auto">
            <a:xfrm flipH="1" flipV="1">
              <a:off x="3072" y="1008"/>
              <a:ext cx="336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81" name="Text Box 63"/>
            <p:cNvSpPr txBox="1">
              <a:spLocks noChangeArrowheads="1"/>
            </p:cNvSpPr>
            <p:nvPr/>
          </p:nvSpPr>
          <p:spPr bwMode="auto">
            <a:xfrm>
              <a:off x="3408" y="1008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Arial" charset="0"/>
                </a:rPr>
                <a:t>3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2082" name="Line 64"/>
            <p:cNvSpPr>
              <a:spLocks noChangeShapeType="1"/>
            </p:cNvSpPr>
            <p:nvPr/>
          </p:nvSpPr>
          <p:spPr bwMode="auto">
            <a:xfrm flipH="1">
              <a:off x="2448" y="1008"/>
              <a:ext cx="480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42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7651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06121DB-43D5-4BE2-B445-E4BFDA99F19D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38" y="244475"/>
            <a:ext cx="9021762" cy="1143000"/>
          </a:xfrm>
        </p:spPr>
        <p:txBody>
          <a:bodyPr/>
          <a:lstStyle/>
          <a:p>
            <a:r>
              <a:rPr lang="pt-BR" sz="3600" smtClean="0"/>
              <a:t>DNS: uso de cache, atualização de dados</a:t>
            </a:r>
            <a:endParaRPr lang="pt-BR" smtClean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438275"/>
            <a:ext cx="7515225" cy="4733925"/>
          </a:xfrm>
        </p:spPr>
        <p:txBody>
          <a:bodyPr/>
          <a:lstStyle/>
          <a:p>
            <a:r>
              <a:rPr lang="pt-BR" sz="2000" dirty="0" smtClean="0"/>
              <a:t>uma vez que um servidor qualquer aprende um mapeamento, ele o coloca numa </a:t>
            </a:r>
            <a:r>
              <a:rPr lang="pt-BR" sz="2000" i="1" dirty="0" smtClean="0">
                <a:solidFill>
                  <a:srgbClr val="FF0000"/>
                </a:solidFill>
              </a:rPr>
              <a:t>cache</a:t>
            </a:r>
            <a:r>
              <a:rPr lang="pt-BR" sz="2000" i="1" dirty="0" smtClean="0">
                <a:solidFill>
                  <a:schemeClr val="accent2"/>
                </a:solidFill>
              </a:rPr>
              <a:t> </a:t>
            </a:r>
            <a:r>
              <a:rPr lang="pt-BR" sz="2000" dirty="0" smtClean="0"/>
              <a:t>local</a:t>
            </a:r>
          </a:p>
          <a:p>
            <a:pPr lvl="1"/>
            <a:r>
              <a:rPr lang="pt-BR" sz="2000" dirty="0" smtClean="0"/>
              <a:t>entradas na cache são sujeitas a temporização (desaparecem) depois de um certo tempo (TTL)</a:t>
            </a:r>
          </a:p>
          <a:p>
            <a:r>
              <a:rPr lang="pt-BR" sz="2000" dirty="0" smtClean="0"/>
              <a:t>Entradas na cache podem estar </a:t>
            </a:r>
            <a:r>
              <a:rPr lang="pt-BR" sz="2000" dirty="0" smtClean="0">
                <a:solidFill>
                  <a:srgbClr val="FF0000"/>
                </a:solidFill>
              </a:rPr>
              <a:t>desatualizadas</a:t>
            </a:r>
            <a:r>
              <a:rPr lang="pt-BR" sz="2000" dirty="0" smtClean="0"/>
              <a:t> (tradução nome/endereço do tipo melhor esforço!)</a:t>
            </a:r>
          </a:p>
          <a:p>
            <a:pPr lvl="1"/>
            <a:r>
              <a:rPr lang="pt-BR" sz="1800" dirty="0" smtClean="0"/>
              <a:t>Se o endereço IP de um nome de host for alterado, pode não ser conhecido em toda a Internet até que todos os </a:t>
            </a:r>
            <a:r>
              <a:rPr lang="pt-BR" sz="1800" dirty="0" err="1" smtClean="0"/>
              <a:t>TTLs</a:t>
            </a:r>
            <a:r>
              <a:rPr lang="pt-BR" sz="1800" dirty="0" smtClean="0"/>
              <a:t> expirem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22604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90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0EECA1-EDD0-4C8A-A38D-D0E37E6B00DB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3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Arquitetura P2P</a:t>
            </a:r>
          </a:p>
        </p:txBody>
      </p:sp>
      <p:sp>
        <p:nvSpPr>
          <p:cNvPr id="30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387921" cy="4648200"/>
          </a:xfrm>
        </p:spPr>
        <p:txBody>
          <a:bodyPr/>
          <a:lstStyle/>
          <a:p>
            <a:r>
              <a:rPr lang="pt-BR" sz="2000" smtClean="0"/>
              <a:t>Não há servidor sempre ligado</a:t>
            </a:r>
          </a:p>
          <a:p>
            <a:r>
              <a:rPr lang="pt-BR" sz="2000" smtClean="0"/>
              <a:t>Sistemas finais arbitrários se comunicam diretamente</a:t>
            </a:r>
          </a:p>
          <a:p>
            <a:r>
              <a:rPr lang="pt-BR" sz="2000" smtClean="0"/>
              <a:t>Pares solicitam serviços de outros pares e em troca proveem serviços para outros parceiros:</a:t>
            </a:r>
          </a:p>
          <a:p>
            <a:pPr lvl="1"/>
            <a:r>
              <a:rPr lang="pt-BR" sz="1800" err="1" smtClean="0">
                <a:solidFill>
                  <a:srgbClr val="FF0000"/>
                </a:solidFill>
              </a:rPr>
              <a:t>Autoescalabilidade</a:t>
            </a:r>
            <a:r>
              <a:rPr lang="pt-BR" sz="1800" smtClean="0">
                <a:solidFill>
                  <a:srgbClr val="FF0000"/>
                </a:solidFill>
              </a:rPr>
              <a:t> – novos pares trazem nova capacidade de serviço assim como novas demandas por serviços.</a:t>
            </a:r>
          </a:p>
          <a:p>
            <a:r>
              <a:rPr lang="pt-BR" sz="2000" smtClean="0"/>
              <a:t>Pares estão conectados intermitentemente e mudam endereços IP</a:t>
            </a:r>
          </a:p>
          <a:p>
            <a:pPr lvl="1"/>
            <a:r>
              <a:rPr lang="pt-BR" sz="1800" smtClean="0"/>
              <a:t>Gerenciamento complexo</a:t>
            </a:r>
            <a:endParaRPr lang="pt-BR" sz="2000" smtClean="0"/>
          </a:p>
        </p:txBody>
      </p:sp>
      <p:grpSp>
        <p:nvGrpSpPr>
          <p:cNvPr id="612" name="Group 566"/>
          <p:cNvGrpSpPr>
            <a:grpSpLocks/>
          </p:cNvGrpSpPr>
          <p:nvPr/>
        </p:nvGrpSpPr>
        <p:grpSpPr bwMode="auto">
          <a:xfrm>
            <a:off x="5202238" y="1546225"/>
            <a:ext cx="3540125" cy="4545013"/>
            <a:chOff x="3277" y="974"/>
            <a:chExt cx="2230" cy="2863"/>
          </a:xfrm>
        </p:grpSpPr>
        <p:sp>
          <p:nvSpPr>
            <p:cNvPr id="613" name="Freeform 567"/>
            <p:cNvSpPr>
              <a:spLocks/>
            </p:cNvSpPr>
            <p:nvPr/>
          </p:nvSpPr>
          <p:spPr bwMode="auto">
            <a:xfrm>
              <a:off x="3277" y="1079"/>
              <a:ext cx="1094" cy="675"/>
            </a:xfrm>
            <a:custGeom>
              <a:avLst/>
              <a:gdLst>
                <a:gd name="T0" fmla="*/ 1116 w 1036"/>
                <a:gd name="T1" fmla="*/ 11 h 675"/>
                <a:gd name="T2" fmla="*/ 673 w 1036"/>
                <a:gd name="T3" fmla="*/ 53 h 675"/>
                <a:gd name="T4" fmla="*/ 356 w 1036"/>
                <a:gd name="T5" fmla="*/ 129 h 675"/>
                <a:gd name="T6" fmla="*/ 264 w 1036"/>
                <a:gd name="T7" fmla="*/ 229 h 675"/>
                <a:gd name="T8" fmla="*/ 37 w 1036"/>
                <a:gd name="T9" fmla="*/ 297 h 675"/>
                <a:gd name="T10" fmla="*/ 29 w 1036"/>
                <a:gd name="T11" fmla="*/ 459 h 675"/>
                <a:gd name="T12" fmla="*/ 227 w 1036"/>
                <a:gd name="T13" fmla="*/ 489 h 675"/>
                <a:gd name="T14" fmla="*/ 792 w 1036"/>
                <a:gd name="T15" fmla="*/ 489 h 675"/>
                <a:gd name="T16" fmla="*/ 1030 w 1036"/>
                <a:gd name="T17" fmla="*/ 555 h 675"/>
                <a:gd name="T18" fmla="*/ 1296 w 1036"/>
                <a:gd name="T19" fmla="*/ 657 h 675"/>
                <a:gd name="T20" fmla="*/ 1499 w 1036"/>
                <a:gd name="T21" fmla="*/ 661 h 675"/>
                <a:gd name="T22" fmla="*/ 1640 w 1036"/>
                <a:gd name="T23" fmla="*/ 603 h 675"/>
                <a:gd name="T24" fmla="*/ 1711 w 1036"/>
                <a:gd name="T25" fmla="*/ 445 h 675"/>
                <a:gd name="T26" fmla="*/ 1755 w 1036"/>
                <a:gd name="T27" fmla="*/ 291 h 675"/>
                <a:gd name="T28" fmla="*/ 1760 w 1036"/>
                <a:gd name="T29" fmla="*/ 107 h 675"/>
                <a:gd name="T30" fmla="*/ 1610 w 1036"/>
                <a:gd name="T31" fmla="*/ 17 h 675"/>
                <a:gd name="T32" fmla="*/ 1337 w 1036"/>
                <a:gd name="T33" fmla="*/ 3 h 675"/>
                <a:gd name="T34" fmla="*/ 1116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614" name="Group 568"/>
            <p:cNvGrpSpPr>
              <a:grpSpLocks/>
            </p:cNvGrpSpPr>
            <p:nvPr/>
          </p:nvGrpSpPr>
          <p:grpSpPr bwMode="auto">
            <a:xfrm>
              <a:off x="3383" y="1920"/>
              <a:ext cx="919" cy="588"/>
              <a:chOff x="2889" y="1631"/>
              <a:chExt cx="980" cy="743"/>
            </a:xfrm>
          </p:grpSpPr>
          <p:sp>
            <p:nvSpPr>
              <p:cNvPr id="988" name="Rectangle 56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89" name="AutoShape 57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615" name="Freeform 571"/>
            <p:cNvSpPr>
              <a:spLocks/>
            </p:cNvSpPr>
            <p:nvPr/>
          </p:nvSpPr>
          <p:spPr bwMode="auto">
            <a:xfrm>
              <a:off x="3379" y="2788"/>
              <a:ext cx="2032" cy="1049"/>
            </a:xfrm>
            <a:custGeom>
              <a:avLst/>
              <a:gdLst>
                <a:gd name="T0" fmla="*/ 1044 w 2032"/>
                <a:gd name="T1" fmla="*/ 26 h 1049"/>
                <a:gd name="T2" fmla="*/ 847 w 2032"/>
                <a:gd name="T3" fmla="*/ 125 h 1049"/>
                <a:gd name="T4" fmla="*/ 580 w 2032"/>
                <a:gd name="T5" fmla="*/ 68 h 1049"/>
                <a:gd name="T6" fmla="*/ 143 w 2032"/>
                <a:gd name="T7" fmla="*/ 170 h 1049"/>
                <a:gd name="T8" fmla="*/ 48 w 2032"/>
                <a:gd name="T9" fmla="*/ 374 h 1049"/>
                <a:gd name="T10" fmla="*/ 41 w 2032"/>
                <a:gd name="T11" fmla="*/ 680 h 1049"/>
                <a:gd name="T12" fmla="*/ 294 w 2032"/>
                <a:gd name="T13" fmla="*/ 744 h 1049"/>
                <a:gd name="T14" fmla="*/ 660 w 2032"/>
                <a:gd name="T15" fmla="*/ 893 h 1049"/>
                <a:gd name="T16" fmla="*/ 1088 w 2032"/>
                <a:gd name="T17" fmla="*/ 1014 h 1049"/>
                <a:gd name="T18" fmla="*/ 1525 w 2032"/>
                <a:gd name="T19" fmla="*/ 1031 h 1049"/>
                <a:gd name="T20" fmla="*/ 1831 w 2032"/>
                <a:gd name="T21" fmla="*/ 907 h 1049"/>
                <a:gd name="T22" fmla="*/ 2015 w 2032"/>
                <a:gd name="T23" fmla="*/ 714 h 1049"/>
                <a:gd name="T24" fmla="*/ 1931 w 2032"/>
                <a:gd name="T25" fmla="*/ 251 h 1049"/>
                <a:gd name="T26" fmla="*/ 1658 w 2032"/>
                <a:gd name="T27" fmla="*/ 114 h 1049"/>
                <a:gd name="T28" fmla="*/ 1355 w 2032"/>
                <a:gd name="T29" fmla="*/ 15 h 1049"/>
                <a:gd name="T30" fmla="*/ 1044 w 2032"/>
                <a:gd name="T31" fmla="*/ 2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16" name="Line 572"/>
            <p:cNvSpPr>
              <a:spLocks noChangeShapeType="1"/>
            </p:cNvSpPr>
            <p:nvPr/>
          </p:nvSpPr>
          <p:spPr bwMode="auto">
            <a:xfrm rot="-5400000">
              <a:off x="4924" y="3316"/>
              <a:ext cx="284" cy="7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7" name="Line 573"/>
            <p:cNvSpPr>
              <a:spLocks noChangeShapeType="1"/>
            </p:cNvSpPr>
            <p:nvPr/>
          </p:nvSpPr>
          <p:spPr bwMode="auto">
            <a:xfrm rot="5400000" flipV="1">
              <a:off x="5034" y="3429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8" name="Line 574"/>
            <p:cNvSpPr>
              <a:spLocks noChangeShapeType="1"/>
            </p:cNvSpPr>
            <p:nvPr/>
          </p:nvSpPr>
          <p:spPr bwMode="auto">
            <a:xfrm rot="16200000" flipH="1">
              <a:off x="5113" y="3192"/>
              <a:ext cx="90" cy="51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19" name="Line 576"/>
            <p:cNvSpPr>
              <a:spLocks noChangeShapeType="1"/>
            </p:cNvSpPr>
            <p:nvPr/>
          </p:nvSpPr>
          <p:spPr bwMode="auto">
            <a:xfrm>
              <a:off x="3843" y="3009"/>
              <a:ext cx="99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0" name="Line 577"/>
            <p:cNvSpPr>
              <a:spLocks noChangeShapeType="1"/>
            </p:cNvSpPr>
            <p:nvPr/>
          </p:nvSpPr>
          <p:spPr bwMode="auto">
            <a:xfrm flipV="1">
              <a:off x="3680" y="3159"/>
              <a:ext cx="256" cy="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1" name="Line 580"/>
            <p:cNvSpPr>
              <a:spLocks noChangeShapeType="1"/>
            </p:cNvSpPr>
            <p:nvPr/>
          </p:nvSpPr>
          <p:spPr bwMode="auto">
            <a:xfrm flipH="1">
              <a:off x="3948" y="3204"/>
              <a:ext cx="90" cy="11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2" name="Line 581"/>
            <p:cNvSpPr>
              <a:spLocks noChangeShapeType="1"/>
            </p:cNvSpPr>
            <p:nvPr/>
          </p:nvSpPr>
          <p:spPr bwMode="auto">
            <a:xfrm flipH="1" flipV="1">
              <a:off x="4146" y="3213"/>
              <a:ext cx="51" cy="10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3" name="Line 582"/>
            <p:cNvSpPr>
              <a:spLocks noChangeShapeType="1"/>
            </p:cNvSpPr>
            <p:nvPr/>
          </p:nvSpPr>
          <p:spPr bwMode="auto">
            <a:xfrm>
              <a:off x="4248" y="3185"/>
              <a:ext cx="317" cy="17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4" name="Line 584"/>
            <p:cNvSpPr>
              <a:spLocks noChangeShapeType="1"/>
            </p:cNvSpPr>
            <p:nvPr/>
          </p:nvSpPr>
          <p:spPr bwMode="auto">
            <a:xfrm>
              <a:off x="3809" y="2257"/>
              <a:ext cx="148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5" name="Line 585"/>
            <p:cNvSpPr>
              <a:spLocks noChangeShapeType="1"/>
            </p:cNvSpPr>
            <p:nvPr/>
          </p:nvSpPr>
          <p:spPr bwMode="auto">
            <a:xfrm flipV="1">
              <a:off x="3711" y="2354"/>
              <a:ext cx="106" cy="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626" name="Group 586"/>
            <p:cNvGrpSpPr>
              <a:grpSpLocks/>
            </p:cNvGrpSpPr>
            <p:nvPr/>
          </p:nvGrpSpPr>
          <p:grpSpPr bwMode="auto">
            <a:xfrm>
              <a:off x="3535" y="2207"/>
              <a:ext cx="319" cy="222"/>
              <a:chOff x="2967" y="478"/>
              <a:chExt cx="788" cy="625"/>
            </a:xfrm>
          </p:grpSpPr>
          <p:pic>
            <p:nvPicPr>
              <p:cNvPr id="986" name="Picture 587" descr="access_point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87" name="Picture 588" descr="antenna_radiation_styliz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27" name="Freeform 589"/>
            <p:cNvSpPr>
              <a:spLocks/>
            </p:cNvSpPr>
            <p:nvPr/>
          </p:nvSpPr>
          <p:spPr bwMode="auto">
            <a:xfrm>
              <a:off x="4419" y="2224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8" name="Freeform 590"/>
            <p:cNvSpPr>
              <a:spLocks/>
            </p:cNvSpPr>
            <p:nvPr/>
          </p:nvSpPr>
          <p:spPr bwMode="auto">
            <a:xfrm>
              <a:off x="4417" y="1263"/>
              <a:ext cx="1090" cy="709"/>
            </a:xfrm>
            <a:custGeom>
              <a:avLst/>
              <a:gdLst>
                <a:gd name="T0" fmla="*/ 14627 w 765"/>
                <a:gd name="T1" fmla="*/ 763 h 459"/>
                <a:gd name="T2" fmla="*/ 9913 w 765"/>
                <a:gd name="T3" fmla="*/ 5420 h 459"/>
                <a:gd name="T4" fmla="*/ 3316 w 765"/>
                <a:gd name="T5" fmla="*/ 7714 h 459"/>
                <a:gd name="T6" fmla="*/ 474 w 765"/>
                <a:gd name="T7" fmla="*/ 25995 h 459"/>
                <a:gd name="T8" fmla="*/ 6202 w 765"/>
                <a:gd name="T9" fmla="*/ 34346 h 459"/>
                <a:gd name="T10" fmla="*/ 11922 w 765"/>
                <a:gd name="T11" fmla="*/ 32921 h 459"/>
                <a:gd name="T12" fmla="*/ 20124 w 765"/>
                <a:gd name="T13" fmla="*/ 34346 h 459"/>
                <a:gd name="T14" fmla="*/ 24081 w 765"/>
                <a:gd name="T15" fmla="*/ 33549 h 459"/>
                <a:gd name="T16" fmla="*/ 25921 w 765"/>
                <a:gd name="T17" fmla="*/ 28785 h 459"/>
                <a:gd name="T18" fmla="*/ 25875 w 765"/>
                <a:gd name="T19" fmla="*/ 12218 h 459"/>
                <a:gd name="T20" fmla="*/ 22836 w 765"/>
                <a:gd name="T21" fmla="*/ 2665 h 459"/>
                <a:gd name="T22" fmla="*/ 14627 w 765"/>
                <a:gd name="T23" fmla="*/ 763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9" name="Line 591"/>
            <p:cNvSpPr>
              <a:spLocks noChangeShapeType="1"/>
            </p:cNvSpPr>
            <p:nvPr/>
          </p:nvSpPr>
          <p:spPr bwMode="auto">
            <a:xfrm>
              <a:off x="4659" y="2404"/>
              <a:ext cx="103" cy="7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0" name="Line 592"/>
            <p:cNvSpPr>
              <a:spLocks noChangeShapeType="1"/>
            </p:cNvSpPr>
            <p:nvPr/>
          </p:nvSpPr>
          <p:spPr bwMode="auto">
            <a:xfrm>
              <a:off x="4720" y="2354"/>
              <a:ext cx="17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1" name="Line 593"/>
            <p:cNvSpPr>
              <a:spLocks noChangeShapeType="1"/>
            </p:cNvSpPr>
            <p:nvPr/>
          </p:nvSpPr>
          <p:spPr bwMode="auto">
            <a:xfrm flipV="1">
              <a:off x="4869" y="2408"/>
              <a:ext cx="85" cy="6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2" name="Line 594"/>
            <p:cNvSpPr>
              <a:spLocks noChangeShapeType="1"/>
            </p:cNvSpPr>
            <p:nvPr/>
          </p:nvSpPr>
          <p:spPr bwMode="auto">
            <a:xfrm>
              <a:off x="4235" y="1632"/>
              <a:ext cx="321" cy="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3" name="Line 595"/>
            <p:cNvSpPr>
              <a:spLocks noChangeShapeType="1"/>
            </p:cNvSpPr>
            <p:nvPr/>
          </p:nvSpPr>
          <p:spPr bwMode="auto">
            <a:xfrm>
              <a:off x="4635" y="2961"/>
              <a:ext cx="246" cy="11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4" name="Line 596"/>
            <p:cNvSpPr>
              <a:spLocks noChangeShapeType="1"/>
            </p:cNvSpPr>
            <p:nvPr/>
          </p:nvSpPr>
          <p:spPr bwMode="auto">
            <a:xfrm flipV="1">
              <a:off x="4244" y="2953"/>
              <a:ext cx="203" cy="1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5" name="Line 597"/>
            <p:cNvSpPr>
              <a:spLocks noChangeShapeType="1"/>
            </p:cNvSpPr>
            <p:nvPr/>
          </p:nvSpPr>
          <p:spPr bwMode="auto">
            <a:xfrm flipV="1">
              <a:off x="4271" y="3137"/>
              <a:ext cx="6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6" name="Line 598"/>
            <p:cNvSpPr>
              <a:spLocks noChangeShapeType="1"/>
            </p:cNvSpPr>
            <p:nvPr/>
          </p:nvSpPr>
          <p:spPr bwMode="auto">
            <a:xfrm flipV="1">
              <a:off x="4773" y="1572"/>
              <a:ext cx="78" cy="5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7" name="Line 599"/>
            <p:cNvSpPr>
              <a:spLocks noChangeShapeType="1"/>
            </p:cNvSpPr>
            <p:nvPr/>
          </p:nvSpPr>
          <p:spPr bwMode="auto">
            <a:xfrm>
              <a:off x="4665" y="1681"/>
              <a:ext cx="0" cy="5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8" name="Line 600"/>
            <p:cNvSpPr>
              <a:spLocks noChangeShapeType="1"/>
            </p:cNvSpPr>
            <p:nvPr/>
          </p:nvSpPr>
          <p:spPr bwMode="auto">
            <a:xfrm flipV="1">
              <a:off x="4773" y="1616"/>
              <a:ext cx="166" cy="18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9" name="Line 601"/>
            <p:cNvSpPr>
              <a:spLocks noChangeShapeType="1"/>
            </p:cNvSpPr>
            <p:nvPr/>
          </p:nvSpPr>
          <p:spPr bwMode="auto">
            <a:xfrm>
              <a:off x="5003" y="1615"/>
              <a:ext cx="0" cy="1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0" name="Line 602"/>
            <p:cNvSpPr>
              <a:spLocks noChangeShapeType="1"/>
            </p:cNvSpPr>
            <p:nvPr/>
          </p:nvSpPr>
          <p:spPr bwMode="auto">
            <a:xfrm>
              <a:off x="4785" y="1808"/>
              <a:ext cx="119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1" name="Line 603"/>
            <p:cNvSpPr>
              <a:spLocks noChangeShapeType="1"/>
            </p:cNvSpPr>
            <p:nvPr/>
          </p:nvSpPr>
          <p:spPr bwMode="auto">
            <a:xfrm>
              <a:off x="5134" y="1802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2" name="Line 604"/>
            <p:cNvSpPr>
              <a:spLocks noChangeShapeType="1"/>
            </p:cNvSpPr>
            <p:nvPr/>
          </p:nvSpPr>
          <p:spPr bwMode="auto">
            <a:xfrm flipH="1">
              <a:off x="4596" y="1850"/>
              <a:ext cx="62" cy="444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3" name="Line 605"/>
            <p:cNvSpPr>
              <a:spLocks noChangeShapeType="1"/>
            </p:cNvSpPr>
            <p:nvPr/>
          </p:nvSpPr>
          <p:spPr bwMode="auto">
            <a:xfrm flipH="1">
              <a:off x="4969" y="1850"/>
              <a:ext cx="70" cy="45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4" name="Line 606"/>
            <p:cNvSpPr>
              <a:spLocks noChangeShapeType="1"/>
            </p:cNvSpPr>
            <p:nvPr/>
          </p:nvSpPr>
          <p:spPr bwMode="auto">
            <a:xfrm flipV="1">
              <a:off x="4581" y="2569"/>
              <a:ext cx="143" cy="2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5" name="Line 607"/>
            <p:cNvSpPr>
              <a:spLocks noChangeShapeType="1"/>
            </p:cNvSpPr>
            <p:nvPr/>
          </p:nvSpPr>
          <p:spPr bwMode="auto">
            <a:xfrm>
              <a:off x="5257" y="1801"/>
              <a:ext cx="1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646" name="Group 608"/>
            <p:cNvGrpSpPr>
              <a:grpSpLocks/>
            </p:cNvGrpSpPr>
            <p:nvPr/>
          </p:nvGrpSpPr>
          <p:grpSpPr bwMode="auto">
            <a:xfrm>
              <a:off x="3813" y="1163"/>
              <a:ext cx="295" cy="391"/>
              <a:chOff x="1653" y="3023"/>
              <a:chExt cx="622" cy="911"/>
            </a:xfrm>
          </p:grpSpPr>
          <p:sp>
            <p:nvSpPr>
              <p:cNvPr id="969" name="Line 270"/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0" name="Line 271"/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1" name="Line 272"/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2" name="Line 273"/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3" name="Line 274"/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4" name="Line 275"/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5" name="Line 276"/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6" name="Line 277"/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7" name="Line 278"/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8" name="Line 279"/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79" name="Line 280"/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80" name="Line 281"/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81" name="Line 282"/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82" name="Line 283"/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83" name="Line 284"/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984" name="Oval 624"/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pic>
            <p:nvPicPr>
              <p:cNvPr id="985" name="Picture 625" descr="cell_tower_radiation_gray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47" name="Group 626"/>
            <p:cNvGrpSpPr>
              <a:grpSpLocks/>
            </p:cNvGrpSpPr>
            <p:nvPr/>
          </p:nvGrpSpPr>
          <p:grpSpPr bwMode="auto">
            <a:xfrm>
              <a:off x="3962" y="1516"/>
              <a:ext cx="286" cy="160"/>
              <a:chOff x="3843" y="1516"/>
              <a:chExt cx="286" cy="160"/>
            </a:xfrm>
          </p:grpSpPr>
          <p:sp>
            <p:nvSpPr>
              <p:cNvPr id="960" name="Line 627"/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1" name="Oval 407"/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62" name="Rectangle 410"/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63" name="Oval 411"/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64" name="Group 631"/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967" name="Freeform 6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68" name="Freeform 6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65" name="Line 634"/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6" name="Line 635"/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8" name="Group 636"/>
            <p:cNvGrpSpPr>
              <a:grpSpLocks/>
            </p:cNvGrpSpPr>
            <p:nvPr/>
          </p:nvGrpSpPr>
          <p:grpSpPr bwMode="auto">
            <a:xfrm>
              <a:off x="4537" y="1571"/>
              <a:ext cx="246" cy="110"/>
              <a:chOff x="4334" y="1470"/>
              <a:chExt cx="246" cy="107"/>
            </a:xfrm>
          </p:grpSpPr>
          <p:sp>
            <p:nvSpPr>
              <p:cNvPr id="95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5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5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55" name="Group 64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58" name="Freeform 6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59" name="Freeform 6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56" name="Line 64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7" name="Line 64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49" name="Group 645"/>
            <p:cNvGrpSpPr>
              <a:grpSpLocks/>
            </p:cNvGrpSpPr>
            <p:nvPr/>
          </p:nvGrpSpPr>
          <p:grpSpPr bwMode="auto">
            <a:xfrm>
              <a:off x="4544" y="1737"/>
              <a:ext cx="246" cy="110"/>
              <a:chOff x="4334" y="1470"/>
              <a:chExt cx="246" cy="107"/>
            </a:xfrm>
          </p:grpSpPr>
          <p:sp>
            <p:nvSpPr>
              <p:cNvPr id="94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4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4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47" name="Group 64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50" name="Freeform 6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51" name="Freeform 6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48" name="Line 65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9" name="Line 65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0" name="Group 654"/>
            <p:cNvGrpSpPr>
              <a:grpSpLocks/>
            </p:cNvGrpSpPr>
            <p:nvPr/>
          </p:nvGrpSpPr>
          <p:grpSpPr bwMode="auto">
            <a:xfrm>
              <a:off x="4890" y="1738"/>
              <a:ext cx="246" cy="110"/>
              <a:chOff x="4334" y="1470"/>
              <a:chExt cx="246" cy="107"/>
            </a:xfrm>
          </p:grpSpPr>
          <p:sp>
            <p:nvSpPr>
              <p:cNvPr id="9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39" name="Group 65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42" name="Freeform 6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43" name="Freeform 6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40" name="Line 66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41" name="Line 66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1" name="Group 663"/>
            <p:cNvGrpSpPr>
              <a:grpSpLocks/>
            </p:cNvGrpSpPr>
            <p:nvPr/>
          </p:nvGrpSpPr>
          <p:grpSpPr bwMode="auto">
            <a:xfrm>
              <a:off x="4844" y="1508"/>
              <a:ext cx="246" cy="110"/>
              <a:chOff x="4334" y="1470"/>
              <a:chExt cx="246" cy="107"/>
            </a:xfrm>
          </p:grpSpPr>
          <p:sp>
            <p:nvSpPr>
              <p:cNvPr id="92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2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3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31" name="Group 66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34" name="Freeform 6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35" name="Freeform 6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32" name="Line 67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3" name="Line 67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2" name="Group 672"/>
            <p:cNvGrpSpPr>
              <a:grpSpLocks/>
            </p:cNvGrpSpPr>
            <p:nvPr/>
          </p:nvGrpSpPr>
          <p:grpSpPr bwMode="auto">
            <a:xfrm>
              <a:off x="4874" y="2296"/>
              <a:ext cx="310" cy="130"/>
              <a:chOff x="4334" y="1470"/>
              <a:chExt cx="246" cy="107"/>
            </a:xfrm>
          </p:grpSpPr>
          <p:sp>
            <p:nvSpPr>
              <p:cNvPr id="92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2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2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23" name="Group 67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26" name="Freeform 67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27" name="Freeform 67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24" name="Line 67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25" name="Line 68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53" name="Line 681"/>
            <p:cNvSpPr>
              <a:spLocks noChangeShapeType="1"/>
            </p:cNvSpPr>
            <p:nvPr/>
          </p:nvSpPr>
          <p:spPr bwMode="auto">
            <a:xfrm>
              <a:off x="4049" y="2358"/>
              <a:ext cx="42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654" name="Group 682"/>
            <p:cNvGrpSpPr>
              <a:grpSpLocks/>
            </p:cNvGrpSpPr>
            <p:nvPr/>
          </p:nvGrpSpPr>
          <p:grpSpPr bwMode="auto">
            <a:xfrm>
              <a:off x="4464" y="2288"/>
              <a:ext cx="310" cy="130"/>
              <a:chOff x="4334" y="1470"/>
              <a:chExt cx="246" cy="107"/>
            </a:xfrm>
          </p:grpSpPr>
          <p:sp>
            <p:nvSpPr>
              <p:cNvPr id="91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1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1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15" name="Group 686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18" name="Freeform 68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19" name="Freeform 68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16" name="Line 689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17" name="Line 690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5" name="Group 69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9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9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907" name="Group 69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10" name="Freeform 69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11" name="Freeform 69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08" name="Line 69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9" name="Line 69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6" name="Group 700"/>
            <p:cNvGrpSpPr>
              <a:grpSpLocks/>
            </p:cNvGrpSpPr>
            <p:nvPr/>
          </p:nvGrpSpPr>
          <p:grpSpPr bwMode="auto">
            <a:xfrm>
              <a:off x="4782" y="3028"/>
              <a:ext cx="392" cy="154"/>
              <a:chOff x="4334" y="1470"/>
              <a:chExt cx="246" cy="107"/>
            </a:xfrm>
          </p:grpSpPr>
          <p:sp>
            <p:nvSpPr>
              <p:cNvPr id="89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9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9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899" name="Group 70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02" name="Freeform 70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903" name="Freeform 70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900" name="Line 70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01" name="Line 70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7" name="Group 709"/>
            <p:cNvGrpSpPr>
              <a:grpSpLocks/>
            </p:cNvGrpSpPr>
            <p:nvPr/>
          </p:nvGrpSpPr>
          <p:grpSpPr bwMode="auto">
            <a:xfrm>
              <a:off x="4388" y="2840"/>
              <a:ext cx="392" cy="154"/>
              <a:chOff x="4334" y="1470"/>
              <a:chExt cx="246" cy="107"/>
            </a:xfrm>
          </p:grpSpPr>
          <p:sp>
            <p:nvSpPr>
              <p:cNvPr id="88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8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9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891" name="Group 71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94" name="Freeform 71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95" name="Freeform 71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92" name="Line 71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93" name="Line 71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8" name="Group 718"/>
            <p:cNvGrpSpPr>
              <a:grpSpLocks/>
            </p:cNvGrpSpPr>
            <p:nvPr/>
          </p:nvGrpSpPr>
          <p:grpSpPr bwMode="auto">
            <a:xfrm>
              <a:off x="3932" y="3056"/>
              <a:ext cx="392" cy="154"/>
              <a:chOff x="4334" y="1470"/>
              <a:chExt cx="246" cy="107"/>
            </a:xfrm>
          </p:grpSpPr>
          <p:sp>
            <p:nvSpPr>
              <p:cNvPr id="88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8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8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883" name="Group 72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86" name="Freeform 72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87" name="Freeform 72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84" name="Line 72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5" name="Line 72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59" name="Group 727"/>
            <p:cNvGrpSpPr>
              <a:grpSpLocks/>
            </p:cNvGrpSpPr>
            <p:nvPr/>
          </p:nvGrpSpPr>
          <p:grpSpPr bwMode="auto">
            <a:xfrm>
              <a:off x="3812" y="2296"/>
              <a:ext cx="246" cy="108"/>
              <a:chOff x="4334" y="1470"/>
              <a:chExt cx="246" cy="107"/>
            </a:xfrm>
          </p:grpSpPr>
          <p:sp>
            <p:nvSpPr>
              <p:cNvPr id="87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7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sp>
            <p:nvSpPr>
              <p:cNvPr id="87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2400">
                  <a:latin typeface="Times New Roman" pitchFamily="18" charset="0"/>
                  <a:cs typeface="Arial" pitchFamily="34" charset="0"/>
                </a:endParaRPr>
              </a:p>
            </p:txBody>
          </p:sp>
          <p:grpSp>
            <p:nvGrpSpPr>
              <p:cNvPr id="875" name="Group 73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78" name="Freeform 73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79" name="Freeform 73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876" name="Line 73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7" name="Line 73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60" name="Group 736"/>
            <p:cNvGrpSpPr>
              <a:grpSpLocks/>
            </p:cNvGrpSpPr>
            <p:nvPr/>
          </p:nvGrpSpPr>
          <p:grpSpPr bwMode="auto">
            <a:xfrm>
              <a:off x="4511" y="3153"/>
              <a:ext cx="281" cy="266"/>
              <a:chOff x="5072" y="3611"/>
              <a:chExt cx="459" cy="380"/>
            </a:xfrm>
          </p:grpSpPr>
          <p:grpSp>
            <p:nvGrpSpPr>
              <p:cNvPr id="858" name="Group 737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860" name="Freeform 738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1" name="Freeform 739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2" name="Freeform 740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3" name="Freeform 741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4" name="Freeform 742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5" name="Freeform 743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6" name="Freeform 744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7" name="Freeform 745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8" name="Freeform 746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69" name="Freeform 747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70" name="Freeform 748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71" name="Freeform 749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pic>
            <p:nvPicPr>
              <p:cNvPr id="859" name="Picture 750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61" name="Group 751"/>
            <p:cNvGrpSpPr>
              <a:grpSpLocks/>
            </p:cNvGrpSpPr>
            <p:nvPr/>
          </p:nvGrpSpPr>
          <p:grpSpPr bwMode="auto">
            <a:xfrm>
              <a:off x="3552" y="2211"/>
              <a:ext cx="251" cy="226"/>
              <a:chOff x="5072" y="3611"/>
              <a:chExt cx="459" cy="380"/>
            </a:xfrm>
          </p:grpSpPr>
          <p:grpSp>
            <p:nvGrpSpPr>
              <p:cNvPr id="844" name="Group 752"/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846" name="Freeform 753"/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47" name="Freeform 754"/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48" name="Freeform 755"/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49" name="Freeform 756"/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0" name="Freeform 757"/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1" name="Freeform 758"/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2" name="Freeform 759"/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3" name="Freeform 760"/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4" name="Freeform 761"/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5" name="Freeform 762"/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6" name="Freeform 763"/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857" name="Freeform 764"/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pic>
            <p:nvPicPr>
              <p:cNvPr id="845" name="Picture 765" descr="access_point_stylized_gray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62" name="Line 766"/>
            <p:cNvSpPr>
              <a:spLocks noChangeShapeType="1"/>
            </p:cNvSpPr>
            <p:nvPr/>
          </p:nvSpPr>
          <p:spPr bwMode="auto">
            <a:xfrm rot="5400000" flipV="1">
              <a:off x="5034" y="3427"/>
              <a:ext cx="2" cy="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663" name="Group 767"/>
            <p:cNvGrpSpPr>
              <a:grpSpLocks/>
            </p:cNvGrpSpPr>
            <p:nvPr/>
          </p:nvGrpSpPr>
          <p:grpSpPr bwMode="auto">
            <a:xfrm flipH="1">
              <a:off x="3638" y="2856"/>
              <a:ext cx="261" cy="235"/>
              <a:chOff x="2839" y="3501"/>
              <a:chExt cx="755" cy="803"/>
            </a:xfrm>
          </p:grpSpPr>
          <p:pic>
            <p:nvPicPr>
              <p:cNvPr id="842" name="Picture 7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3" name="Freeform 7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64" name="Group 770"/>
            <p:cNvGrpSpPr>
              <a:grpSpLocks/>
            </p:cNvGrpSpPr>
            <p:nvPr/>
          </p:nvGrpSpPr>
          <p:grpSpPr bwMode="auto">
            <a:xfrm flipH="1">
              <a:off x="3438" y="3121"/>
              <a:ext cx="304" cy="256"/>
              <a:chOff x="2839" y="3501"/>
              <a:chExt cx="755" cy="803"/>
            </a:xfrm>
          </p:grpSpPr>
          <p:pic>
            <p:nvPicPr>
              <p:cNvPr id="840" name="Picture 7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1" name="Freeform 7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65" name="Group 773"/>
            <p:cNvGrpSpPr>
              <a:grpSpLocks/>
            </p:cNvGrpSpPr>
            <p:nvPr/>
          </p:nvGrpSpPr>
          <p:grpSpPr bwMode="auto">
            <a:xfrm flipH="1">
              <a:off x="3739" y="3311"/>
              <a:ext cx="269" cy="220"/>
              <a:chOff x="2839" y="3501"/>
              <a:chExt cx="755" cy="803"/>
            </a:xfrm>
          </p:grpSpPr>
          <p:pic>
            <p:nvPicPr>
              <p:cNvPr id="838" name="Picture 7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9" name="Freeform 7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66" name="Group 776"/>
            <p:cNvGrpSpPr>
              <a:grpSpLocks/>
            </p:cNvGrpSpPr>
            <p:nvPr/>
          </p:nvGrpSpPr>
          <p:grpSpPr bwMode="auto">
            <a:xfrm>
              <a:off x="4126" y="3300"/>
              <a:ext cx="269" cy="221"/>
              <a:chOff x="2839" y="3501"/>
              <a:chExt cx="755" cy="803"/>
            </a:xfrm>
          </p:grpSpPr>
          <p:pic>
            <p:nvPicPr>
              <p:cNvPr id="836" name="Picture 7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7" name="Freeform 7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pic>
          <p:nvPicPr>
            <p:cNvPr id="667" name="Picture 779" descr="car_icon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" y="1084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68" name="Group 780"/>
            <p:cNvGrpSpPr>
              <a:grpSpLocks/>
            </p:cNvGrpSpPr>
            <p:nvPr/>
          </p:nvGrpSpPr>
          <p:grpSpPr bwMode="auto">
            <a:xfrm>
              <a:off x="3536" y="974"/>
              <a:ext cx="262" cy="243"/>
              <a:chOff x="2751" y="1851"/>
              <a:chExt cx="462" cy="478"/>
            </a:xfrm>
          </p:grpSpPr>
          <p:pic>
            <p:nvPicPr>
              <p:cNvPr id="834" name="Picture 781" descr="iphone_stylized_small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35" name="Picture 782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69" name="Group 783"/>
            <p:cNvGrpSpPr>
              <a:grpSpLocks/>
            </p:cNvGrpSpPr>
            <p:nvPr/>
          </p:nvGrpSpPr>
          <p:grpSpPr bwMode="auto">
            <a:xfrm>
              <a:off x="5191" y="3151"/>
              <a:ext cx="143" cy="303"/>
              <a:chOff x="4140" y="429"/>
              <a:chExt cx="1425" cy="2396"/>
            </a:xfrm>
          </p:grpSpPr>
          <p:sp>
            <p:nvSpPr>
              <p:cNvPr id="802" name="Freeform 7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3" name="Rectangle 7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04" name="Freeform 7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5" name="Freeform 7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06" name="Rectangle 7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07" name="Group 7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32" name="AutoShape 7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33" name="AutoShape 7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08" name="Rectangle 7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09" name="Group 7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30" name="AutoShape 7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31" name="AutoShape 7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10" name="Rectangle 7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11" name="Rectangle 7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12" name="Group 7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28" name="AutoShape 7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29" name="AutoShape 8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13" name="Freeform 8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814" name="Group 8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26" name="AutoShape 8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27" name="AutoShape 8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15" name="Rectangle 8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16" name="Freeform 8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7" name="Freeform 8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8" name="Oval 8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19" name="Freeform 8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0" name="AutoShape 8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1" name="AutoShape 8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2" name="Oval 8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3" name="Oval 8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180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824" name="Oval 8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5" name="Rectangle 8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70" name="Group 816"/>
            <p:cNvGrpSpPr>
              <a:grpSpLocks/>
            </p:cNvGrpSpPr>
            <p:nvPr/>
          </p:nvGrpSpPr>
          <p:grpSpPr bwMode="auto">
            <a:xfrm>
              <a:off x="4992" y="3341"/>
              <a:ext cx="143" cy="303"/>
              <a:chOff x="4140" y="429"/>
              <a:chExt cx="1425" cy="2396"/>
            </a:xfrm>
          </p:grpSpPr>
          <p:sp>
            <p:nvSpPr>
              <p:cNvPr id="770" name="Freeform 817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1" name="Rectangle 818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72" name="Freeform 819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3" name="Freeform 820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74" name="Rectangle 821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775" name="Group 822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00" name="AutoShape 823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801" name="AutoShape 824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76" name="Rectangle 825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777" name="Group 826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98" name="AutoShape 827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99" name="AutoShape 828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78" name="Rectangle 829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79" name="Rectangle 830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780" name="Group 831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96" name="AutoShape 832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97" name="AutoShape 833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81" name="Freeform 834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782" name="Group 835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94" name="AutoShape 836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795" name="AutoShape 837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783" name="Rectangle 838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84" name="Freeform 839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5" name="Freeform 840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6" name="Oval 841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87" name="Freeform 842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88" name="AutoShape 843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89" name="AutoShape 844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90" name="Oval 845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91" name="Oval 846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180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792" name="Oval 847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793" name="Rectangle 848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71" name="Group 849"/>
            <p:cNvGrpSpPr>
              <a:grpSpLocks/>
            </p:cNvGrpSpPr>
            <p:nvPr/>
          </p:nvGrpSpPr>
          <p:grpSpPr bwMode="auto">
            <a:xfrm>
              <a:off x="3340" y="1287"/>
              <a:ext cx="337" cy="257"/>
              <a:chOff x="877" y="1008"/>
              <a:chExt cx="2747" cy="2591"/>
            </a:xfrm>
          </p:grpSpPr>
          <p:pic>
            <p:nvPicPr>
              <p:cNvPr id="747" name="Picture 850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8" name="Picture 851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9" name="Freeform 85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750" name="Picture 853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1" name="Freeform 85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2" name="Freeform 85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3" name="Freeform 85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4" name="Freeform 85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5" name="Freeform 85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6" name="Freeform 85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757" name="Group 86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764" name="Freeform 86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5" name="Freeform 86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6" name="Freeform 86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7" name="Freeform 86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8" name="Freeform 86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69" name="Freeform 86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58" name="Freeform 86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59" name="Freeform 86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0" name="Freeform 86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1" name="Freeform 87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2" name="Freeform 87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63" name="Freeform 87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2" name="Group 873"/>
            <p:cNvGrpSpPr>
              <a:grpSpLocks/>
            </p:cNvGrpSpPr>
            <p:nvPr/>
          </p:nvGrpSpPr>
          <p:grpSpPr bwMode="auto">
            <a:xfrm>
              <a:off x="4329" y="3456"/>
              <a:ext cx="299" cy="257"/>
              <a:chOff x="877" y="1008"/>
              <a:chExt cx="2747" cy="2591"/>
            </a:xfrm>
          </p:grpSpPr>
          <p:pic>
            <p:nvPicPr>
              <p:cNvPr id="724" name="Picture 874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5" name="Picture 875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6" name="Freeform 87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727" name="Picture 877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8" name="Freeform 87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9" name="Freeform 87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0" name="Freeform 88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1" name="Freeform 88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2" name="Freeform 88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3" name="Freeform 88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734" name="Group 88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741" name="Freeform 88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2" name="Freeform 88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3" name="Freeform 88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4" name="Freeform 88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5" name="Freeform 88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46" name="Freeform 89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35" name="Freeform 89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6" name="Freeform 89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7" name="Freeform 89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8" name="Freeform 89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39" name="Freeform 89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40" name="Freeform 89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3" name="Group 897"/>
            <p:cNvGrpSpPr>
              <a:grpSpLocks/>
            </p:cNvGrpSpPr>
            <p:nvPr/>
          </p:nvGrpSpPr>
          <p:grpSpPr bwMode="auto">
            <a:xfrm>
              <a:off x="3503" y="1916"/>
              <a:ext cx="280" cy="257"/>
              <a:chOff x="877" y="1008"/>
              <a:chExt cx="2747" cy="2591"/>
            </a:xfrm>
          </p:grpSpPr>
          <p:pic>
            <p:nvPicPr>
              <p:cNvPr id="701" name="Picture 898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2" name="Picture 899" descr="laptop_keyboard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3" name="Freeform 900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704" name="Picture 901" descr="screen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5" name="Freeform 902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6" name="Freeform 903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7" name="Freeform 904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8" name="Freeform 905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09" name="Freeform 906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0" name="Freeform 907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711" name="Group 908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718" name="Freeform 909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19" name="Freeform 910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20" name="Freeform 911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21" name="Freeform 912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22" name="Freeform 913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723" name="Freeform 914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712" name="Freeform 915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3" name="Freeform 916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4" name="Freeform 917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5" name="Freeform 918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6" name="Freeform 919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7" name="Freeform 920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674" name="Group 921"/>
            <p:cNvGrpSpPr>
              <a:grpSpLocks/>
            </p:cNvGrpSpPr>
            <p:nvPr/>
          </p:nvGrpSpPr>
          <p:grpSpPr bwMode="auto">
            <a:xfrm flipH="1">
              <a:off x="3742" y="2030"/>
              <a:ext cx="261" cy="235"/>
              <a:chOff x="2839" y="3501"/>
              <a:chExt cx="755" cy="803"/>
            </a:xfrm>
          </p:grpSpPr>
          <p:pic>
            <p:nvPicPr>
              <p:cNvPr id="699" name="Picture 92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0" name="Freeform 923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75" name="Group 924"/>
            <p:cNvGrpSpPr>
              <a:grpSpLocks/>
            </p:cNvGrpSpPr>
            <p:nvPr/>
          </p:nvGrpSpPr>
          <p:grpSpPr bwMode="auto">
            <a:xfrm>
              <a:off x="4603" y="3416"/>
              <a:ext cx="299" cy="257"/>
              <a:chOff x="877" y="1008"/>
              <a:chExt cx="2747" cy="2591"/>
            </a:xfrm>
          </p:grpSpPr>
          <p:pic>
            <p:nvPicPr>
              <p:cNvPr id="676" name="Picture 925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7" name="Picture 926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8" name="Freeform 92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4 w 2982"/>
                  <a:gd name="T1" fmla="*/ 0 h 2442"/>
                  <a:gd name="T2" fmla="*/ 0 w 2982"/>
                  <a:gd name="T3" fmla="*/ 4 h 2442"/>
                  <a:gd name="T4" fmla="*/ 16 w 2982"/>
                  <a:gd name="T5" fmla="*/ 5 h 2442"/>
                  <a:gd name="T6" fmla="*/ 20 w 2982"/>
                  <a:gd name="T7" fmla="*/ 1 h 2442"/>
                  <a:gd name="T8" fmla="*/ 4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pic>
            <p:nvPicPr>
              <p:cNvPr id="679" name="Picture 928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0" name="Freeform 92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7 w 2528"/>
                  <a:gd name="T3" fmla="*/ 1 h 455"/>
                  <a:gd name="T4" fmla="*/ 1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1" name="Freeform 93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4 w 702"/>
                  <a:gd name="T1" fmla="*/ 0 h 1893"/>
                  <a:gd name="T2" fmla="*/ 0 w 702"/>
                  <a:gd name="T3" fmla="*/ 4 h 1893"/>
                  <a:gd name="T4" fmla="*/ 1 w 702"/>
                  <a:gd name="T5" fmla="*/ 4 h 1893"/>
                  <a:gd name="T6" fmla="*/ 5 w 702"/>
                  <a:gd name="T7" fmla="*/ 1 h 1893"/>
                  <a:gd name="T8" fmla="*/ 4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2" name="Freeform 93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5 w 756"/>
                  <a:gd name="T1" fmla="*/ 0 h 2184"/>
                  <a:gd name="T2" fmla="*/ 1 w 756"/>
                  <a:gd name="T3" fmla="*/ 5 h 2184"/>
                  <a:gd name="T4" fmla="*/ 0 w 756"/>
                  <a:gd name="T5" fmla="*/ 5 h 2184"/>
                  <a:gd name="T6" fmla="*/ 4 w 756"/>
                  <a:gd name="T7" fmla="*/ 1 h 2184"/>
                  <a:gd name="T8" fmla="*/ 5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3" name="Freeform 93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6 w 2773"/>
                  <a:gd name="T5" fmla="*/ 2 h 738"/>
                  <a:gd name="T6" fmla="*/ 1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4" name="Freeform 93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2 w 637"/>
                  <a:gd name="T1" fmla="*/ 0 h 1659"/>
                  <a:gd name="T2" fmla="*/ 12 w 637"/>
                  <a:gd name="T3" fmla="*/ 0 h 1659"/>
                  <a:gd name="T4" fmla="*/ 1 w 637"/>
                  <a:gd name="T5" fmla="*/ 59 h 1659"/>
                  <a:gd name="T6" fmla="*/ 0 w 637"/>
                  <a:gd name="T7" fmla="*/ 57 h 1659"/>
                  <a:gd name="T8" fmla="*/ 1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5" name="Freeform 93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2 h 550"/>
                  <a:gd name="T4" fmla="*/ 42 w 2216"/>
                  <a:gd name="T5" fmla="*/ 20 h 550"/>
                  <a:gd name="T6" fmla="*/ 42 w 2216"/>
                  <a:gd name="T7" fmla="*/ 1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686" name="Group 93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693" name="Freeform 93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4" name="Freeform 93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5" name="Freeform 93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6" name="Freeform 93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7" name="Freeform 94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698" name="Freeform 94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687" name="Freeform 94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0 h 792"/>
                  <a:gd name="T2" fmla="*/ 9 w 990"/>
                  <a:gd name="T3" fmla="*/ 0 h 792"/>
                  <a:gd name="T4" fmla="*/ 9 w 990"/>
                  <a:gd name="T5" fmla="*/ 1 h 792"/>
                  <a:gd name="T6" fmla="*/ 0 w 990"/>
                  <a:gd name="T7" fmla="*/ 10 h 792"/>
                  <a:gd name="T8" fmla="*/ 1 w 990"/>
                  <a:gd name="T9" fmla="*/ 1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8" name="Freeform 94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22 w 2532"/>
                  <a:gd name="T5" fmla="*/ 9 h 723"/>
                  <a:gd name="T6" fmla="*/ 22 w 2532"/>
                  <a:gd name="T7" fmla="*/ 10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89" name="Freeform 94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2 h 147"/>
                  <a:gd name="T4" fmla="*/ 0 w 26"/>
                  <a:gd name="T5" fmla="*/ 2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0" name="Freeform 94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0 w 1176"/>
                  <a:gd name="T1" fmla="*/ 0 h 606"/>
                  <a:gd name="T2" fmla="*/ 0 w 1176"/>
                  <a:gd name="T3" fmla="*/ 8 h 606"/>
                  <a:gd name="T4" fmla="*/ 1 w 1176"/>
                  <a:gd name="T5" fmla="*/ 8 h 606"/>
                  <a:gd name="T6" fmla="*/ 10 w 1176"/>
                  <a:gd name="T7" fmla="*/ 1 h 606"/>
                  <a:gd name="T8" fmla="*/ 1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1" name="Freeform 94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2 w 2532"/>
                  <a:gd name="T5" fmla="*/ 6 h 723"/>
                  <a:gd name="T6" fmla="*/ 12 w 2532"/>
                  <a:gd name="T7" fmla="*/ 6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92" name="Freeform 94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 h 723"/>
                  <a:gd name="T6" fmla="*/ 0 w 2532"/>
                  <a:gd name="T7" fmla="*/ 9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990" name="Line 1034"/>
          <p:cNvSpPr>
            <a:spLocks noChangeShapeType="1"/>
          </p:cNvSpPr>
          <p:nvPr/>
        </p:nvSpPr>
        <p:spPr bwMode="auto">
          <a:xfrm flipH="1">
            <a:off x="6221413" y="1852613"/>
            <a:ext cx="503237" cy="1389062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91" name="Line 1035"/>
          <p:cNvSpPr>
            <a:spLocks noChangeShapeType="1"/>
          </p:cNvSpPr>
          <p:nvPr/>
        </p:nvSpPr>
        <p:spPr bwMode="auto">
          <a:xfrm>
            <a:off x="5565775" y="2438400"/>
            <a:ext cx="238125" cy="25685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92" name="Line 1036"/>
          <p:cNvSpPr>
            <a:spLocks noChangeShapeType="1"/>
          </p:cNvSpPr>
          <p:nvPr/>
        </p:nvSpPr>
        <p:spPr bwMode="auto">
          <a:xfrm>
            <a:off x="6275388" y="3581400"/>
            <a:ext cx="1198562" cy="1997075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93" name="Text Box 1037"/>
          <p:cNvSpPr txBox="1">
            <a:spLocks noChangeArrowheads="1"/>
          </p:cNvSpPr>
          <p:nvPr/>
        </p:nvSpPr>
        <p:spPr bwMode="auto">
          <a:xfrm>
            <a:off x="7239000" y="1373188"/>
            <a:ext cx="1284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solidFill>
                  <a:srgbClr val="CC0000"/>
                </a:solidFill>
              </a:rPr>
              <a:t>peer-peer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8675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8AC638-AC5E-4B6C-8EAC-FA9717308207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Registros DNS</a:t>
            </a:r>
            <a:endParaRPr lang="pt-BR" smtClean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1279525"/>
            <a:ext cx="8366125" cy="51435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u="sng" smtClean="0">
                <a:solidFill>
                  <a:schemeClr val="accent2"/>
                </a:solidFill>
              </a:rPr>
              <a:t>DNS:</a:t>
            </a:r>
            <a:r>
              <a:rPr lang="pt-BR" sz="2400" smtClean="0"/>
              <a:t> BD distribuído contendo </a:t>
            </a:r>
            <a:r>
              <a:rPr lang="pt-BR" sz="2400" i="1" smtClean="0">
                <a:solidFill>
                  <a:srgbClr val="FF0000"/>
                </a:solidFill>
              </a:rPr>
              <a:t>registros de recursos </a:t>
            </a:r>
            <a:r>
              <a:rPr lang="pt-BR" sz="2400" smtClean="0">
                <a:solidFill>
                  <a:srgbClr val="FF0000"/>
                </a:solidFill>
              </a:rPr>
              <a:t>(RR)</a:t>
            </a:r>
            <a:endParaRPr lang="pt-BR" sz="2400" smtClean="0"/>
          </a:p>
        </p:txBody>
      </p:sp>
      <p:sp>
        <p:nvSpPr>
          <p:cNvPr id="2867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23875" y="4533900"/>
            <a:ext cx="4000500" cy="1866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sz="2000" dirty="0" smtClean="0"/>
              <a:t>Tipo=NS</a:t>
            </a:r>
          </a:p>
          <a:p>
            <a:pPr lvl="1">
              <a:lnSpc>
                <a:spcPct val="90000"/>
              </a:lnSpc>
            </a:pPr>
            <a:r>
              <a:rPr lang="pt-BR" sz="1800" b="1" dirty="0" smtClean="0">
                <a:latin typeface="Courier New" pitchFamily="49" charset="0"/>
              </a:rPr>
              <a:t>nome</a:t>
            </a:r>
            <a:r>
              <a:rPr lang="pt-BR" sz="1800" dirty="0" smtClean="0"/>
              <a:t> é domínio (p.ex. </a:t>
            </a:r>
            <a:r>
              <a:rPr lang="pt-BR" sz="1800" dirty="0" err="1" smtClean="0"/>
              <a:t>foo.com.br</a:t>
            </a:r>
            <a:r>
              <a:rPr lang="pt-BR" sz="180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pt-BR" sz="1800" b="1" dirty="0" smtClean="0">
                <a:latin typeface="Courier New" pitchFamily="49" charset="0"/>
              </a:rPr>
              <a:t>valor</a:t>
            </a:r>
            <a:r>
              <a:rPr lang="pt-BR" sz="1800" dirty="0" smtClean="0"/>
              <a:t> é endereço IP de servidor oficial de nomes para este domínio</a:t>
            </a:r>
          </a:p>
          <a:p>
            <a:pPr>
              <a:lnSpc>
                <a:spcPct val="90000"/>
              </a:lnSpc>
            </a:pPr>
            <a:endParaRPr lang="pt-BR" sz="2000" dirty="0" smtClean="0"/>
          </a:p>
        </p:txBody>
      </p:sp>
      <p:grpSp>
        <p:nvGrpSpPr>
          <p:cNvPr id="28679" name="Group 8"/>
          <p:cNvGrpSpPr>
            <a:grpSpLocks/>
          </p:cNvGrpSpPr>
          <p:nvPr/>
        </p:nvGrpSpPr>
        <p:grpSpPr bwMode="auto">
          <a:xfrm>
            <a:off x="1398588" y="1879600"/>
            <a:ext cx="6126162" cy="571500"/>
            <a:chOff x="1407" y="1206"/>
            <a:chExt cx="3379" cy="360"/>
          </a:xfrm>
        </p:grpSpPr>
        <p:sp>
          <p:nvSpPr>
            <p:cNvPr id="28683" name="Text Box 6"/>
            <p:cNvSpPr txBox="1">
              <a:spLocks noChangeArrowheads="1"/>
            </p:cNvSpPr>
            <p:nvPr/>
          </p:nvSpPr>
          <p:spPr bwMode="auto">
            <a:xfrm>
              <a:off x="1407" y="1214"/>
              <a:ext cx="33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pt-BR" sz="2400" smtClean="0"/>
                <a:t>  formato </a:t>
              </a:r>
              <a:r>
                <a:rPr lang="pt-BR" sz="2400"/>
                <a:t>RR: </a:t>
              </a:r>
              <a:r>
                <a:rPr lang="pt-BR" b="1">
                  <a:latin typeface="Courier New" pitchFamily="49" charset="0"/>
                </a:rPr>
                <a:t>(nome, valor, tipo, </a:t>
              </a:r>
              <a:r>
                <a:rPr lang="pt-BR" b="1" err="1" smtClean="0">
                  <a:latin typeface="Courier New" pitchFamily="49" charset="0"/>
                </a:rPr>
                <a:t>ttl</a:t>
              </a:r>
              <a:r>
                <a:rPr lang="pt-BR" b="1" smtClean="0">
                  <a:latin typeface="Courier New" pitchFamily="49" charset="0"/>
                </a:rPr>
                <a:t>)</a:t>
              </a:r>
              <a:endParaRPr lang="pt-BR" sz="2400">
                <a:latin typeface="Times New Roman" pitchFamily="18" charset="0"/>
              </a:endParaRPr>
            </a:p>
          </p:txBody>
        </p:sp>
        <p:sp>
          <p:nvSpPr>
            <p:cNvPr id="28684" name="Rectangle 7"/>
            <p:cNvSpPr>
              <a:spLocks noChangeArrowheads="1"/>
            </p:cNvSpPr>
            <p:nvPr/>
          </p:nvSpPr>
          <p:spPr bwMode="auto">
            <a:xfrm>
              <a:off x="1458" y="1206"/>
              <a:ext cx="3318" cy="36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2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sp>
        <p:nvSpPr>
          <p:cNvPr id="28680" name="Rectangle 9"/>
          <p:cNvSpPr>
            <a:spLocks noChangeArrowheads="1"/>
          </p:cNvSpPr>
          <p:nvPr/>
        </p:nvSpPr>
        <p:spPr bwMode="auto">
          <a:xfrm>
            <a:off x="523875" y="2657475"/>
            <a:ext cx="4306888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 dirty="0"/>
              <a:t>Tipo=A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 dirty="0">
                <a:latin typeface="Courier New" pitchFamily="49" charset="0"/>
              </a:rPr>
              <a:t>nome</a:t>
            </a:r>
            <a:r>
              <a:rPr lang="pt-BR" sz="2000" dirty="0"/>
              <a:t> é nome de hospedeiro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 dirty="0">
                <a:latin typeface="Courier New" pitchFamily="49" charset="0"/>
              </a:rPr>
              <a:t>valor </a:t>
            </a:r>
            <a:r>
              <a:rPr lang="pt-BR" sz="2000" dirty="0"/>
              <a:t>é o seu endereço </a:t>
            </a:r>
            <a:r>
              <a:rPr lang="pt-BR" sz="2000" dirty="0" smtClean="0"/>
              <a:t>IPv4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dirty="0"/>
              <a:t>Tipo=</a:t>
            </a:r>
            <a:r>
              <a:rPr lang="pt-BR" sz="2000" b="1" dirty="0"/>
              <a:t>AAAA</a:t>
            </a:r>
            <a:r>
              <a:rPr lang="pt-BR" sz="2000" dirty="0"/>
              <a:t> para IPv6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endParaRPr lang="pt-BR" sz="2000" dirty="0" smtClean="0"/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endParaRPr lang="pt-BR" sz="2400" dirty="0"/>
          </a:p>
        </p:txBody>
      </p:sp>
      <p:sp>
        <p:nvSpPr>
          <p:cNvPr id="28681" name="Rectangle 10"/>
          <p:cNvSpPr>
            <a:spLocks noChangeArrowheads="1"/>
          </p:cNvSpPr>
          <p:nvPr/>
        </p:nvSpPr>
        <p:spPr bwMode="auto">
          <a:xfrm>
            <a:off x="4714875" y="2647950"/>
            <a:ext cx="38100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/>
              <a:t>Tipo=CNAME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>
                <a:latin typeface="Courier New" pitchFamily="49" charset="0"/>
              </a:rPr>
              <a:t>nome</a:t>
            </a:r>
            <a:r>
              <a:rPr lang="pt-BR" sz="2000"/>
              <a:t> é nome alternativo (alias) para algum nome “canônico” (verdadeiro)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>
                <a:latin typeface="Courier New" pitchFamily="49" charset="0"/>
              </a:rPr>
              <a:t>valor</a:t>
            </a:r>
            <a:r>
              <a:rPr lang="pt-BR" sz="2000"/>
              <a:t> é o nome canônico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endParaRPr lang="pt-BR" sz="2400"/>
          </a:p>
        </p:txBody>
      </p:sp>
      <p:sp>
        <p:nvSpPr>
          <p:cNvPr id="28682" name="Rectangle 11"/>
          <p:cNvSpPr>
            <a:spLocks noChangeArrowheads="1"/>
          </p:cNvSpPr>
          <p:nvPr/>
        </p:nvSpPr>
        <p:spPr bwMode="auto">
          <a:xfrm>
            <a:off x="4695825" y="4810125"/>
            <a:ext cx="444817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/>
              <a:t>Tipo=MX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>
                <a:latin typeface="Courier New" pitchFamily="49" charset="0"/>
              </a:rPr>
              <a:t>nome</a:t>
            </a:r>
            <a:r>
              <a:rPr lang="pt-BR" sz="2000"/>
              <a:t> é domínio</a:t>
            </a:r>
            <a:r>
              <a:rPr lang="pt-BR" sz="2000" b="1">
                <a:latin typeface="Courier New" pitchFamily="49" charset="0"/>
              </a:rPr>
              <a:t> 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 b="1">
                <a:latin typeface="Courier New" pitchFamily="49" charset="0"/>
              </a:rPr>
              <a:t>valor </a:t>
            </a:r>
            <a:r>
              <a:rPr lang="pt-BR" sz="2000"/>
              <a:t>é nome do servidor de correio para este domínio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357605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29699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5C8B07-889D-4C6A-8247-A1CE9F5AED47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DNS: protocolo e mensagens</a:t>
            </a:r>
            <a:endParaRPr lang="pt-BR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9121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ZapfDingbats" pitchFamily="82" charset="0"/>
              <a:buNone/>
            </a:pPr>
            <a:r>
              <a:rPr lang="pt-BR" sz="2400" u="sng" smtClean="0">
                <a:solidFill>
                  <a:schemeClr val="accent2"/>
                </a:solidFill>
              </a:rPr>
              <a:t>protocolo DNS:</a:t>
            </a:r>
            <a:r>
              <a:rPr lang="pt-BR" sz="2400" smtClean="0"/>
              <a:t> mensagens de </a:t>
            </a:r>
            <a:r>
              <a:rPr lang="pt-BR" sz="2400" i="1" smtClean="0">
                <a:solidFill>
                  <a:srgbClr val="FF0000"/>
                </a:solidFill>
              </a:rPr>
              <a:t>pedido</a:t>
            </a:r>
            <a:r>
              <a:rPr lang="pt-BR" sz="2400" smtClean="0">
                <a:solidFill>
                  <a:srgbClr val="FF0000"/>
                </a:solidFill>
              </a:rPr>
              <a:t> </a:t>
            </a:r>
            <a:r>
              <a:rPr lang="pt-BR" sz="2400" smtClean="0"/>
              <a:t>e </a:t>
            </a:r>
            <a:r>
              <a:rPr lang="pt-BR" sz="2400" i="1" smtClean="0">
                <a:solidFill>
                  <a:srgbClr val="FF0000"/>
                </a:solidFill>
              </a:rPr>
              <a:t>resposta</a:t>
            </a:r>
            <a:r>
              <a:rPr lang="pt-BR" sz="2400" smtClean="0"/>
              <a:t>, ambas com o mesmo </a:t>
            </a:r>
            <a:r>
              <a:rPr lang="pt-BR" sz="2400" i="1" smtClean="0">
                <a:solidFill>
                  <a:srgbClr val="FF0000"/>
                </a:solidFill>
              </a:rPr>
              <a:t>formato de mensagem</a:t>
            </a:r>
          </a:p>
        </p:txBody>
      </p:sp>
      <p:sp>
        <p:nvSpPr>
          <p:cNvPr id="29702" name="Rectangle 8"/>
          <p:cNvSpPr>
            <a:spLocks noChangeArrowheads="1"/>
          </p:cNvSpPr>
          <p:nvPr/>
        </p:nvSpPr>
        <p:spPr bwMode="auto">
          <a:xfrm>
            <a:off x="533400" y="2352675"/>
            <a:ext cx="381000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None/>
            </a:pPr>
            <a:r>
              <a:rPr lang="pt-BR" sz="2400"/>
              <a:t>cabeçalho de msg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solidFill>
                  <a:schemeClr val="accent2"/>
                </a:solidFill>
              </a:rPr>
              <a:t>identificação:</a:t>
            </a:r>
            <a:r>
              <a:rPr lang="pt-BR" sz="2000"/>
              <a:t> ID de 16 bit para pedido, resposta ao pedido usa mesmo ID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000">
                <a:solidFill>
                  <a:schemeClr val="accent2"/>
                </a:solidFill>
              </a:rPr>
              <a:t>flags:</a:t>
            </a:r>
            <a:endParaRPr lang="pt-BR" sz="2000"/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/>
              <a:t>pedido ou resposta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/>
              <a:t>recursão desejada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/>
              <a:t>recursão permitida</a:t>
            </a:r>
          </a:p>
          <a:p>
            <a:pPr marL="742950" lvl="1" indent="-285750" algn="l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0"/>
              <a:buChar char="m"/>
            </a:pPr>
            <a:r>
              <a:rPr lang="pt-BR" sz="2000"/>
              <a:t>resposta é oficial</a:t>
            </a:r>
          </a:p>
        </p:txBody>
      </p:sp>
      <p:pic>
        <p:nvPicPr>
          <p:cNvPr id="29703" name="Picture 16" descr="f022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433888" y="3057525"/>
            <a:ext cx="4451350" cy="2403475"/>
          </a:xfrm>
          <a:noFill/>
        </p:spPr>
      </p:pic>
    </p:spTree>
    <p:extLst>
      <p:ext uri="{BB962C8B-B14F-4D97-AF65-F5344CB8AC3E}">
        <p14:creationId xmlns:p14="http://schemas.microsoft.com/office/powerpoint/2010/main" val="25560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30723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DFE43B-1A7F-4F7D-9091-0CD02F474799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DNS: protocolo e mensagens</a:t>
            </a:r>
          </a:p>
        </p:txBody>
      </p:sp>
      <p:sp>
        <p:nvSpPr>
          <p:cNvPr id="30725" name="Line 12"/>
          <p:cNvSpPr>
            <a:spLocks noChangeShapeType="1"/>
          </p:cNvSpPr>
          <p:nvPr/>
        </p:nvSpPr>
        <p:spPr bwMode="auto">
          <a:xfrm>
            <a:off x="3152775" y="2171700"/>
            <a:ext cx="1447800" cy="800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726" name="Line 13"/>
          <p:cNvSpPr>
            <a:spLocks noChangeShapeType="1"/>
          </p:cNvSpPr>
          <p:nvPr/>
        </p:nvSpPr>
        <p:spPr bwMode="auto">
          <a:xfrm>
            <a:off x="3152775" y="3200400"/>
            <a:ext cx="1514475" cy="371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727" name="Line 14"/>
          <p:cNvSpPr>
            <a:spLocks noChangeShapeType="1"/>
          </p:cNvSpPr>
          <p:nvPr/>
        </p:nvSpPr>
        <p:spPr bwMode="auto">
          <a:xfrm>
            <a:off x="3181350" y="4076700"/>
            <a:ext cx="1447800" cy="133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728" name="Line 15"/>
          <p:cNvSpPr>
            <a:spLocks noChangeShapeType="1"/>
          </p:cNvSpPr>
          <p:nvPr/>
        </p:nvSpPr>
        <p:spPr bwMode="auto">
          <a:xfrm flipV="1">
            <a:off x="3190875" y="4743450"/>
            <a:ext cx="1438275" cy="276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/>
          </a:p>
        </p:txBody>
      </p:sp>
      <p:pic>
        <p:nvPicPr>
          <p:cNvPr id="30729" name="Picture 16" descr="f022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68363" y="1649413"/>
            <a:ext cx="7496175" cy="4048125"/>
          </a:xfrm>
          <a:noFill/>
        </p:spPr>
      </p:pic>
    </p:spTree>
    <p:extLst>
      <p:ext uri="{BB962C8B-B14F-4D97-AF65-F5344CB8AC3E}">
        <p14:creationId xmlns:p14="http://schemas.microsoft.com/office/powerpoint/2010/main" val="11248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31747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4D8C4F-A93A-4509-9D5D-3D2527036066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Inserindo registros no DNS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107363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pt-BR" sz="2400" smtClean="0"/>
              <a:t>Exemplo: acabou de criar a empresa “Network Utopia”</a:t>
            </a:r>
          </a:p>
          <a:p>
            <a:pPr>
              <a:lnSpc>
                <a:spcPct val="80000"/>
              </a:lnSpc>
            </a:pPr>
            <a:r>
              <a:rPr lang="pt-BR" sz="2400" smtClean="0"/>
              <a:t>Registra o nome netutopia.com.br em uma </a:t>
            </a:r>
            <a:r>
              <a:rPr lang="pt-BR" sz="2400" smtClean="0">
                <a:solidFill>
                  <a:srgbClr val="FF0000"/>
                </a:solidFill>
              </a:rPr>
              <a:t>entidade registradora</a:t>
            </a:r>
            <a:r>
              <a:rPr lang="pt-BR" sz="2400" smtClean="0"/>
              <a:t> (</a:t>
            </a:r>
            <a:r>
              <a:rPr lang="pt-BR" sz="2400" err="1" smtClean="0"/>
              <a:t>e.x</a:t>
            </a:r>
            <a:r>
              <a:rPr lang="pt-BR" sz="2400" smtClean="0"/>
              <a:t>., Registro.br)</a:t>
            </a:r>
          </a:p>
          <a:p>
            <a:pPr lvl="1">
              <a:lnSpc>
                <a:spcPct val="80000"/>
              </a:lnSpc>
            </a:pPr>
            <a:r>
              <a:rPr lang="pt-BR" sz="2000" smtClean="0"/>
              <a:t>Tem de prover para a registradora os nomes e endereços IP dos servidores DNS oficiais (primário e secundário)</a:t>
            </a:r>
          </a:p>
          <a:p>
            <a:pPr lvl="1">
              <a:lnSpc>
                <a:spcPct val="80000"/>
              </a:lnSpc>
            </a:pPr>
            <a:r>
              <a:rPr lang="pt-BR" sz="2000" smtClean="0"/>
              <a:t>Registradora insere dois </a:t>
            </a:r>
            <a:r>
              <a:rPr lang="pt-BR" sz="2000" err="1" smtClean="0"/>
              <a:t>RRs</a:t>
            </a:r>
            <a:r>
              <a:rPr lang="pt-BR" sz="2000" smtClean="0"/>
              <a:t> no servidor TLD .</a:t>
            </a:r>
            <a:r>
              <a:rPr lang="pt-BR" sz="2000" err="1" smtClean="0"/>
              <a:t>br</a:t>
            </a:r>
            <a:r>
              <a:rPr lang="pt-BR" sz="2000" smtClean="0"/>
              <a:t>:</a:t>
            </a:r>
            <a:br>
              <a:rPr lang="pt-BR" sz="2000" smtClean="0"/>
            </a:br>
            <a:endParaRPr lang="pt-BR" sz="2000" smtClean="0"/>
          </a:p>
          <a:p>
            <a:pPr lvl="1">
              <a:lnSpc>
                <a:spcPct val="8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chemeClr val="accent2"/>
                </a:solidFill>
                <a:latin typeface="Courier New" pitchFamily="49" charset="0"/>
              </a:rPr>
              <a:t>(netutopia.com.br, dns1.netutopia.com.br, NS)</a:t>
            </a:r>
          </a:p>
          <a:p>
            <a:pPr lvl="1">
              <a:lnSpc>
                <a:spcPct val="80000"/>
              </a:lnSpc>
              <a:buFont typeface="ZapfDingbats" pitchFamily="82" charset="0"/>
              <a:buNone/>
            </a:pPr>
            <a:r>
              <a:rPr lang="pt-BR" sz="2000" smtClean="0">
                <a:solidFill>
                  <a:schemeClr val="accent2"/>
                </a:solidFill>
                <a:latin typeface="Courier New" pitchFamily="49" charset="0"/>
              </a:rPr>
              <a:t>(dns1.netutopia.com.br, 212.212.212.1, A)</a:t>
            </a:r>
            <a:br>
              <a:rPr lang="pt-BR" sz="2000" smtClean="0">
                <a:solidFill>
                  <a:schemeClr val="accent2"/>
                </a:solidFill>
                <a:latin typeface="Courier New" pitchFamily="49" charset="0"/>
              </a:rPr>
            </a:br>
            <a:endParaRPr lang="pt-BR" sz="2000" smtClean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pt-BR" sz="2400" smtClean="0"/>
              <a:t>Põe no servidor oficial um registro do tipo A para www.netutopia.com.br e um registro do tipo MX para netutopia.com.br</a:t>
            </a:r>
          </a:p>
          <a:p>
            <a:pPr>
              <a:lnSpc>
                <a:spcPct val="80000"/>
              </a:lnSpc>
            </a:pPr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val="7336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Ataques ao DNS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smtClean="0">
                <a:solidFill>
                  <a:srgbClr val="FF0000"/>
                </a:solidFill>
              </a:rPr>
              <a:t>Ataques </a:t>
            </a:r>
            <a:r>
              <a:rPr lang="pt-BR" sz="2000" err="1" smtClean="0">
                <a:solidFill>
                  <a:srgbClr val="FF0000"/>
                </a:solidFill>
              </a:rPr>
              <a:t>DDoS</a:t>
            </a:r>
            <a:endParaRPr lang="pt-BR" sz="2000" smtClean="0">
              <a:solidFill>
                <a:srgbClr val="FF0000"/>
              </a:solidFill>
            </a:endParaRPr>
          </a:p>
          <a:p>
            <a:r>
              <a:rPr lang="pt-BR" sz="2000" smtClean="0"/>
              <a:t>Bombardeia os servidores raiz com tráfego</a:t>
            </a:r>
          </a:p>
          <a:p>
            <a:pPr lvl="1"/>
            <a:r>
              <a:rPr lang="pt-BR" sz="1800" smtClean="0"/>
              <a:t>Até o momento não tiveram sucesso</a:t>
            </a:r>
          </a:p>
          <a:p>
            <a:pPr lvl="1"/>
            <a:r>
              <a:rPr lang="pt-BR" sz="1800" smtClean="0"/>
              <a:t>Filtragem do tráfego</a:t>
            </a:r>
          </a:p>
          <a:p>
            <a:pPr lvl="1"/>
            <a:r>
              <a:rPr lang="pt-BR" sz="1800" smtClean="0"/>
              <a:t>Servidores DNS locais cacheiam os </a:t>
            </a:r>
            <a:r>
              <a:rPr lang="pt-BR" sz="1800" err="1" smtClean="0"/>
              <a:t>IPs</a:t>
            </a:r>
            <a:r>
              <a:rPr lang="pt-BR" sz="1800" smtClean="0"/>
              <a:t> dos servidores TLD, permitindo que os servidores raízes não sejam consultados</a:t>
            </a:r>
          </a:p>
          <a:p>
            <a:r>
              <a:rPr lang="pt-BR" sz="2000" smtClean="0"/>
              <a:t>Bombardeio aos servidores TLD</a:t>
            </a:r>
            <a:endParaRPr lang="pt-BR" sz="2200" smtClean="0"/>
          </a:p>
          <a:p>
            <a:pPr lvl="1"/>
            <a:r>
              <a:rPr lang="pt-BR" sz="1800" smtClean="0"/>
              <a:t>Potencialmente mais perigoso</a:t>
            </a:r>
            <a:endParaRPr lang="pt-BR" sz="180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smtClean="0">
                <a:solidFill>
                  <a:srgbClr val="FF0000"/>
                </a:solidFill>
              </a:rPr>
              <a:t>Ataques de redirecionamento</a:t>
            </a:r>
          </a:p>
          <a:p>
            <a:r>
              <a:rPr lang="pt-BR" sz="2000" smtClean="0"/>
              <a:t>Pessoa no meio</a:t>
            </a:r>
          </a:p>
          <a:p>
            <a:pPr lvl="1"/>
            <a:r>
              <a:rPr lang="pt-BR" sz="1800" smtClean="0"/>
              <a:t>Intercepta as consultas</a:t>
            </a:r>
          </a:p>
          <a:p>
            <a:r>
              <a:rPr lang="pt-BR" sz="2000" smtClean="0"/>
              <a:t>Envenenamento do DNS</a:t>
            </a:r>
          </a:p>
          <a:p>
            <a:pPr lvl="1"/>
            <a:r>
              <a:rPr lang="pt-BR" sz="1800" smtClean="0"/>
              <a:t>Envia respostas falsas para o servidor DNS que as coloca em cache</a:t>
            </a:r>
          </a:p>
          <a:p>
            <a:pPr marL="0" indent="0">
              <a:buNone/>
            </a:pPr>
            <a:r>
              <a:rPr lang="pt-BR" sz="2000" smtClean="0">
                <a:solidFill>
                  <a:srgbClr val="FF0000"/>
                </a:solidFill>
              </a:rPr>
              <a:t>Exploração do DNS para </a:t>
            </a:r>
            <a:r>
              <a:rPr lang="pt-BR" sz="2000" err="1" smtClean="0">
                <a:solidFill>
                  <a:srgbClr val="FF0000"/>
                </a:solidFill>
              </a:rPr>
              <a:t>DDoS</a:t>
            </a:r>
            <a:endParaRPr lang="pt-BR" sz="2000" smtClean="0">
              <a:solidFill>
                <a:srgbClr val="FF0000"/>
              </a:solidFill>
            </a:endParaRPr>
          </a:p>
          <a:p>
            <a:r>
              <a:rPr lang="pt-BR" sz="2000" smtClean="0"/>
              <a:t>Envia consultas com endereço origem falsificado: IP alvo</a:t>
            </a:r>
          </a:p>
          <a:p>
            <a:r>
              <a:rPr lang="pt-BR" sz="2000" smtClean="0"/>
              <a:t>Requer amplificação</a:t>
            </a:r>
            <a:endParaRPr lang="pt-BR" sz="200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2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0723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8C0B2C-A508-4D66-8805-C1F4F48E2AB1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Capítulo 2: Roteiro</a:t>
            </a:r>
          </a:p>
        </p:txBody>
      </p:sp>
      <p:sp>
        <p:nvSpPr>
          <p:cNvPr id="30725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t-BR" sz="2400" smtClean="0"/>
              <a:t>2.1 Princípios de aplicações de rede</a:t>
            </a:r>
          </a:p>
          <a:p>
            <a:r>
              <a:rPr lang="pt-BR" sz="2400" smtClean="0"/>
              <a:t>2.2 A Web e o HTTP</a:t>
            </a:r>
          </a:p>
          <a:p>
            <a:r>
              <a:rPr lang="pt-BR" sz="2400" smtClean="0"/>
              <a:t>2.3 Transferência de arquivo: FTP</a:t>
            </a:r>
          </a:p>
          <a:p>
            <a:r>
              <a:rPr lang="pt-BR" sz="2400" smtClean="0"/>
              <a:t>2.4 Correio Eletrônico na Internet</a:t>
            </a:r>
          </a:p>
          <a:p>
            <a:r>
              <a:rPr lang="pt-BR" sz="2400" smtClean="0"/>
              <a:t>2.5 DNS: o serviço de diretório da Internet</a:t>
            </a:r>
          </a:p>
          <a:p>
            <a:endParaRPr lang="pt-BR" sz="2400" smtClean="0"/>
          </a:p>
        </p:txBody>
      </p:sp>
      <p:sp>
        <p:nvSpPr>
          <p:cNvPr id="30726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r>
              <a:rPr lang="pt-BR" sz="2400" smtClean="0">
                <a:solidFill>
                  <a:srgbClr val="FF0000"/>
                </a:solidFill>
              </a:rPr>
              <a:t>2.6 Aplicações P2P</a:t>
            </a:r>
          </a:p>
          <a:p>
            <a:r>
              <a:rPr lang="pt-BR" sz="2400" smtClean="0"/>
              <a:t>2.7 Programação e desenvolvimento de aplicações com TCP</a:t>
            </a:r>
          </a:p>
          <a:p>
            <a:r>
              <a:rPr lang="pt-BR" sz="2400" smtClean="0"/>
              <a:t>2.8 Programação de </a:t>
            </a:r>
            <a:r>
              <a:rPr lang="pt-BR" sz="2400" i="1" err="1" smtClean="0"/>
              <a:t>sockets</a:t>
            </a:r>
            <a:r>
              <a:rPr lang="pt-BR" sz="2400" smtClean="0"/>
              <a:t> com UDP</a:t>
            </a:r>
          </a:p>
          <a:p>
            <a:endParaRPr lang="pt-BR" sz="24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</p:txBody>
      </p:sp>
    </p:spTree>
    <p:extLst>
      <p:ext uri="{BB962C8B-B14F-4D97-AF65-F5344CB8AC3E}">
        <p14:creationId xmlns:p14="http://schemas.microsoft.com/office/powerpoint/2010/main" val="252470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3088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2D05AB-A9F1-4B68-8955-7EEE9216E901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3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Arquitetura P2P pura</a:t>
            </a:r>
          </a:p>
        </p:txBody>
      </p:sp>
      <p:sp>
        <p:nvSpPr>
          <p:cNvPr id="30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49713" cy="4648200"/>
          </a:xfrm>
        </p:spPr>
        <p:txBody>
          <a:bodyPr/>
          <a:lstStyle/>
          <a:p>
            <a:r>
              <a:rPr lang="pt-BR" sz="2000" i="1" smtClean="0"/>
              <a:t>sem </a:t>
            </a:r>
            <a:r>
              <a:rPr lang="pt-BR" sz="2000" smtClean="0"/>
              <a:t>servidor sempre ligado</a:t>
            </a:r>
          </a:p>
          <a:p>
            <a:r>
              <a:rPr lang="pt-BR" sz="2000" smtClean="0"/>
              <a:t>sistemas finais arbitrários se comunicam diretamente</a:t>
            </a:r>
          </a:p>
          <a:p>
            <a:r>
              <a:rPr lang="pt-BR" sz="2000" smtClean="0"/>
              <a:t>pares estão conectados de forma intermitente e mudam seus endereços IP</a:t>
            </a:r>
          </a:p>
          <a:p>
            <a:endParaRPr lang="pt-BR" sz="2000" smtClean="0"/>
          </a:p>
          <a:p>
            <a:r>
              <a:rPr lang="pt-BR" sz="2000" u="sng" smtClean="0">
                <a:solidFill>
                  <a:srgbClr val="FF0000"/>
                </a:solidFill>
              </a:rPr>
              <a:t>Exemplos:</a:t>
            </a:r>
          </a:p>
          <a:p>
            <a:pPr lvl="1"/>
            <a:r>
              <a:rPr lang="pt-BR" sz="1800" smtClean="0"/>
              <a:t>Distribuição de arquivos (</a:t>
            </a:r>
            <a:r>
              <a:rPr lang="pt-BR" sz="1800" err="1" smtClean="0"/>
              <a:t>BitTorrent</a:t>
            </a:r>
            <a:r>
              <a:rPr lang="pt-BR" sz="1800" smtClean="0"/>
              <a:t>)</a:t>
            </a:r>
          </a:p>
          <a:p>
            <a:pPr lvl="1"/>
            <a:r>
              <a:rPr lang="pt-BR" sz="1800" i="1" smtClean="0"/>
              <a:t>Streaming</a:t>
            </a:r>
            <a:r>
              <a:rPr lang="pt-BR" sz="1800" smtClean="0"/>
              <a:t> (</a:t>
            </a:r>
            <a:r>
              <a:rPr lang="pt-BR" sz="1800" err="1" smtClean="0"/>
              <a:t>KanKan</a:t>
            </a:r>
            <a:r>
              <a:rPr lang="pt-BR" sz="1800" smtClean="0"/>
              <a:t>)</a:t>
            </a:r>
          </a:p>
          <a:p>
            <a:pPr lvl="1"/>
            <a:r>
              <a:rPr lang="pt-BR" sz="1800" smtClean="0"/>
              <a:t>VoIP (Skype)</a:t>
            </a:r>
            <a:endParaRPr lang="pt-BR" sz="2000" smtClean="0"/>
          </a:p>
          <a:p>
            <a:pPr>
              <a:buFont typeface="ZapfDingbats" pitchFamily="82" charset="0"/>
              <a:buNone/>
            </a:pPr>
            <a:endParaRPr lang="pt-BR" sz="2400" smtClean="0"/>
          </a:p>
          <a:p>
            <a:endParaRPr lang="pt-BR" sz="2400" smtClean="0"/>
          </a:p>
        </p:txBody>
      </p:sp>
      <p:sp>
        <p:nvSpPr>
          <p:cNvPr id="3091" name="Freeform 4"/>
          <p:cNvSpPr>
            <a:spLocks/>
          </p:cNvSpPr>
          <p:nvPr/>
        </p:nvSpPr>
        <p:spPr bwMode="auto">
          <a:xfrm>
            <a:off x="6710363" y="345757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092" name="Freeform 5"/>
          <p:cNvSpPr>
            <a:spLocks/>
          </p:cNvSpPr>
          <p:nvPr/>
        </p:nvSpPr>
        <p:spPr bwMode="auto">
          <a:xfrm>
            <a:off x="6729413" y="1931988"/>
            <a:ext cx="1730375" cy="1044575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093" name="Freeform 6"/>
          <p:cNvSpPr>
            <a:spLocks/>
          </p:cNvSpPr>
          <p:nvPr/>
        </p:nvSpPr>
        <p:spPr bwMode="auto">
          <a:xfrm>
            <a:off x="4989513" y="1639888"/>
            <a:ext cx="1644650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3094" name="Group 7"/>
          <p:cNvGrpSpPr>
            <a:grpSpLocks/>
          </p:cNvGrpSpPr>
          <p:nvPr/>
        </p:nvGrpSpPr>
        <p:grpSpPr bwMode="auto">
          <a:xfrm>
            <a:off x="5076825" y="2974975"/>
            <a:ext cx="1458913" cy="933450"/>
            <a:chOff x="2889" y="1631"/>
            <a:chExt cx="980" cy="743"/>
          </a:xfrm>
        </p:grpSpPr>
        <p:sp>
          <p:nvSpPr>
            <p:cNvPr id="3418" name="Rectangle 8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419" name="AutoShape 9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solidFill>
                  <a:srgbClr val="00CCFF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095" name="Group 10"/>
          <p:cNvGrpSpPr>
            <a:grpSpLocks/>
          </p:cNvGrpSpPr>
          <p:nvPr/>
        </p:nvGrpSpPr>
        <p:grpSpPr bwMode="auto">
          <a:xfrm>
            <a:off x="5778500" y="1831975"/>
            <a:ext cx="336550" cy="531813"/>
            <a:chOff x="3796" y="1043"/>
            <a:chExt cx="865" cy="1237"/>
          </a:xfrm>
        </p:grpSpPr>
        <p:sp>
          <p:nvSpPr>
            <p:cNvPr id="3388" name="Line 11"/>
            <p:cNvSpPr>
              <a:spLocks noChangeShapeType="1"/>
            </p:cNvSpPr>
            <p:nvPr/>
          </p:nvSpPr>
          <p:spPr bwMode="auto">
            <a:xfrm flipH="1">
              <a:off x="3992" y="1481"/>
              <a:ext cx="235" cy="7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89" name="Line 12"/>
            <p:cNvSpPr>
              <a:spLocks noChangeShapeType="1"/>
            </p:cNvSpPr>
            <p:nvPr/>
          </p:nvSpPr>
          <p:spPr bwMode="auto">
            <a:xfrm>
              <a:off x="4227" y="1481"/>
              <a:ext cx="236" cy="72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0" name="Line 13"/>
            <p:cNvSpPr>
              <a:spLocks noChangeShapeType="1"/>
            </p:cNvSpPr>
            <p:nvPr/>
          </p:nvSpPr>
          <p:spPr bwMode="auto">
            <a:xfrm>
              <a:off x="3992" y="2201"/>
              <a:ext cx="235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1" name="Line 14"/>
            <p:cNvSpPr>
              <a:spLocks noChangeShapeType="1"/>
            </p:cNvSpPr>
            <p:nvPr/>
          </p:nvSpPr>
          <p:spPr bwMode="auto">
            <a:xfrm flipH="1">
              <a:off x="4227" y="2201"/>
              <a:ext cx="236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2" name="Line 15"/>
            <p:cNvSpPr>
              <a:spLocks noChangeShapeType="1"/>
            </p:cNvSpPr>
            <p:nvPr/>
          </p:nvSpPr>
          <p:spPr bwMode="auto">
            <a:xfrm>
              <a:off x="4227" y="1497"/>
              <a:ext cx="0" cy="78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3" name="Line 16"/>
            <p:cNvSpPr>
              <a:spLocks noChangeShapeType="1"/>
            </p:cNvSpPr>
            <p:nvPr/>
          </p:nvSpPr>
          <p:spPr bwMode="auto">
            <a:xfrm flipV="1">
              <a:off x="3992" y="2127"/>
              <a:ext cx="235" cy="7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4" name="Line 17"/>
            <p:cNvSpPr>
              <a:spLocks noChangeShapeType="1"/>
            </p:cNvSpPr>
            <p:nvPr/>
          </p:nvSpPr>
          <p:spPr bwMode="auto">
            <a:xfrm flipH="1" flipV="1">
              <a:off x="4227" y="2127"/>
              <a:ext cx="236" cy="7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5" name="Line 18"/>
            <p:cNvSpPr>
              <a:spLocks noChangeShapeType="1"/>
            </p:cNvSpPr>
            <p:nvPr/>
          </p:nvSpPr>
          <p:spPr bwMode="auto">
            <a:xfrm>
              <a:off x="4092" y="1890"/>
              <a:ext cx="135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6" name="Line 19"/>
            <p:cNvSpPr>
              <a:spLocks noChangeShapeType="1"/>
            </p:cNvSpPr>
            <p:nvPr/>
          </p:nvSpPr>
          <p:spPr bwMode="auto">
            <a:xfrm flipV="1">
              <a:off x="4227" y="1890"/>
              <a:ext cx="143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7" name="Line 20"/>
            <p:cNvSpPr>
              <a:spLocks noChangeShapeType="1"/>
            </p:cNvSpPr>
            <p:nvPr/>
          </p:nvSpPr>
          <p:spPr bwMode="auto">
            <a:xfrm>
              <a:off x="4047" y="1996"/>
              <a:ext cx="175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8" name="Line 21"/>
            <p:cNvSpPr>
              <a:spLocks noChangeShapeType="1"/>
            </p:cNvSpPr>
            <p:nvPr/>
          </p:nvSpPr>
          <p:spPr bwMode="auto">
            <a:xfrm flipV="1">
              <a:off x="4227" y="2012"/>
              <a:ext cx="176" cy="7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399" name="Line 22"/>
            <p:cNvSpPr>
              <a:spLocks noChangeShapeType="1"/>
            </p:cNvSpPr>
            <p:nvPr/>
          </p:nvSpPr>
          <p:spPr bwMode="auto">
            <a:xfrm flipV="1">
              <a:off x="4227" y="1782"/>
              <a:ext cx="90" cy="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400" name="Line 23"/>
            <p:cNvSpPr>
              <a:spLocks noChangeShapeType="1"/>
            </p:cNvSpPr>
            <p:nvPr/>
          </p:nvSpPr>
          <p:spPr bwMode="auto">
            <a:xfrm flipV="1">
              <a:off x="4227" y="1632"/>
              <a:ext cx="57" cy="2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401" name="Line 24"/>
            <p:cNvSpPr>
              <a:spLocks noChangeShapeType="1"/>
            </p:cNvSpPr>
            <p:nvPr/>
          </p:nvSpPr>
          <p:spPr bwMode="auto">
            <a:xfrm>
              <a:off x="4126" y="1772"/>
              <a:ext cx="109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3402" name="Line 25"/>
            <p:cNvSpPr>
              <a:spLocks noChangeShapeType="1"/>
            </p:cNvSpPr>
            <p:nvPr/>
          </p:nvSpPr>
          <p:spPr bwMode="auto">
            <a:xfrm>
              <a:off x="4175" y="1625"/>
              <a:ext cx="63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/>
            </a:p>
          </p:txBody>
        </p:sp>
        <p:grpSp>
          <p:nvGrpSpPr>
            <p:cNvPr id="3403" name="Group 26"/>
            <p:cNvGrpSpPr>
              <a:grpSpLocks/>
            </p:cNvGrpSpPr>
            <p:nvPr/>
          </p:nvGrpSpPr>
          <p:grpSpPr bwMode="auto">
            <a:xfrm>
              <a:off x="4269" y="1415"/>
              <a:ext cx="392" cy="137"/>
              <a:chOff x="4227" y="1360"/>
              <a:chExt cx="863" cy="270"/>
            </a:xfrm>
          </p:grpSpPr>
          <p:sp>
            <p:nvSpPr>
              <p:cNvPr id="3414" name="Line 27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5" name="Line 28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6" name="Line 29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7" name="Line 30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3404" name="Group 31"/>
            <p:cNvGrpSpPr>
              <a:grpSpLocks/>
            </p:cNvGrpSpPr>
            <p:nvPr/>
          </p:nvGrpSpPr>
          <p:grpSpPr bwMode="auto">
            <a:xfrm rot="5700496">
              <a:off x="4053" y="1170"/>
              <a:ext cx="392" cy="137"/>
              <a:chOff x="4227" y="1360"/>
              <a:chExt cx="863" cy="270"/>
            </a:xfrm>
          </p:grpSpPr>
          <p:sp>
            <p:nvSpPr>
              <p:cNvPr id="3410" name="Line 32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1" name="Line 33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2" name="Line 34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13" name="Line 35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3405" name="Group 36"/>
            <p:cNvGrpSpPr>
              <a:grpSpLocks/>
            </p:cNvGrpSpPr>
            <p:nvPr/>
          </p:nvGrpSpPr>
          <p:grpSpPr bwMode="auto">
            <a:xfrm rot="10800000">
              <a:off x="3796" y="1402"/>
              <a:ext cx="392" cy="137"/>
              <a:chOff x="4227" y="1360"/>
              <a:chExt cx="863" cy="270"/>
            </a:xfrm>
          </p:grpSpPr>
          <p:sp>
            <p:nvSpPr>
              <p:cNvPr id="3406" name="Line 37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07" name="Line 38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08" name="Line 39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3409" name="Line 40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/>
              </a:p>
            </p:txBody>
          </p:sp>
        </p:grpSp>
      </p:grpSp>
      <p:sp>
        <p:nvSpPr>
          <p:cNvPr id="3096" name="Oval 41"/>
          <p:cNvSpPr>
            <a:spLocks noChangeArrowheads="1"/>
          </p:cNvSpPr>
          <p:nvPr/>
        </p:nvSpPr>
        <p:spPr bwMode="auto">
          <a:xfrm>
            <a:off x="6835775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97" name="Line 42"/>
          <p:cNvSpPr>
            <a:spLocks noChangeShapeType="1"/>
          </p:cNvSpPr>
          <p:nvPr/>
        </p:nvSpPr>
        <p:spPr bwMode="auto">
          <a:xfrm>
            <a:off x="6835775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98" name="Line 43"/>
          <p:cNvSpPr>
            <a:spLocks noChangeShapeType="1"/>
          </p:cNvSpPr>
          <p:nvPr/>
        </p:nvSpPr>
        <p:spPr bwMode="auto">
          <a:xfrm>
            <a:off x="7194550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099" name="Rectangle 44"/>
          <p:cNvSpPr>
            <a:spLocks noChangeArrowheads="1"/>
          </p:cNvSpPr>
          <p:nvPr/>
        </p:nvSpPr>
        <p:spPr bwMode="auto">
          <a:xfrm>
            <a:off x="6835775" y="3644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00" name="Oval 45"/>
          <p:cNvSpPr>
            <a:spLocks noChangeArrowheads="1"/>
          </p:cNvSpPr>
          <p:nvPr/>
        </p:nvSpPr>
        <p:spPr bwMode="auto">
          <a:xfrm>
            <a:off x="6832600" y="3576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01" name="Group 46"/>
          <p:cNvGrpSpPr>
            <a:grpSpLocks/>
          </p:cNvGrpSpPr>
          <p:nvPr/>
        </p:nvGrpSpPr>
        <p:grpSpPr bwMode="auto">
          <a:xfrm>
            <a:off x="6918325" y="3600450"/>
            <a:ext cx="179388" cy="65088"/>
            <a:chOff x="2848" y="848"/>
            <a:chExt cx="140" cy="98"/>
          </a:xfrm>
        </p:grpSpPr>
        <p:sp>
          <p:nvSpPr>
            <p:cNvPr id="3385" name="Line 4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6" name="Line 4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7" name="Line 4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02" name="Group 50"/>
          <p:cNvGrpSpPr>
            <a:grpSpLocks/>
          </p:cNvGrpSpPr>
          <p:nvPr/>
        </p:nvGrpSpPr>
        <p:grpSpPr bwMode="auto">
          <a:xfrm flipV="1">
            <a:off x="6918325" y="3600450"/>
            <a:ext cx="179388" cy="65088"/>
            <a:chOff x="2848" y="848"/>
            <a:chExt cx="140" cy="98"/>
          </a:xfrm>
        </p:grpSpPr>
        <p:sp>
          <p:nvSpPr>
            <p:cNvPr id="3382" name="Line 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3" name="Line 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4" name="Line 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03" name="Oval 54"/>
          <p:cNvSpPr>
            <a:spLocks noChangeArrowheads="1"/>
          </p:cNvSpPr>
          <p:nvPr/>
        </p:nvSpPr>
        <p:spPr bwMode="auto">
          <a:xfrm>
            <a:off x="7191375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04" name="Line 55"/>
          <p:cNvSpPr>
            <a:spLocks noChangeShapeType="1"/>
          </p:cNvSpPr>
          <p:nvPr/>
        </p:nvSpPr>
        <p:spPr bwMode="auto">
          <a:xfrm>
            <a:off x="7191375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05" name="Line 56"/>
          <p:cNvSpPr>
            <a:spLocks noChangeShapeType="1"/>
          </p:cNvSpPr>
          <p:nvPr/>
        </p:nvSpPr>
        <p:spPr bwMode="auto">
          <a:xfrm>
            <a:off x="7550150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06" name="Rectangle 57"/>
          <p:cNvSpPr>
            <a:spLocks noChangeArrowheads="1"/>
          </p:cNvSpPr>
          <p:nvPr/>
        </p:nvSpPr>
        <p:spPr bwMode="auto">
          <a:xfrm>
            <a:off x="7191375" y="39243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07" name="Oval 58"/>
          <p:cNvSpPr>
            <a:spLocks noChangeArrowheads="1"/>
          </p:cNvSpPr>
          <p:nvPr/>
        </p:nvSpPr>
        <p:spPr bwMode="auto">
          <a:xfrm>
            <a:off x="7188200" y="38560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08" name="Group 59"/>
          <p:cNvGrpSpPr>
            <a:grpSpLocks/>
          </p:cNvGrpSpPr>
          <p:nvPr/>
        </p:nvGrpSpPr>
        <p:grpSpPr bwMode="auto">
          <a:xfrm>
            <a:off x="7273925" y="3879850"/>
            <a:ext cx="179388" cy="65088"/>
            <a:chOff x="2848" y="848"/>
            <a:chExt cx="140" cy="98"/>
          </a:xfrm>
        </p:grpSpPr>
        <p:sp>
          <p:nvSpPr>
            <p:cNvPr id="3379" name="Line 6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0" name="Line 6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81" name="Line 6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09" name="Group 63"/>
          <p:cNvGrpSpPr>
            <a:grpSpLocks/>
          </p:cNvGrpSpPr>
          <p:nvPr/>
        </p:nvGrpSpPr>
        <p:grpSpPr bwMode="auto">
          <a:xfrm flipV="1">
            <a:off x="7273925" y="3879850"/>
            <a:ext cx="179388" cy="65088"/>
            <a:chOff x="2848" y="848"/>
            <a:chExt cx="140" cy="98"/>
          </a:xfrm>
        </p:grpSpPr>
        <p:sp>
          <p:nvSpPr>
            <p:cNvPr id="3376" name="Line 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7" name="Line 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8" name="Line 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10" name="Oval 67"/>
          <p:cNvSpPr>
            <a:spLocks noChangeArrowheads="1"/>
          </p:cNvSpPr>
          <p:nvPr/>
        </p:nvSpPr>
        <p:spPr bwMode="auto">
          <a:xfrm>
            <a:off x="7470775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11" name="Line 68"/>
          <p:cNvSpPr>
            <a:spLocks noChangeShapeType="1"/>
          </p:cNvSpPr>
          <p:nvPr/>
        </p:nvSpPr>
        <p:spPr bwMode="auto">
          <a:xfrm>
            <a:off x="7470775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12" name="Line 69"/>
          <p:cNvSpPr>
            <a:spLocks noChangeShapeType="1"/>
          </p:cNvSpPr>
          <p:nvPr/>
        </p:nvSpPr>
        <p:spPr bwMode="auto">
          <a:xfrm>
            <a:off x="7829550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13" name="Rectangle 70"/>
          <p:cNvSpPr>
            <a:spLocks noChangeArrowheads="1"/>
          </p:cNvSpPr>
          <p:nvPr/>
        </p:nvSpPr>
        <p:spPr bwMode="auto">
          <a:xfrm>
            <a:off x="7470775" y="36576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14" name="Oval 71"/>
          <p:cNvSpPr>
            <a:spLocks noChangeArrowheads="1"/>
          </p:cNvSpPr>
          <p:nvPr/>
        </p:nvSpPr>
        <p:spPr bwMode="auto">
          <a:xfrm>
            <a:off x="7467600" y="35893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15" name="Group 72"/>
          <p:cNvGrpSpPr>
            <a:grpSpLocks/>
          </p:cNvGrpSpPr>
          <p:nvPr/>
        </p:nvGrpSpPr>
        <p:grpSpPr bwMode="auto">
          <a:xfrm>
            <a:off x="7553325" y="3613150"/>
            <a:ext cx="179388" cy="65088"/>
            <a:chOff x="2848" y="848"/>
            <a:chExt cx="140" cy="98"/>
          </a:xfrm>
        </p:grpSpPr>
        <p:sp>
          <p:nvSpPr>
            <p:cNvPr id="3373" name="Line 7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4" name="Line 7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5" name="Line 7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16" name="Group 76"/>
          <p:cNvGrpSpPr>
            <a:grpSpLocks/>
          </p:cNvGrpSpPr>
          <p:nvPr/>
        </p:nvGrpSpPr>
        <p:grpSpPr bwMode="auto">
          <a:xfrm flipV="1">
            <a:off x="7553325" y="3613150"/>
            <a:ext cx="179388" cy="65088"/>
            <a:chOff x="2848" y="848"/>
            <a:chExt cx="140" cy="98"/>
          </a:xfrm>
        </p:grpSpPr>
        <p:sp>
          <p:nvSpPr>
            <p:cNvPr id="3370" name="Line 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1" name="Line 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72" name="Line 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17" name="Oval 80"/>
          <p:cNvSpPr>
            <a:spLocks noChangeArrowheads="1"/>
          </p:cNvSpPr>
          <p:nvPr/>
        </p:nvSpPr>
        <p:spPr bwMode="auto">
          <a:xfrm>
            <a:off x="6935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18" name="Line 81"/>
          <p:cNvSpPr>
            <a:spLocks noChangeShapeType="1"/>
          </p:cNvSpPr>
          <p:nvPr/>
        </p:nvSpPr>
        <p:spPr bwMode="auto">
          <a:xfrm>
            <a:off x="6935788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19" name="Line 82"/>
          <p:cNvSpPr>
            <a:spLocks noChangeShapeType="1"/>
          </p:cNvSpPr>
          <p:nvPr/>
        </p:nvSpPr>
        <p:spPr bwMode="auto">
          <a:xfrm>
            <a:off x="7283450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20" name="Rectangle 83"/>
          <p:cNvSpPr>
            <a:spLocks noChangeArrowheads="1"/>
          </p:cNvSpPr>
          <p:nvPr/>
        </p:nvSpPr>
        <p:spPr bwMode="auto">
          <a:xfrm>
            <a:off x="6935788" y="2495550"/>
            <a:ext cx="344487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21" name="Oval 84"/>
          <p:cNvSpPr>
            <a:spLocks noChangeArrowheads="1"/>
          </p:cNvSpPr>
          <p:nvPr/>
        </p:nvSpPr>
        <p:spPr bwMode="auto">
          <a:xfrm>
            <a:off x="6932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22" name="Group 85"/>
          <p:cNvGrpSpPr>
            <a:grpSpLocks/>
          </p:cNvGrpSpPr>
          <p:nvPr/>
        </p:nvGrpSpPr>
        <p:grpSpPr bwMode="auto">
          <a:xfrm>
            <a:off x="7016750" y="2454275"/>
            <a:ext cx="171450" cy="61913"/>
            <a:chOff x="2848" y="848"/>
            <a:chExt cx="140" cy="98"/>
          </a:xfrm>
        </p:grpSpPr>
        <p:sp>
          <p:nvSpPr>
            <p:cNvPr id="3367" name="Line 8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8" name="Line 8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9" name="Line 8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23" name="Group 89"/>
          <p:cNvGrpSpPr>
            <a:grpSpLocks/>
          </p:cNvGrpSpPr>
          <p:nvPr/>
        </p:nvGrpSpPr>
        <p:grpSpPr bwMode="auto">
          <a:xfrm flipV="1">
            <a:off x="7016750" y="2454275"/>
            <a:ext cx="171450" cy="60325"/>
            <a:chOff x="2848" y="848"/>
            <a:chExt cx="140" cy="98"/>
          </a:xfrm>
        </p:grpSpPr>
        <p:sp>
          <p:nvSpPr>
            <p:cNvPr id="3364" name="Line 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5" name="Line 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6" name="Line 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24" name="Oval 93"/>
          <p:cNvSpPr>
            <a:spLocks noChangeArrowheads="1"/>
          </p:cNvSpPr>
          <p:nvPr/>
        </p:nvSpPr>
        <p:spPr bwMode="auto">
          <a:xfrm>
            <a:off x="6934200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25" name="Line 94"/>
          <p:cNvSpPr>
            <a:spLocks noChangeShapeType="1"/>
          </p:cNvSpPr>
          <p:nvPr/>
        </p:nvSpPr>
        <p:spPr bwMode="auto">
          <a:xfrm>
            <a:off x="693420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26" name="Line 95"/>
          <p:cNvSpPr>
            <a:spLocks noChangeShapeType="1"/>
          </p:cNvSpPr>
          <p:nvPr/>
        </p:nvSpPr>
        <p:spPr bwMode="auto">
          <a:xfrm>
            <a:off x="72929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27" name="Rectangle 96"/>
          <p:cNvSpPr>
            <a:spLocks noChangeArrowheads="1"/>
          </p:cNvSpPr>
          <p:nvPr/>
        </p:nvSpPr>
        <p:spPr bwMode="auto">
          <a:xfrm>
            <a:off x="6934200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28" name="Oval 97"/>
          <p:cNvSpPr>
            <a:spLocks noChangeArrowheads="1"/>
          </p:cNvSpPr>
          <p:nvPr/>
        </p:nvSpPr>
        <p:spPr bwMode="auto">
          <a:xfrm>
            <a:off x="6931025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29" name="Group 98"/>
          <p:cNvGrpSpPr>
            <a:grpSpLocks/>
          </p:cNvGrpSpPr>
          <p:nvPr/>
        </p:nvGrpSpPr>
        <p:grpSpPr bwMode="auto">
          <a:xfrm>
            <a:off x="7016750" y="2711450"/>
            <a:ext cx="179388" cy="65088"/>
            <a:chOff x="2848" y="848"/>
            <a:chExt cx="140" cy="98"/>
          </a:xfrm>
        </p:grpSpPr>
        <p:sp>
          <p:nvSpPr>
            <p:cNvPr id="3361" name="Line 9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2" name="Line 10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3" name="Line 10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30" name="Group 102"/>
          <p:cNvGrpSpPr>
            <a:grpSpLocks/>
          </p:cNvGrpSpPr>
          <p:nvPr/>
        </p:nvGrpSpPr>
        <p:grpSpPr bwMode="auto">
          <a:xfrm flipV="1">
            <a:off x="7016750" y="2711450"/>
            <a:ext cx="179388" cy="65088"/>
            <a:chOff x="2848" y="848"/>
            <a:chExt cx="140" cy="98"/>
          </a:xfrm>
        </p:grpSpPr>
        <p:sp>
          <p:nvSpPr>
            <p:cNvPr id="3358" name="Line 1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9" name="Line 1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60" name="Line 1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31" name="Oval 106"/>
          <p:cNvSpPr>
            <a:spLocks noChangeArrowheads="1"/>
          </p:cNvSpPr>
          <p:nvPr/>
        </p:nvSpPr>
        <p:spPr bwMode="auto">
          <a:xfrm>
            <a:off x="7410450" y="2405063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32" name="Line 107"/>
          <p:cNvSpPr>
            <a:spLocks noChangeShapeType="1"/>
          </p:cNvSpPr>
          <p:nvPr/>
        </p:nvSpPr>
        <p:spPr bwMode="auto">
          <a:xfrm>
            <a:off x="74104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33" name="Line 108"/>
          <p:cNvSpPr>
            <a:spLocks noChangeShapeType="1"/>
          </p:cNvSpPr>
          <p:nvPr/>
        </p:nvSpPr>
        <p:spPr bwMode="auto">
          <a:xfrm>
            <a:off x="77406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34" name="Rectangle 109"/>
          <p:cNvSpPr>
            <a:spLocks noChangeArrowheads="1"/>
          </p:cNvSpPr>
          <p:nvPr/>
        </p:nvSpPr>
        <p:spPr bwMode="auto">
          <a:xfrm>
            <a:off x="7410450" y="2398713"/>
            <a:ext cx="327025" cy="5238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3135" name="Oval 110"/>
          <p:cNvSpPr>
            <a:spLocks noChangeArrowheads="1"/>
          </p:cNvSpPr>
          <p:nvPr/>
        </p:nvSpPr>
        <p:spPr bwMode="auto">
          <a:xfrm>
            <a:off x="7407275" y="2336800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36" name="Group 111"/>
          <p:cNvGrpSpPr>
            <a:grpSpLocks/>
          </p:cNvGrpSpPr>
          <p:nvPr/>
        </p:nvGrpSpPr>
        <p:grpSpPr bwMode="auto">
          <a:xfrm>
            <a:off x="7486650" y="2359025"/>
            <a:ext cx="163513" cy="57150"/>
            <a:chOff x="2848" y="848"/>
            <a:chExt cx="140" cy="98"/>
          </a:xfrm>
        </p:grpSpPr>
        <p:sp>
          <p:nvSpPr>
            <p:cNvPr id="3355" name="Line 11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6" name="Line 11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7" name="Line 11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37" name="Group 115"/>
          <p:cNvGrpSpPr>
            <a:grpSpLocks/>
          </p:cNvGrpSpPr>
          <p:nvPr/>
        </p:nvGrpSpPr>
        <p:grpSpPr bwMode="auto">
          <a:xfrm flipV="1">
            <a:off x="7486650" y="2357438"/>
            <a:ext cx="163513" cy="58737"/>
            <a:chOff x="2848" y="848"/>
            <a:chExt cx="140" cy="98"/>
          </a:xfrm>
        </p:grpSpPr>
        <p:sp>
          <p:nvSpPr>
            <p:cNvPr id="3352" name="Line 1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3" name="Line 1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4" name="Line 1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38" name="Oval 119"/>
          <p:cNvSpPr>
            <a:spLocks noChangeArrowheads="1"/>
          </p:cNvSpPr>
          <p:nvPr/>
        </p:nvSpPr>
        <p:spPr bwMode="auto">
          <a:xfrm>
            <a:off x="7496175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39" name="Line 120"/>
          <p:cNvSpPr>
            <a:spLocks noChangeShapeType="1"/>
          </p:cNvSpPr>
          <p:nvPr/>
        </p:nvSpPr>
        <p:spPr bwMode="auto">
          <a:xfrm>
            <a:off x="74961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40" name="Line 121"/>
          <p:cNvSpPr>
            <a:spLocks noChangeShapeType="1"/>
          </p:cNvSpPr>
          <p:nvPr/>
        </p:nvSpPr>
        <p:spPr bwMode="auto">
          <a:xfrm>
            <a:off x="785495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41" name="Rectangle 122"/>
          <p:cNvSpPr>
            <a:spLocks noChangeArrowheads="1"/>
          </p:cNvSpPr>
          <p:nvPr/>
        </p:nvSpPr>
        <p:spPr bwMode="auto">
          <a:xfrm>
            <a:off x="7496175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42" name="Oval 123"/>
          <p:cNvSpPr>
            <a:spLocks noChangeArrowheads="1"/>
          </p:cNvSpPr>
          <p:nvPr/>
        </p:nvSpPr>
        <p:spPr bwMode="auto">
          <a:xfrm>
            <a:off x="7493000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43" name="Group 124"/>
          <p:cNvGrpSpPr>
            <a:grpSpLocks/>
          </p:cNvGrpSpPr>
          <p:nvPr/>
        </p:nvGrpSpPr>
        <p:grpSpPr bwMode="auto">
          <a:xfrm>
            <a:off x="7578725" y="2711450"/>
            <a:ext cx="179388" cy="65088"/>
            <a:chOff x="2848" y="848"/>
            <a:chExt cx="140" cy="98"/>
          </a:xfrm>
        </p:grpSpPr>
        <p:sp>
          <p:nvSpPr>
            <p:cNvPr id="3349" name="Line 12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0" name="Line 12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51" name="Line 12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44" name="Group 128"/>
          <p:cNvGrpSpPr>
            <a:grpSpLocks/>
          </p:cNvGrpSpPr>
          <p:nvPr/>
        </p:nvGrpSpPr>
        <p:grpSpPr bwMode="auto">
          <a:xfrm flipV="1">
            <a:off x="7578725" y="2711450"/>
            <a:ext cx="179388" cy="65088"/>
            <a:chOff x="2848" y="848"/>
            <a:chExt cx="140" cy="98"/>
          </a:xfrm>
        </p:grpSpPr>
        <p:sp>
          <p:nvSpPr>
            <p:cNvPr id="3346" name="Line 1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7" name="Line 1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8" name="Line 1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45" name="Oval 132"/>
          <p:cNvSpPr>
            <a:spLocks noChangeArrowheads="1"/>
          </p:cNvSpPr>
          <p:nvPr/>
        </p:nvSpPr>
        <p:spPr bwMode="auto">
          <a:xfrm>
            <a:off x="6086475" y="249872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46" name="Line 133"/>
          <p:cNvSpPr>
            <a:spLocks noChangeShapeType="1"/>
          </p:cNvSpPr>
          <p:nvPr/>
        </p:nvSpPr>
        <p:spPr bwMode="auto">
          <a:xfrm>
            <a:off x="6086475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47" name="Line 134"/>
          <p:cNvSpPr>
            <a:spLocks noChangeShapeType="1"/>
          </p:cNvSpPr>
          <p:nvPr/>
        </p:nvSpPr>
        <p:spPr bwMode="auto">
          <a:xfrm>
            <a:off x="6432550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48" name="Rectangle 135"/>
          <p:cNvSpPr>
            <a:spLocks noChangeArrowheads="1"/>
          </p:cNvSpPr>
          <p:nvPr/>
        </p:nvSpPr>
        <p:spPr bwMode="auto">
          <a:xfrm>
            <a:off x="6086475" y="2490788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49" name="Oval 136"/>
          <p:cNvSpPr>
            <a:spLocks noChangeArrowheads="1"/>
          </p:cNvSpPr>
          <p:nvPr/>
        </p:nvSpPr>
        <p:spPr bwMode="auto">
          <a:xfrm>
            <a:off x="6083300" y="242728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50" name="Group 137"/>
          <p:cNvGrpSpPr>
            <a:grpSpLocks/>
          </p:cNvGrpSpPr>
          <p:nvPr/>
        </p:nvGrpSpPr>
        <p:grpSpPr bwMode="auto">
          <a:xfrm>
            <a:off x="6167438" y="2449513"/>
            <a:ext cx="171450" cy="60325"/>
            <a:chOff x="2848" y="848"/>
            <a:chExt cx="140" cy="98"/>
          </a:xfrm>
        </p:grpSpPr>
        <p:sp>
          <p:nvSpPr>
            <p:cNvPr id="3343" name="Line 13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4" name="Line 13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5" name="Line 14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51" name="Group 141"/>
          <p:cNvGrpSpPr>
            <a:grpSpLocks/>
          </p:cNvGrpSpPr>
          <p:nvPr/>
        </p:nvGrpSpPr>
        <p:grpSpPr bwMode="auto">
          <a:xfrm flipV="1">
            <a:off x="6167438" y="2449513"/>
            <a:ext cx="171450" cy="58737"/>
            <a:chOff x="2848" y="848"/>
            <a:chExt cx="140" cy="98"/>
          </a:xfrm>
        </p:grpSpPr>
        <p:sp>
          <p:nvSpPr>
            <p:cNvPr id="3340" name="Line 1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1" name="Line 1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42" name="Line 1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52" name="Oval 145"/>
          <p:cNvSpPr>
            <a:spLocks noChangeArrowheads="1"/>
          </p:cNvSpPr>
          <p:nvPr/>
        </p:nvSpPr>
        <p:spPr bwMode="auto">
          <a:xfrm>
            <a:off x="5780088" y="364807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53" name="Line 146"/>
          <p:cNvSpPr>
            <a:spLocks noChangeShapeType="1"/>
          </p:cNvSpPr>
          <p:nvPr/>
        </p:nvSpPr>
        <p:spPr bwMode="auto">
          <a:xfrm>
            <a:off x="5780088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54" name="Line 147"/>
          <p:cNvSpPr>
            <a:spLocks noChangeShapeType="1"/>
          </p:cNvSpPr>
          <p:nvPr/>
        </p:nvSpPr>
        <p:spPr bwMode="auto">
          <a:xfrm>
            <a:off x="6126163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55" name="Rectangle 148"/>
          <p:cNvSpPr>
            <a:spLocks noChangeArrowheads="1"/>
          </p:cNvSpPr>
          <p:nvPr/>
        </p:nvSpPr>
        <p:spPr bwMode="auto">
          <a:xfrm>
            <a:off x="5780088" y="3640138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>
              <a:latin typeface="Times New Roman" pitchFamily="18" charset="0"/>
            </a:endParaRPr>
          </a:p>
        </p:txBody>
      </p:sp>
      <p:sp>
        <p:nvSpPr>
          <p:cNvPr id="3156" name="Oval 149"/>
          <p:cNvSpPr>
            <a:spLocks noChangeArrowheads="1"/>
          </p:cNvSpPr>
          <p:nvPr/>
        </p:nvSpPr>
        <p:spPr bwMode="auto">
          <a:xfrm>
            <a:off x="5776913" y="357663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57" name="Group 150"/>
          <p:cNvGrpSpPr>
            <a:grpSpLocks/>
          </p:cNvGrpSpPr>
          <p:nvPr/>
        </p:nvGrpSpPr>
        <p:grpSpPr bwMode="auto">
          <a:xfrm>
            <a:off x="5861050" y="3598863"/>
            <a:ext cx="171450" cy="60325"/>
            <a:chOff x="2848" y="848"/>
            <a:chExt cx="140" cy="98"/>
          </a:xfrm>
        </p:grpSpPr>
        <p:sp>
          <p:nvSpPr>
            <p:cNvPr id="3337" name="Line 1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38" name="Line 1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39" name="Line 1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158" name="Group 154"/>
          <p:cNvGrpSpPr>
            <a:grpSpLocks/>
          </p:cNvGrpSpPr>
          <p:nvPr/>
        </p:nvGrpSpPr>
        <p:grpSpPr bwMode="auto">
          <a:xfrm flipV="1">
            <a:off x="5861050" y="3598863"/>
            <a:ext cx="171450" cy="58737"/>
            <a:chOff x="2848" y="848"/>
            <a:chExt cx="140" cy="98"/>
          </a:xfrm>
        </p:grpSpPr>
        <p:sp>
          <p:nvSpPr>
            <p:cNvPr id="3334" name="Line 1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35" name="Line 1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36" name="Line 1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159" name="Line 158"/>
          <p:cNvSpPr>
            <a:spLocks noChangeShapeType="1"/>
          </p:cNvSpPr>
          <p:nvPr/>
        </p:nvSpPr>
        <p:spPr bwMode="auto">
          <a:xfrm flipV="1">
            <a:off x="6978650" y="4005263"/>
            <a:ext cx="227013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0" name="Line 159"/>
          <p:cNvSpPr>
            <a:spLocks noChangeShapeType="1"/>
          </p:cNvSpPr>
          <p:nvPr/>
        </p:nvSpPr>
        <p:spPr bwMode="auto">
          <a:xfrm>
            <a:off x="7102475" y="3743325"/>
            <a:ext cx="163513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1" name="Line 160"/>
          <p:cNvSpPr>
            <a:spLocks noChangeShapeType="1"/>
          </p:cNvSpPr>
          <p:nvPr/>
        </p:nvSpPr>
        <p:spPr bwMode="auto">
          <a:xfrm>
            <a:off x="7199313" y="3663950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2" name="Line 161"/>
          <p:cNvSpPr>
            <a:spLocks noChangeShapeType="1"/>
          </p:cNvSpPr>
          <p:nvPr/>
        </p:nvSpPr>
        <p:spPr bwMode="auto">
          <a:xfrm flipV="1">
            <a:off x="7435850" y="3749675"/>
            <a:ext cx="134938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3" name="Line 162"/>
          <p:cNvSpPr>
            <a:spLocks noChangeShapeType="1"/>
          </p:cNvSpPr>
          <p:nvPr/>
        </p:nvSpPr>
        <p:spPr bwMode="auto">
          <a:xfrm>
            <a:off x="6134100" y="3670300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4" name="Line 163"/>
          <p:cNvSpPr>
            <a:spLocks noChangeShapeType="1"/>
          </p:cNvSpPr>
          <p:nvPr/>
        </p:nvSpPr>
        <p:spPr bwMode="auto">
          <a:xfrm>
            <a:off x="6429375" y="2517775"/>
            <a:ext cx="50958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5" name="Line 164"/>
          <p:cNvSpPr>
            <a:spLocks noChangeShapeType="1"/>
          </p:cNvSpPr>
          <p:nvPr/>
        </p:nvSpPr>
        <p:spPr bwMode="auto">
          <a:xfrm>
            <a:off x="5995988" y="2346325"/>
            <a:ext cx="15240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6" name="Freeform 165"/>
          <p:cNvSpPr>
            <a:spLocks/>
          </p:cNvSpPr>
          <p:nvPr/>
        </p:nvSpPr>
        <p:spPr bwMode="auto">
          <a:xfrm>
            <a:off x="5316538" y="4352925"/>
            <a:ext cx="2979737" cy="1455738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67" name="Line 166"/>
          <p:cNvSpPr>
            <a:spLocks noChangeShapeType="1"/>
          </p:cNvSpPr>
          <p:nvPr/>
        </p:nvSpPr>
        <p:spPr bwMode="auto">
          <a:xfrm rot="-5400000">
            <a:off x="7551737" y="5089526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68" name="Line 167"/>
          <p:cNvSpPr>
            <a:spLocks noChangeShapeType="1"/>
          </p:cNvSpPr>
          <p:nvPr/>
        </p:nvSpPr>
        <p:spPr bwMode="auto">
          <a:xfrm rot="5400000" flipV="1">
            <a:off x="7697788" y="537051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69" name="Line 168"/>
          <p:cNvSpPr>
            <a:spLocks noChangeShapeType="1"/>
          </p:cNvSpPr>
          <p:nvPr/>
        </p:nvSpPr>
        <p:spPr bwMode="auto">
          <a:xfrm rot="-5400000">
            <a:off x="7883525" y="5046663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3170" name="Group 169"/>
          <p:cNvGrpSpPr>
            <a:grpSpLocks/>
          </p:cNvGrpSpPr>
          <p:nvPr/>
        </p:nvGrpSpPr>
        <p:grpSpPr bwMode="auto">
          <a:xfrm>
            <a:off x="7462838" y="4756150"/>
            <a:ext cx="501650" cy="234950"/>
            <a:chOff x="4701" y="2996"/>
            <a:chExt cx="316" cy="148"/>
          </a:xfrm>
        </p:grpSpPr>
        <p:sp>
          <p:nvSpPr>
            <p:cNvPr id="3321" name="Oval 170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22" name="Line 171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23" name="Line 172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24" name="Rectangle 173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imes New Roman" pitchFamily="18" charset="0"/>
              </a:endParaRPr>
            </a:p>
          </p:txBody>
        </p:sp>
        <p:sp>
          <p:nvSpPr>
            <p:cNvPr id="3325" name="Oval 174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3326" name="Group 175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331" name="Line 1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32" name="Line 1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33" name="Line 1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3327" name="Group 179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328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29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30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3171" name="Group 183"/>
          <p:cNvGrpSpPr>
            <a:grpSpLocks/>
          </p:cNvGrpSpPr>
          <p:nvPr/>
        </p:nvGrpSpPr>
        <p:grpSpPr bwMode="auto">
          <a:xfrm>
            <a:off x="6646863" y="4479925"/>
            <a:ext cx="501650" cy="234950"/>
            <a:chOff x="3600" y="219"/>
            <a:chExt cx="360" cy="175"/>
          </a:xfrm>
        </p:grpSpPr>
        <p:sp>
          <p:nvSpPr>
            <p:cNvPr id="3308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09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10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11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imes New Roman" pitchFamily="18" charset="0"/>
              </a:endParaRPr>
            </a:p>
          </p:txBody>
        </p:sp>
        <p:sp>
          <p:nvSpPr>
            <p:cNvPr id="3312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3313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318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19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20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3314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315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16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17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3172" name="Group 197"/>
          <p:cNvGrpSpPr>
            <a:grpSpLocks/>
          </p:cNvGrpSpPr>
          <p:nvPr/>
        </p:nvGrpSpPr>
        <p:grpSpPr bwMode="auto">
          <a:xfrm>
            <a:off x="5981700" y="4784725"/>
            <a:ext cx="501650" cy="234950"/>
            <a:chOff x="3600" y="219"/>
            <a:chExt cx="360" cy="175"/>
          </a:xfrm>
        </p:grpSpPr>
        <p:sp>
          <p:nvSpPr>
            <p:cNvPr id="3295" name="Oval 19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6" name="Line 19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7" name="Line 20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98" name="Rectangle 20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imes New Roman" pitchFamily="18" charset="0"/>
              </a:endParaRPr>
            </a:p>
          </p:txBody>
        </p:sp>
        <p:sp>
          <p:nvSpPr>
            <p:cNvPr id="3299" name="Oval 20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3300" name="Group 20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3305" name="Line 20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06" name="Line 20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07" name="Line 20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3301" name="Group 20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3302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03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304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3173" name="Line 211"/>
          <p:cNvSpPr>
            <a:spLocks noChangeShapeType="1"/>
          </p:cNvSpPr>
          <p:nvPr/>
        </p:nvSpPr>
        <p:spPr bwMode="auto">
          <a:xfrm>
            <a:off x="7096125" y="4691063"/>
            <a:ext cx="358775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4" name="Line 212"/>
          <p:cNvSpPr>
            <a:spLocks noChangeShapeType="1"/>
          </p:cNvSpPr>
          <p:nvPr/>
        </p:nvSpPr>
        <p:spPr bwMode="auto">
          <a:xfrm flipV="1">
            <a:off x="6443663" y="4703763"/>
            <a:ext cx="277812" cy="1095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5" name="Line 213"/>
          <p:cNvSpPr>
            <a:spLocks noChangeShapeType="1"/>
          </p:cNvSpPr>
          <p:nvPr/>
        </p:nvSpPr>
        <p:spPr bwMode="auto">
          <a:xfrm flipV="1">
            <a:off x="6486525" y="4906963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6" name="Line 214"/>
          <p:cNvSpPr>
            <a:spLocks noChangeShapeType="1"/>
          </p:cNvSpPr>
          <p:nvPr/>
        </p:nvSpPr>
        <p:spPr bwMode="auto">
          <a:xfrm flipH="1">
            <a:off x="5781675" y="4652963"/>
            <a:ext cx="254000" cy="469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7" name="Line 215"/>
          <p:cNvSpPr>
            <a:spLocks noChangeShapeType="1"/>
          </p:cNvSpPr>
          <p:nvPr/>
        </p:nvSpPr>
        <p:spPr bwMode="auto">
          <a:xfrm>
            <a:off x="5807075" y="4703763"/>
            <a:ext cx="1968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8" name="Line 216"/>
          <p:cNvSpPr>
            <a:spLocks noChangeShapeType="1"/>
          </p:cNvSpPr>
          <p:nvPr/>
        </p:nvSpPr>
        <p:spPr bwMode="auto">
          <a:xfrm>
            <a:off x="5667375" y="5040313"/>
            <a:ext cx="15398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9" name="Line 217"/>
          <p:cNvSpPr>
            <a:spLocks noChangeShapeType="1"/>
          </p:cNvSpPr>
          <p:nvPr/>
        </p:nvSpPr>
        <p:spPr bwMode="auto">
          <a:xfrm>
            <a:off x="5919788" y="5119688"/>
            <a:ext cx="49053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0" name="Line 218"/>
          <p:cNvSpPr>
            <a:spLocks noChangeShapeType="1"/>
          </p:cNvSpPr>
          <p:nvPr/>
        </p:nvSpPr>
        <p:spPr bwMode="auto">
          <a:xfrm flipH="1">
            <a:off x="6159500" y="5027613"/>
            <a:ext cx="53975" cy="85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1" name="Line 219"/>
          <p:cNvSpPr>
            <a:spLocks noChangeShapeType="1"/>
          </p:cNvSpPr>
          <p:nvPr/>
        </p:nvSpPr>
        <p:spPr bwMode="auto">
          <a:xfrm>
            <a:off x="5972175" y="5116513"/>
            <a:ext cx="1588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2" name="Line 220"/>
          <p:cNvSpPr>
            <a:spLocks noChangeShapeType="1"/>
          </p:cNvSpPr>
          <p:nvPr/>
        </p:nvSpPr>
        <p:spPr bwMode="auto">
          <a:xfrm flipH="1" flipV="1">
            <a:off x="6369050" y="5124450"/>
            <a:ext cx="0" cy="76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3" name="Line 221"/>
          <p:cNvSpPr>
            <a:spLocks noChangeShapeType="1"/>
          </p:cNvSpPr>
          <p:nvPr/>
        </p:nvSpPr>
        <p:spPr bwMode="auto">
          <a:xfrm>
            <a:off x="6450013" y="4983163"/>
            <a:ext cx="503237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4" name="Line 222"/>
          <p:cNvSpPr>
            <a:spLocks noChangeShapeType="1"/>
          </p:cNvSpPr>
          <p:nvPr/>
        </p:nvSpPr>
        <p:spPr bwMode="auto">
          <a:xfrm>
            <a:off x="5899150" y="4918075"/>
            <a:ext cx="809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3185" name="Group 223"/>
          <p:cNvGrpSpPr>
            <a:grpSpLocks/>
          </p:cNvGrpSpPr>
          <p:nvPr/>
        </p:nvGrpSpPr>
        <p:grpSpPr bwMode="auto">
          <a:xfrm>
            <a:off x="5084763" y="1677988"/>
            <a:ext cx="3021012" cy="3981450"/>
            <a:chOff x="-1203" y="1352"/>
            <a:chExt cx="1903" cy="2508"/>
          </a:xfrm>
        </p:grpSpPr>
        <p:grpSp>
          <p:nvGrpSpPr>
            <p:cNvPr id="3268" name="Group 224"/>
            <p:cNvGrpSpPr>
              <a:grpSpLocks/>
            </p:cNvGrpSpPr>
            <p:nvPr/>
          </p:nvGrpSpPr>
          <p:grpSpPr bwMode="auto">
            <a:xfrm>
              <a:off x="-1203" y="1647"/>
              <a:ext cx="436" cy="114"/>
              <a:chOff x="3072" y="739"/>
              <a:chExt cx="652" cy="146"/>
            </a:xfrm>
          </p:grpSpPr>
          <p:pic>
            <p:nvPicPr>
              <p:cNvPr id="3292" name="Picture 225" descr="lgv_fqmg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93" name="Line 226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94" name="Line 227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3269" name="Picture 228" descr="imgyjavg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1027" y="1466"/>
              <a:ext cx="232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270" name="Group 229"/>
            <p:cNvGrpSpPr>
              <a:grpSpLocks/>
            </p:cNvGrpSpPr>
            <p:nvPr/>
          </p:nvGrpSpPr>
          <p:grpSpPr bwMode="auto">
            <a:xfrm>
              <a:off x="-546" y="1352"/>
              <a:ext cx="256" cy="269"/>
              <a:chOff x="2870" y="1518"/>
              <a:chExt cx="292" cy="320"/>
            </a:xfrm>
          </p:grpSpPr>
          <p:graphicFrame>
            <p:nvGraphicFramePr>
              <p:cNvPr id="3085" name="Object 1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61" name="Clip" r:id="rId6" imgW="819000" imgH="847800" progId="MS_ClipArt_Gallery.2">
                      <p:embed/>
                    </p:oleObj>
                  </mc:Choice>
                  <mc:Fallback>
                    <p:oleObj name="Clip" r:id="rId6" imgW="819000" imgH="8478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6" name="Object 1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62" name="Clip" r:id="rId8" imgW="1266840" imgH="1200240" progId="MS_ClipArt_Gallery.2">
                      <p:embed/>
                    </p:oleObj>
                  </mc:Choice>
                  <mc:Fallback>
                    <p:oleObj name="Clip" r:id="rId8" imgW="1266840" imgH="120024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71" name="Group 232"/>
            <p:cNvGrpSpPr>
              <a:grpSpLocks/>
            </p:cNvGrpSpPr>
            <p:nvPr/>
          </p:nvGrpSpPr>
          <p:grpSpPr bwMode="auto">
            <a:xfrm>
              <a:off x="-1002" y="2262"/>
              <a:ext cx="209" cy="224"/>
              <a:chOff x="2870" y="1518"/>
              <a:chExt cx="292" cy="320"/>
            </a:xfrm>
          </p:grpSpPr>
          <p:graphicFrame>
            <p:nvGraphicFramePr>
              <p:cNvPr id="3083" name="Object 11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63" name="Clip" r:id="rId10" imgW="819000" imgH="847800" progId="MS_ClipArt_Gallery.2">
                      <p:embed/>
                    </p:oleObj>
                  </mc:Choice>
                  <mc:Fallback>
                    <p:oleObj name="Clip" r:id="rId10" imgW="819000" imgH="8478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4" name="Object 12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64" name="Clip" r:id="rId11" imgW="1266840" imgH="1200240" progId="MS_ClipArt_Gallery.2">
                      <p:embed/>
                    </p:oleObj>
                  </mc:Choice>
                  <mc:Fallback>
                    <p:oleObj name="Clip" r:id="rId11" imgW="1266840" imgH="120024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074" name="Object 2"/>
            <p:cNvGraphicFramePr>
              <a:graphicFrameLocks noChangeAspect="1"/>
            </p:cNvGraphicFramePr>
            <p:nvPr/>
          </p:nvGraphicFramePr>
          <p:xfrm>
            <a:off x="-732" y="2289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65" name="Clip" r:id="rId12" imgW="1305000" imgH="1085760" progId="MS_ClipArt_Gallery.2">
                    <p:embed/>
                  </p:oleObj>
                </mc:Choice>
                <mc:Fallback>
                  <p:oleObj name="Clip" r:id="rId12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32" y="2289"/>
                          <a:ext cx="207" cy="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72" name="Group 236"/>
            <p:cNvGrpSpPr>
              <a:grpSpLocks/>
            </p:cNvGrpSpPr>
            <p:nvPr/>
          </p:nvGrpSpPr>
          <p:grpSpPr bwMode="auto">
            <a:xfrm>
              <a:off x="310" y="3575"/>
              <a:ext cx="125" cy="230"/>
              <a:chOff x="4180" y="783"/>
              <a:chExt cx="150" cy="307"/>
            </a:xfrm>
          </p:grpSpPr>
          <p:sp>
            <p:nvSpPr>
              <p:cNvPr id="3284" name="AutoShape 23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5" name="Rectangle 23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6" name="Rectangle 23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7" name="AutoShape 24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8" name="Line 24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9" name="Line 24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90" name="Rectangle 24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91" name="Rectangle 24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aphicFrame>
          <p:nvGraphicFramePr>
            <p:cNvPr id="3075" name="Object 3"/>
            <p:cNvGraphicFramePr>
              <a:graphicFrameLocks noChangeAspect="1"/>
            </p:cNvGraphicFramePr>
            <p:nvPr/>
          </p:nvGraphicFramePr>
          <p:xfrm>
            <a:off x="-975" y="338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66" name="Clip" r:id="rId14" imgW="1305000" imgH="1085760" progId="MS_ClipArt_Gallery.2">
                    <p:embed/>
                  </p:oleObj>
                </mc:Choice>
                <mc:Fallback>
                  <p:oleObj name="Clip" r:id="rId14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975" y="338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" name="Object 4"/>
            <p:cNvGraphicFramePr>
              <a:graphicFrameLocks noChangeAspect="1"/>
            </p:cNvGraphicFramePr>
            <p:nvPr/>
          </p:nvGraphicFramePr>
          <p:xfrm>
            <a:off x="-871" y="318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67" name="Clip" r:id="rId15" imgW="1305000" imgH="1085760" progId="MS_ClipArt_Gallery.2">
                    <p:embed/>
                  </p:oleObj>
                </mc:Choice>
                <mc:Fallback>
                  <p:oleObj name="Clip" r:id="rId15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71" y="318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" name="Object 5"/>
            <p:cNvGraphicFramePr>
              <a:graphicFrameLocks noChangeAspect="1"/>
            </p:cNvGraphicFramePr>
            <p:nvPr/>
          </p:nvGraphicFramePr>
          <p:xfrm>
            <a:off x="-703" y="354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68" name="Clip" r:id="rId16" imgW="1305000" imgH="1085760" progId="MS_ClipArt_Gallery.2">
                    <p:embed/>
                  </p:oleObj>
                </mc:Choice>
                <mc:Fallback>
                  <p:oleObj name="Clip" r:id="rId16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03" y="354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8" name="Object 6"/>
            <p:cNvGraphicFramePr>
              <a:graphicFrameLocks noChangeAspect="1"/>
            </p:cNvGraphicFramePr>
            <p:nvPr/>
          </p:nvGraphicFramePr>
          <p:xfrm>
            <a:off x="-489" y="3546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69" name="Clip" r:id="rId17" imgW="1305000" imgH="1085760" progId="MS_ClipArt_Gallery.2">
                    <p:embed/>
                  </p:oleObj>
                </mc:Choice>
                <mc:Fallback>
                  <p:oleObj name="Clip" r:id="rId17" imgW="1305000" imgH="10857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89" y="3546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73" name="Group 249"/>
            <p:cNvGrpSpPr>
              <a:grpSpLocks/>
            </p:cNvGrpSpPr>
            <p:nvPr/>
          </p:nvGrpSpPr>
          <p:grpSpPr bwMode="auto">
            <a:xfrm>
              <a:off x="83" y="3625"/>
              <a:ext cx="172" cy="215"/>
              <a:chOff x="2870" y="1518"/>
              <a:chExt cx="292" cy="320"/>
            </a:xfrm>
          </p:grpSpPr>
          <p:graphicFrame>
            <p:nvGraphicFramePr>
              <p:cNvPr id="3081" name="Object 9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70" name="Clip" r:id="rId18" imgW="819000" imgH="847800" progId="MS_ClipArt_Gallery.2">
                      <p:embed/>
                    </p:oleObj>
                  </mc:Choice>
                  <mc:Fallback>
                    <p:oleObj name="Clip" r:id="rId18" imgW="819000" imgH="8478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2" name="Object 10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71" name="Clip" r:id="rId19" imgW="1266840" imgH="1200240" progId="MS_ClipArt_Gallery.2">
                      <p:embed/>
                    </p:oleObj>
                  </mc:Choice>
                  <mc:Fallback>
                    <p:oleObj name="Clip" r:id="rId19" imgW="1266840" imgH="120024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74" name="Group 252"/>
            <p:cNvGrpSpPr>
              <a:grpSpLocks/>
            </p:cNvGrpSpPr>
            <p:nvPr/>
          </p:nvGrpSpPr>
          <p:grpSpPr bwMode="auto">
            <a:xfrm>
              <a:off x="-201" y="3657"/>
              <a:ext cx="220" cy="203"/>
              <a:chOff x="2870" y="1518"/>
              <a:chExt cx="292" cy="320"/>
            </a:xfrm>
          </p:grpSpPr>
          <p:graphicFrame>
            <p:nvGraphicFramePr>
              <p:cNvPr id="3079" name="Object 7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72" name="Clip" r:id="rId20" imgW="819000" imgH="847800" progId="MS_ClipArt_Gallery.2">
                      <p:embed/>
                    </p:oleObj>
                  </mc:Choice>
                  <mc:Fallback>
                    <p:oleObj name="Clip" r:id="rId20" imgW="819000" imgH="8478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0" name="Object 8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73" name="Clip" r:id="rId21" imgW="1266840" imgH="1200240" progId="MS_ClipArt_Gallery.2">
                      <p:embed/>
                    </p:oleObj>
                  </mc:Choice>
                  <mc:Fallback>
                    <p:oleObj name="Clip" r:id="rId21" imgW="1266840" imgH="120024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75" name="Group 255"/>
            <p:cNvGrpSpPr>
              <a:grpSpLocks/>
            </p:cNvGrpSpPr>
            <p:nvPr/>
          </p:nvGrpSpPr>
          <p:grpSpPr bwMode="auto">
            <a:xfrm>
              <a:off x="569" y="3419"/>
              <a:ext cx="131" cy="258"/>
              <a:chOff x="4180" y="783"/>
              <a:chExt cx="150" cy="307"/>
            </a:xfrm>
          </p:grpSpPr>
          <p:sp>
            <p:nvSpPr>
              <p:cNvPr id="3276" name="AutoShape 256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77" name="Rectangle 257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78" name="Rectangle 258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79" name="AutoShape 259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0" name="Line 260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1" name="Line 261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2" name="Rectangle 262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83" name="Rectangle 263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3186" name="Line 264"/>
          <p:cNvSpPr>
            <a:spLocks noChangeShapeType="1"/>
          </p:cNvSpPr>
          <p:nvPr/>
        </p:nvSpPr>
        <p:spPr bwMode="auto">
          <a:xfrm flipH="1">
            <a:off x="5988050" y="3440113"/>
            <a:ext cx="3175" cy="1444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7" name="Line 265"/>
          <p:cNvSpPr>
            <a:spLocks noChangeShapeType="1"/>
          </p:cNvSpPr>
          <p:nvPr/>
        </p:nvSpPr>
        <p:spPr bwMode="auto">
          <a:xfrm flipV="1">
            <a:off x="7285038" y="2422525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8" name="Line 266"/>
          <p:cNvSpPr>
            <a:spLocks noChangeShapeType="1"/>
          </p:cNvSpPr>
          <p:nvPr/>
        </p:nvSpPr>
        <p:spPr bwMode="auto">
          <a:xfrm>
            <a:off x="7112000" y="2595563"/>
            <a:ext cx="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89" name="Line 267"/>
          <p:cNvSpPr>
            <a:spLocks noChangeShapeType="1"/>
          </p:cNvSpPr>
          <p:nvPr/>
        </p:nvSpPr>
        <p:spPr bwMode="auto">
          <a:xfrm flipV="1">
            <a:off x="7296150" y="2492375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0" name="Line 268"/>
          <p:cNvSpPr>
            <a:spLocks noChangeShapeType="1"/>
          </p:cNvSpPr>
          <p:nvPr/>
        </p:nvSpPr>
        <p:spPr bwMode="auto">
          <a:xfrm>
            <a:off x="7648575" y="2490788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1" name="Line 269"/>
          <p:cNvSpPr>
            <a:spLocks noChangeShapeType="1"/>
          </p:cNvSpPr>
          <p:nvPr/>
        </p:nvSpPr>
        <p:spPr bwMode="auto">
          <a:xfrm>
            <a:off x="7302500" y="2797175"/>
            <a:ext cx="1889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2" name="Line 270"/>
          <p:cNvSpPr>
            <a:spLocks noChangeShapeType="1"/>
          </p:cNvSpPr>
          <p:nvPr/>
        </p:nvSpPr>
        <p:spPr bwMode="auto">
          <a:xfrm flipV="1">
            <a:off x="5597525" y="3663950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3" name="Line 271"/>
          <p:cNvSpPr>
            <a:spLocks noChangeShapeType="1"/>
          </p:cNvSpPr>
          <p:nvPr/>
        </p:nvSpPr>
        <p:spPr bwMode="auto">
          <a:xfrm flipV="1">
            <a:off x="7716838" y="2190750"/>
            <a:ext cx="238125" cy="168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4" name="Line 272"/>
          <p:cNvSpPr>
            <a:spLocks noChangeShapeType="1"/>
          </p:cNvSpPr>
          <p:nvPr/>
        </p:nvSpPr>
        <p:spPr bwMode="auto">
          <a:xfrm>
            <a:off x="7856538" y="2787650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5" name="Line 273"/>
          <p:cNvSpPr>
            <a:spLocks noChangeShapeType="1"/>
          </p:cNvSpPr>
          <p:nvPr/>
        </p:nvSpPr>
        <p:spPr bwMode="auto">
          <a:xfrm flipH="1">
            <a:off x="7002463" y="2863850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96" name="Line 274"/>
          <p:cNvSpPr>
            <a:spLocks noChangeShapeType="1"/>
          </p:cNvSpPr>
          <p:nvPr/>
        </p:nvSpPr>
        <p:spPr bwMode="auto">
          <a:xfrm flipH="1">
            <a:off x="7593013" y="2863850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3197" name="Group 275"/>
          <p:cNvGrpSpPr>
            <a:grpSpLocks/>
          </p:cNvGrpSpPr>
          <p:nvPr/>
        </p:nvGrpSpPr>
        <p:grpSpPr bwMode="auto">
          <a:xfrm>
            <a:off x="6645275" y="4481513"/>
            <a:ext cx="501650" cy="234950"/>
            <a:chOff x="4701" y="2996"/>
            <a:chExt cx="316" cy="148"/>
          </a:xfrm>
        </p:grpSpPr>
        <p:sp>
          <p:nvSpPr>
            <p:cNvPr id="3255" name="Oval 276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56" name="Line 277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57" name="Line 278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58" name="Rectangle 279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imes New Roman" pitchFamily="18" charset="0"/>
              </a:endParaRPr>
            </a:p>
          </p:txBody>
        </p:sp>
        <p:sp>
          <p:nvSpPr>
            <p:cNvPr id="3259" name="Oval 280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3260" name="Group 281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265" name="Line 2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66" name="Line 2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67" name="Line 2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3261" name="Group 285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262" name="Line 28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63" name="Line 28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64" name="Line 28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3198" name="Group 289"/>
          <p:cNvGrpSpPr>
            <a:grpSpLocks/>
          </p:cNvGrpSpPr>
          <p:nvPr/>
        </p:nvGrpSpPr>
        <p:grpSpPr bwMode="auto">
          <a:xfrm>
            <a:off x="5980113" y="4783138"/>
            <a:ext cx="501650" cy="234950"/>
            <a:chOff x="4701" y="2996"/>
            <a:chExt cx="316" cy="148"/>
          </a:xfrm>
        </p:grpSpPr>
        <p:sp>
          <p:nvSpPr>
            <p:cNvPr id="3242" name="Oval 290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43" name="Line 291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44" name="Line 292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245" name="Rectangle 293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>
                <a:latin typeface="Times New Roman" pitchFamily="18" charset="0"/>
              </a:endParaRPr>
            </a:p>
          </p:txBody>
        </p:sp>
        <p:sp>
          <p:nvSpPr>
            <p:cNvPr id="3246" name="Oval 294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3247" name="Group 295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3252" name="Line 2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53" name="Line 2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54" name="Line 2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3248" name="Group 299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3249" name="Line 30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50" name="Line 30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251" name="Line 30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grpSp>
        <p:nvGrpSpPr>
          <p:cNvPr id="3199" name="Group 303"/>
          <p:cNvGrpSpPr>
            <a:grpSpLocks/>
          </p:cNvGrpSpPr>
          <p:nvPr/>
        </p:nvGrpSpPr>
        <p:grpSpPr bwMode="auto">
          <a:xfrm>
            <a:off x="6810375" y="4968875"/>
            <a:ext cx="290513" cy="404813"/>
            <a:chOff x="4290" y="3130"/>
            <a:chExt cx="183" cy="255"/>
          </a:xfrm>
        </p:grpSpPr>
        <p:pic>
          <p:nvPicPr>
            <p:cNvPr id="3224" name="Picture 304" descr="31u_bnrz[1]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225" name="Freeform 305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6" name="Freeform 306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7" name="Freeform 307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8" name="Freeform 308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9" name="Freeform 309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0" name="Freeform 310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1" name="Freeform 311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2" name="Freeform 312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3" name="Freeform 313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4" name="Freeform 314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5" name="Freeform 315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6" name="Freeform 316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7" name="Freeform 317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8" name="Freeform 318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39" name="Freeform 319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0" name="Freeform 320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41" name="Freeform 321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00" name="Group 322"/>
          <p:cNvGrpSpPr>
            <a:grpSpLocks/>
          </p:cNvGrpSpPr>
          <p:nvPr/>
        </p:nvGrpSpPr>
        <p:grpSpPr bwMode="auto">
          <a:xfrm>
            <a:off x="5367338" y="3430588"/>
            <a:ext cx="290512" cy="404812"/>
            <a:chOff x="4290" y="3130"/>
            <a:chExt cx="183" cy="255"/>
          </a:xfrm>
        </p:grpSpPr>
        <p:pic>
          <p:nvPicPr>
            <p:cNvPr id="3206" name="Picture 323" descr="31u_bnrz[1]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207" name="Freeform 324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08" name="Freeform 325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09" name="Freeform 326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0" name="Freeform 327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1" name="Freeform 328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2" name="Freeform 329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3" name="Freeform 330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4" name="Freeform 331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5" name="Freeform 332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6" name="Freeform 333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7" name="Freeform 334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8" name="Freeform 335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19" name="Freeform 336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0" name="Freeform 337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1" name="Freeform 338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2" name="Freeform 339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23" name="Freeform 340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" name="Group 341"/>
          <p:cNvGrpSpPr>
            <a:grpSpLocks/>
          </p:cNvGrpSpPr>
          <p:nvPr/>
        </p:nvGrpSpPr>
        <p:grpSpPr bwMode="auto">
          <a:xfrm>
            <a:off x="4675188" y="2076450"/>
            <a:ext cx="2544762" cy="3355975"/>
            <a:chOff x="2945" y="1308"/>
            <a:chExt cx="1603" cy="2114"/>
          </a:xfrm>
        </p:grpSpPr>
        <p:sp>
          <p:nvSpPr>
            <p:cNvPr id="3202" name="Line 342"/>
            <p:cNvSpPr>
              <a:spLocks noChangeShapeType="1"/>
            </p:cNvSpPr>
            <p:nvPr/>
          </p:nvSpPr>
          <p:spPr bwMode="auto">
            <a:xfrm flipH="1">
              <a:off x="3800" y="1315"/>
              <a:ext cx="188" cy="671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03" name="Line 343"/>
            <p:cNvSpPr>
              <a:spLocks noChangeShapeType="1"/>
            </p:cNvSpPr>
            <p:nvPr/>
          </p:nvSpPr>
          <p:spPr bwMode="auto">
            <a:xfrm flipH="1">
              <a:off x="3501" y="1308"/>
              <a:ext cx="15" cy="1831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04" name="Line 344"/>
            <p:cNvSpPr>
              <a:spLocks noChangeShapeType="1"/>
            </p:cNvSpPr>
            <p:nvPr/>
          </p:nvSpPr>
          <p:spPr bwMode="auto">
            <a:xfrm>
              <a:off x="3740" y="2940"/>
              <a:ext cx="808" cy="48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05" name="Text Box 345"/>
            <p:cNvSpPr txBox="1">
              <a:spLocks noChangeArrowheads="1"/>
            </p:cNvSpPr>
            <p:nvPr/>
          </p:nvSpPr>
          <p:spPr bwMode="auto">
            <a:xfrm>
              <a:off x="2945" y="1581"/>
              <a:ext cx="67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</a:rPr>
                <a:t>par-par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447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Text Box 51"/>
          <p:cNvSpPr txBox="1">
            <a:spLocks noChangeArrowheads="1"/>
          </p:cNvSpPr>
          <p:nvPr/>
        </p:nvSpPr>
        <p:spPr bwMode="auto">
          <a:xfrm>
            <a:off x="6205538" y="4462595"/>
            <a:ext cx="2590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i="1">
                <a:solidFill>
                  <a:srgbClr val="FF3300"/>
                </a:solidFill>
                <a:latin typeface="Arial" charset="0"/>
              </a:rPr>
              <a:t>d</a:t>
            </a:r>
            <a:r>
              <a:rPr lang="en-US" sz="2000" i="1" baseline="-25000">
                <a:solidFill>
                  <a:srgbClr val="FF3300"/>
                </a:solidFill>
                <a:latin typeface="Arial" charset="0"/>
              </a:rPr>
              <a:t>i</a:t>
            </a:r>
            <a:r>
              <a:rPr lang="en-US" sz="2000" i="1">
                <a:solidFill>
                  <a:srgbClr val="FF3300"/>
                </a:solidFill>
                <a:latin typeface="Arial" charset="0"/>
              </a:rPr>
              <a:t>:</a:t>
            </a:r>
            <a:r>
              <a:rPr lang="en-US" sz="2000">
                <a:latin typeface="Arial" charset="0"/>
              </a:rPr>
              <a:t> </a:t>
            </a:r>
            <a:r>
              <a:rPr lang="en-US" sz="2000" err="1">
                <a:latin typeface="Arial" charset="0"/>
              </a:rPr>
              <a:t>banda</a:t>
            </a:r>
            <a:r>
              <a:rPr lang="en-US" sz="2000">
                <a:latin typeface="Arial" charset="0"/>
              </a:rPr>
              <a:t> de download do par </a:t>
            </a:r>
            <a:r>
              <a:rPr lang="en-US" sz="2000" i="1" err="1">
                <a:latin typeface="Arial" charset="0"/>
              </a:rPr>
              <a:t>i</a:t>
            </a:r>
            <a:endParaRPr lang="en-US" sz="2000">
              <a:latin typeface="Arial" charset="0"/>
            </a:endParaRPr>
          </a:p>
        </p:txBody>
      </p:sp>
      <p:sp>
        <p:nvSpPr>
          <p:cNvPr id="4101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4102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6E513C-1F8A-4C75-93DC-C121FAC746C1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4103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228600"/>
            <a:ext cx="8520113" cy="1143000"/>
          </a:xfrm>
        </p:spPr>
        <p:txBody>
          <a:bodyPr/>
          <a:lstStyle/>
          <a:p>
            <a:r>
              <a:rPr lang="pt-BR" sz="3600" smtClean="0"/>
              <a:t>Distribuição de Arquivo: C/S x P2P</a:t>
            </a:r>
          </a:p>
        </p:txBody>
      </p:sp>
      <p:sp>
        <p:nvSpPr>
          <p:cNvPr id="41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138" y="1227138"/>
            <a:ext cx="8258175" cy="11430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i="1" u="sng" smtClean="0">
                <a:solidFill>
                  <a:srgbClr val="FF3300"/>
                </a:solidFill>
              </a:rPr>
              <a:t>Pergunta</a:t>
            </a:r>
            <a:r>
              <a:rPr lang="pt-BR" sz="2400" smtClean="0"/>
              <a:t>: Quanto tempo leva para distribuir um arquivo de um servidor para </a:t>
            </a:r>
            <a:r>
              <a:rPr lang="pt-BR" sz="2400" i="1" smtClean="0"/>
              <a:t>N</a:t>
            </a:r>
            <a:r>
              <a:rPr lang="pt-BR" sz="2400" smtClean="0"/>
              <a:t> pares?</a:t>
            </a:r>
          </a:p>
          <a:p>
            <a:pPr lvl="1"/>
            <a:r>
              <a:rPr lang="pt-BR" sz="2000" err="1" smtClean="0"/>
              <a:t>Capacide</a:t>
            </a:r>
            <a:r>
              <a:rPr lang="pt-BR" sz="2000" smtClean="0"/>
              <a:t> de </a:t>
            </a:r>
            <a:r>
              <a:rPr lang="pt-BR" sz="2000" i="1" smtClean="0"/>
              <a:t>upload/download</a:t>
            </a:r>
            <a:r>
              <a:rPr lang="pt-BR" sz="2000" smtClean="0"/>
              <a:t> de um par é um recurso limitado</a:t>
            </a:r>
          </a:p>
        </p:txBody>
      </p:sp>
      <p:sp>
        <p:nvSpPr>
          <p:cNvPr id="4105" name="Freeform 4"/>
          <p:cNvSpPr>
            <a:spLocks/>
          </p:cNvSpPr>
          <p:nvPr/>
        </p:nvSpPr>
        <p:spPr bwMode="auto">
          <a:xfrm>
            <a:off x="2373313" y="4032250"/>
            <a:ext cx="3775075" cy="2146300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pSp>
        <p:nvGrpSpPr>
          <p:cNvPr id="4106" name="Group 5"/>
          <p:cNvGrpSpPr>
            <a:grpSpLocks/>
          </p:cNvGrpSpPr>
          <p:nvPr/>
        </p:nvGrpSpPr>
        <p:grpSpPr bwMode="auto">
          <a:xfrm>
            <a:off x="1552575" y="3181350"/>
            <a:ext cx="538163" cy="885825"/>
            <a:chOff x="4180" y="783"/>
            <a:chExt cx="150" cy="307"/>
          </a:xfrm>
        </p:grpSpPr>
        <p:sp>
          <p:nvSpPr>
            <p:cNvPr id="4137" name="AutoShape 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38" name="Rectangle 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39" name="Rectangle 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40" name="AutoShape 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41" name="Line 1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42" name="Line 1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43" name="Rectangle 1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44" name="Rectangle 1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4107" name="Line 14"/>
          <p:cNvSpPr>
            <a:spLocks noChangeShapeType="1"/>
          </p:cNvSpPr>
          <p:nvPr/>
        </p:nvSpPr>
        <p:spPr bwMode="auto">
          <a:xfrm>
            <a:off x="1819275" y="4051300"/>
            <a:ext cx="803275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4108" name="Text Box 15"/>
          <p:cNvSpPr txBox="1">
            <a:spLocks noChangeArrowheads="1"/>
          </p:cNvSpPr>
          <p:nvPr/>
        </p:nvSpPr>
        <p:spPr bwMode="auto">
          <a:xfrm>
            <a:off x="2179638" y="3719513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u</a:t>
            </a:r>
            <a:r>
              <a:rPr lang="en-US" baseline="-25000">
                <a:latin typeface="Arial" charset="0"/>
              </a:rPr>
              <a:t>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190875" y="2817813"/>
          <a:ext cx="5476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5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2817813"/>
                        <a:ext cx="547688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9" name="Line 17"/>
          <p:cNvSpPr>
            <a:spLocks noChangeShapeType="1"/>
          </p:cNvSpPr>
          <p:nvPr/>
        </p:nvSpPr>
        <p:spPr bwMode="auto">
          <a:xfrm>
            <a:off x="3551238" y="3214688"/>
            <a:ext cx="228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110" name="Line 18"/>
          <p:cNvSpPr>
            <a:spLocks noChangeShapeType="1"/>
          </p:cNvSpPr>
          <p:nvPr/>
        </p:nvSpPr>
        <p:spPr bwMode="auto">
          <a:xfrm flipH="1" flipV="1">
            <a:off x="3348038" y="3205163"/>
            <a:ext cx="2286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111" name="Text Box 19"/>
          <p:cNvSpPr txBox="1">
            <a:spLocks noChangeArrowheads="1"/>
          </p:cNvSpPr>
          <p:nvPr/>
        </p:nvSpPr>
        <p:spPr bwMode="auto">
          <a:xfrm>
            <a:off x="4184650" y="3440113"/>
            <a:ext cx="609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u</a:t>
            </a:r>
            <a:r>
              <a:rPr lang="en-US" i="1" baseline="-25000">
                <a:latin typeface="Arial" charset="0"/>
              </a:rPr>
              <a:t>2</a:t>
            </a:r>
          </a:p>
        </p:txBody>
      </p:sp>
      <p:sp>
        <p:nvSpPr>
          <p:cNvPr id="4112" name="Text Box 20"/>
          <p:cNvSpPr txBox="1">
            <a:spLocks noChangeArrowheads="1"/>
          </p:cNvSpPr>
          <p:nvPr/>
        </p:nvSpPr>
        <p:spPr bwMode="auto">
          <a:xfrm>
            <a:off x="3592513" y="3475038"/>
            <a:ext cx="609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d</a:t>
            </a:r>
            <a:r>
              <a:rPr lang="en-US" i="1" baseline="-25000">
                <a:latin typeface="Arial" charset="0"/>
              </a:rPr>
              <a:t>1</a:t>
            </a:r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4614863" y="2784475"/>
          <a:ext cx="5730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6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863" y="2784475"/>
                        <a:ext cx="5730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3" name="Line 22"/>
          <p:cNvSpPr>
            <a:spLocks noChangeShapeType="1"/>
          </p:cNvSpPr>
          <p:nvPr/>
        </p:nvSpPr>
        <p:spPr bwMode="auto">
          <a:xfrm flipV="1">
            <a:off x="4397375" y="3243263"/>
            <a:ext cx="317500" cy="1042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114" name="Line 23"/>
          <p:cNvSpPr>
            <a:spLocks noChangeShapeType="1"/>
          </p:cNvSpPr>
          <p:nvPr/>
        </p:nvSpPr>
        <p:spPr bwMode="auto">
          <a:xfrm flipH="1">
            <a:off x="4587875" y="3322638"/>
            <a:ext cx="330200" cy="1052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115" name="Text Box 24"/>
          <p:cNvSpPr txBox="1">
            <a:spLocks noChangeArrowheads="1"/>
          </p:cNvSpPr>
          <p:nvPr/>
        </p:nvSpPr>
        <p:spPr bwMode="auto">
          <a:xfrm>
            <a:off x="4722813" y="362585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d</a:t>
            </a:r>
            <a:r>
              <a:rPr lang="en-US" i="1" baseline="-25000">
                <a:latin typeface="Arial" charset="0"/>
              </a:rPr>
              <a:t>2</a:t>
            </a:r>
          </a:p>
        </p:txBody>
      </p:sp>
      <p:sp>
        <p:nvSpPr>
          <p:cNvPr id="4116" name="Text Box 25"/>
          <p:cNvSpPr txBox="1">
            <a:spLocks noChangeArrowheads="1"/>
          </p:cNvSpPr>
          <p:nvPr/>
        </p:nvSpPr>
        <p:spPr bwMode="auto">
          <a:xfrm>
            <a:off x="3140075" y="3475038"/>
            <a:ext cx="609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u</a:t>
            </a:r>
            <a:r>
              <a:rPr lang="en-US" i="1" baseline="-25000">
                <a:latin typeface="Arial" charset="0"/>
              </a:rPr>
              <a:t>1</a:t>
            </a:r>
          </a:p>
        </p:txBody>
      </p:sp>
      <p:sp>
        <p:nvSpPr>
          <p:cNvPr id="4117" name="Oval 27"/>
          <p:cNvSpPr>
            <a:spLocks noChangeArrowheads="1"/>
          </p:cNvSpPr>
          <p:nvPr/>
        </p:nvSpPr>
        <p:spPr bwMode="auto">
          <a:xfrm>
            <a:off x="2657475" y="5608638"/>
            <a:ext cx="112713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18" name="Oval 28"/>
          <p:cNvSpPr>
            <a:spLocks noChangeArrowheads="1"/>
          </p:cNvSpPr>
          <p:nvPr/>
        </p:nvSpPr>
        <p:spPr bwMode="auto">
          <a:xfrm>
            <a:off x="3360738" y="5922963"/>
            <a:ext cx="112712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19" name="Oval 29"/>
          <p:cNvSpPr>
            <a:spLocks noChangeArrowheads="1"/>
          </p:cNvSpPr>
          <p:nvPr/>
        </p:nvSpPr>
        <p:spPr bwMode="auto">
          <a:xfrm>
            <a:off x="3833813" y="6130925"/>
            <a:ext cx="112712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20" name="Oval 30"/>
          <p:cNvSpPr>
            <a:spLocks noChangeArrowheads="1"/>
          </p:cNvSpPr>
          <p:nvPr/>
        </p:nvSpPr>
        <p:spPr bwMode="auto">
          <a:xfrm>
            <a:off x="4552950" y="6248400"/>
            <a:ext cx="112713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21" name="Oval 31"/>
          <p:cNvSpPr>
            <a:spLocks noChangeArrowheads="1"/>
          </p:cNvSpPr>
          <p:nvPr/>
        </p:nvSpPr>
        <p:spPr bwMode="auto">
          <a:xfrm>
            <a:off x="5454650" y="6335713"/>
            <a:ext cx="112713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22" name="Oval 32"/>
          <p:cNvSpPr>
            <a:spLocks noChangeArrowheads="1"/>
          </p:cNvSpPr>
          <p:nvPr/>
        </p:nvSpPr>
        <p:spPr bwMode="auto">
          <a:xfrm>
            <a:off x="6057900" y="6089650"/>
            <a:ext cx="112713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23" name="Oval 33"/>
          <p:cNvSpPr>
            <a:spLocks noChangeArrowheads="1"/>
          </p:cNvSpPr>
          <p:nvPr/>
        </p:nvSpPr>
        <p:spPr bwMode="auto">
          <a:xfrm>
            <a:off x="6272213" y="5416550"/>
            <a:ext cx="112712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24" name="Oval 34"/>
          <p:cNvSpPr>
            <a:spLocks noChangeArrowheads="1"/>
          </p:cNvSpPr>
          <p:nvPr/>
        </p:nvSpPr>
        <p:spPr bwMode="auto">
          <a:xfrm>
            <a:off x="5448300" y="3986213"/>
            <a:ext cx="112713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846138" y="4733925"/>
          <a:ext cx="5667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7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4733925"/>
                        <a:ext cx="566737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6" name="Line 39"/>
          <p:cNvSpPr>
            <a:spLocks noChangeShapeType="1"/>
          </p:cNvSpPr>
          <p:nvPr/>
        </p:nvSpPr>
        <p:spPr bwMode="auto">
          <a:xfrm>
            <a:off x="1376363" y="4962525"/>
            <a:ext cx="101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4127" name="Line 40"/>
          <p:cNvSpPr>
            <a:spLocks noChangeShapeType="1"/>
          </p:cNvSpPr>
          <p:nvPr/>
        </p:nvSpPr>
        <p:spPr bwMode="auto">
          <a:xfrm flipH="1">
            <a:off x="1431925" y="5110163"/>
            <a:ext cx="1003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4128" name="Text Box 41"/>
          <p:cNvSpPr txBox="1">
            <a:spLocks noChangeArrowheads="1"/>
          </p:cNvSpPr>
          <p:nvPr/>
        </p:nvSpPr>
        <p:spPr bwMode="auto">
          <a:xfrm>
            <a:off x="1565275" y="5108575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u</a:t>
            </a:r>
            <a:r>
              <a:rPr lang="en-US" i="1" baseline="-25000">
                <a:latin typeface="Arial" charset="0"/>
              </a:rPr>
              <a:t>N</a:t>
            </a:r>
          </a:p>
        </p:txBody>
      </p:sp>
      <p:sp>
        <p:nvSpPr>
          <p:cNvPr id="4129" name="Text Box 42"/>
          <p:cNvSpPr txBox="1">
            <a:spLocks noChangeArrowheads="1"/>
          </p:cNvSpPr>
          <p:nvPr/>
        </p:nvSpPr>
        <p:spPr bwMode="auto">
          <a:xfrm>
            <a:off x="1568450" y="4511675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i="1">
                <a:latin typeface="Arial" charset="0"/>
              </a:rPr>
              <a:t>d</a:t>
            </a:r>
            <a:r>
              <a:rPr lang="en-US" i="1" baseline="-25000">
                <a:latin typeface="Arial" charset="0"/>
              </a:rPr>
              <a:t>N</a:t>
            </a:r>
          </a:p>
        </p:txBody>
      </p:sp>
      <p:sp>
        <p:nvSpPr>
          <p:cNvPr id="4130" name="Text Box 43"/>
          <p:cNvSpPr txBox="1">
            <a:spLocks noChangeArrowheads="1"/>
          </p:cNvSpPr>
          <p:nvPr/>
        </p:nvSpPr>
        <p:spPr bwMode="auto">
          <a:xfrm>
            <a:off x="1443038" y="2797175"/>
            <a:ext cx="1173162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/>
              <a:t>Servidor</a:t>
            </a:r>
            <a:endParaRPr lang="en-US" baseline="-25000"/>
          </a:p>
        </p:txBody>
      </p:sp>
      <p:sp>
        <p:nvSpPr>
          <p:cNvPr id="4131" name="Text Box 44"/>
          <p:cNvSpPr txBox="1">
            <a:spLocks noChangeArrowheads="1"/>
          </p:cNvSpPr>
          <p:nvPr/>
        </p:nvSpPr>
        <p:spPr bwMode="auto">
          <a:xfrm>
            <a:off x="3294063" y="4730750"/>
            <a:ext cx="20748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Rede (com</a:t>
            </a:r>
          </a:p>
          <a:p>
            <a:pPr eaLnBrk="1" hangingPunct="1"/>
            <a:r>
              <a:rPr lang="en-US"/>
              <a:t>banda abundante)</a:t>
            </a:r>
          </a:p>
        </p:txBody>
      </p:sp>
      <p:sp>
        <p:nvSpPr>
          <p:cNvPr id="4132" name="AutoShape 46"/>
          <p:cNvSpPr>
            <a:spLocks noChangeArrowheads="1"/>
          </p:cNvSpPr>
          <p:nvPr/>
        </p:nvSpPr>
        <p:spPr bwMode="auto">
          <a:xfrm>
            <a:off x="900113" y="3176588"/>
            <a:ext cx="527050" cy="825500"/>
          </a:xfrm>
          <a:prstGeom prst="can">
            <a:avLst>
              <a:gd name="adj" fmla="val 39157"/>
            </a:avLst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4133" name="Text Box 47"/>
          <p:cNvSpPr txBox="1">
            <a:spLocks noChangeArrowheads="1"/>
          </p:cNvSpPr>
          <p:nvPr/>
        </p:nvSpPr>
        <p:spPr bwMode="auto">
          <a:xfrm>
            <a:off x="71438" y="4030663"/>
            <a:ext cx="1658937" cy="646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/>
              <a:t>Arquivo, </a:t>
            </a:r>
          </a:p>
          <a:p>
            <a:pPr eaLnBrk="1" hangingPunct="1"/>
            <a:r>
              <a:rPr lang="en-US"/>
              <a:t>tamanho </a:t>
            </a:r>
            <a:r>
              <a:rPr lang="en-US" i="1"/>
              <a:t>F</a:t>
            </a:r>
            <a:endParaRPr lang="en-US" i="1" baseline="-25000"/>
          </a:p>
        </p:txBody>
      </p:sp>
      <p:sp>
        <p:nvSpPr>
          <p:cNvPr id="4134" name="Text Box 49"/>
          <p:cNvSpPr txBox="1">
            <a:spLocks noChangeArrowheads="1"/>
          </p:cNvSpPr>
          <p:nvPr/>
        </p:nvSpPr>
        <p:spPr bwMode="auto">
          <a:xfrm>
            <a:off x="6151563" y="2998920"/>
            <a:ext cx="2590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i="1">
                <a:solidFill>
                  <a:srgbClr val="FF3300"/>
                </a:solidFill>
                <a:latin typeface="Arial" charset="0"/>
              </a:rPr>
              <a:t>u</a:t>
            </a:r>
            <a:r>
              <a:rPr lang="en-US" sz="2000" i="1" baseline="-25000">
                <a:solidFill>
                  <a:srgbClr val="FF3300"/>
                </a:solidFill>
                <a:latin typeface="Arial" charset="0"/>
              </a:rPr>
              <a:t>s</a:t>
            </a:r>
            <a:r>
              <a:rPr lang="en-US" sz="2000" i="1">
                <a:solidFill>
                  <a:srgbClr val="FF3300"/>
                </a:solidFill>
                <a:latin typeface="Arial" charset="0"/>
              </a:rPr>
              <a:t>:</a:t>
            </a:r>
            <a:r>
              <a:rPr lang="en-US" sz="2000">
                <a:latin typeface="Arial" charset="0"/>
              </a:rPr>
              <a:t> </a:t>
            </a:r>
            <a:r>
              <a:rPr lang="en-US" sz="2000" err="1">
                <a:latin typeface="Arial" charset="0"/>
              </a:rPr>
              <a:t>banda</a:t>
            </a:r>
            <a:r>
              <a:rPr lang="en-US" sz="2000">
                <a:latin typeface="Arial" charset="0"/>
              </a:rPr>
              <a:t> de upload do </a:t>
            </a:r>
            <a:r>
              <a:rPr lang="en-US" sz="2000" err="1">
                <a:latin typeface="Arial" charset="0"/>
              </a:rPr>
              <a:t>servidor</a:t>
            </a:r>
            <a:endParaRPr lang="en-US" sz="2000">
              <a:latin typeface="Arial" charset="0"/>
            </a:endParaRPr>
          </a:p>
        </p:txBody>
      </p:sp>
      <p:sp>
        <p:nvSpPr>
          <p:cNvPr id="4135" name="Text Box 50"/>
          <p:cNvSpPr txBox="1">
            <a:spLocks noChangeArrowheads="1"/>
          </p:cNvSpPr>
          <p:nvPr/>
        </p:nvSpPr>
        <p:spPr bwMode="auto">
          <a:xfrm>
            <a:off x="6178550" y="3718057"/>
            <a:ext cx="2590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000" i="1" err="1">
                <a:solidFill>
                  <a:srgbClr val="FF3300"/>
                </a:solidFill>
                <a:latin typeface="Arial" charset="0"/>
              </a:rPr>
              <a:t>u</a:t>
            </a:r>
            <a:r>
              <a:rPr lang="en-US" sz="2000" i="1" baseline="-25000" err="1">
                <a:solidFill>
                  <a:srgbClr val="FF3300"/>
                </a:solidFill>
                <a:latin typeface="Arial" charset="0"/>
              </a:rPr>
              <a:t>i</a:t>
            </a:r>
            <a:r>
              <a:rPr lang="en-US" sz="2000" i="1">
                <a:solidFill>
                  <a:srgbClr val="FF3300"/>
                </a:solidFill>
                <a:latin typeface="Arial" charset="0"/>
              </a:rPr>
              <a:t>:</a:t>
            </a:r>
            <a:r>
              <a:rPr lang="en-US" sz="2000">
                <a:latin typeface="Arial" charset="0"/>
              </a:rPr>
              <a:t> </a:t>
            </a:r>
            <a:r>
              <a:rPr lang="en-US" sz="2000" err="1">
                <a:latin typeface="Arial" charset="0"/>
              </a:rPr>
              <a:t>banda</a:t>
            </a:r>
            <a:r>
              <a:rPr lang="en-US" sz="2000">
                <a:latin typeface="Arial" charset="0"/>
              </a:rPr>
              <a:t> de upload do par </a:t>
            </a:r>
            <a:r>
              <a:rPr lang="en-US" sz="2000" i="1" err="1">
                <a:latin typeface="Arial" charset="0"/>
              </a:rPr>
              <a:t>i</a:t>
            </a:r>
            <a:endParaRPr lang="en-US" sz="2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22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525463" y="4553879"/>
            <a:ext cx="7453313" cy="982663"/>
            <a:chOff x="331" y="2888"/>
            <a:chExt cx="4695" cy="619"/>
          </a:xfrm>
        </p:grpSpPr>
        <p:sp>
          <p:nvSpPr>
            <p:cNvPr id="5164" name="Text Box 49"/>
            <p:cNvSpPr txBox="1">
              <a:spLocks noChangeArrowheads="1"/>
            </p:cNvSpPr>
            <p:nvPr/>
          </p:nvSpPr>
          <p:spPr bwMode="auto">
            <a:xfrm>
              <a:off x="2668" y="3048"/>
              <a:ext cx="2358" cy="4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/>
              <a:r>
                <a:rPr lang="en-US" sz="2000" smtClean="0"/>
                <a:t> </a:t>
              </a:r>
              <a:r>
                <a:rPr lang="en-US" sz="2400" err="1" smtClean="0"/>
                <a:t>D</a:t>
              </a:r>
              <a:r>
                <a:rPr lang="en-US" sz="2400" baseline="-25000" err="1" smtClean="0"/>
                <a:t>cs</a:t>
              </a:r>
              <a:r>
                <a:rPr lang="en-US" sz="2400" smtClean="0"/>
                <a:t> ≥ </a:t>
              </a:r>
              <a:r>
                <a:rPr lang="en-US" sz="2400"/>
                <a:t>max </a:t>
              </a:r>
              <a:r>
                <a:rPr lang="en-US" sz="3600"/>
                <a:t>{</a:t>
              </a:r>
              <a:r>
                <a:rPr lang="en-US" sz="2400"/>
                <a:t> </a:t>
              </a:r>
              <a:r>
                <a:rPr lang="en-US" sz="2400" i="1"/>
                <a:t>NF/u</a:t>
              </a:r>
              <a:r>
                <a:rPr lang="en-US" sz="2400" i="1" baseline="-25000"/>
                <a:t>s</a:t>
              </a:r>
              <a:r>
                <a:rPr lang="en-US" sz="2400" i="1"/>
                <a:t>, </a:t>
              </a:r>
              <a:r>
                <a:rPr lang="en-US" sz="2400" i="1" smtClean="0"/>
                <a:t>F/</a:t>
              </a:r>
              <a:r>
                <a:rPr lang="en-US" sz="2400" i="1" err="1" smtClean="0"/>
                <a:t>d</a:t>
              </a:r>
              <a:r>
                <a:rPr lang="en-US" sz="2400" i="1" baseline="-25000" err="1" smtClean="0"/>
                <a:t>min</a:t>
              </a:r>
              <a:r>
                <a:rPr lang="en-US" sz="2400" smtClean="0"/>
                <a:t> </a:t>
              </a:r>
              <a:r>
                <a:rPr lang="en-US" sz="3600"/>
                <a:t>}</a:t>
              </a:r>
            </a:p>
          </p:txBody>
        </p:sp>
        <p:sp>
          <p:nvSpPr>
            <p:cNvPr id="5162" name="Text Box 51"/>
            <p:cNvSpPr txBox="1">
              <a:spLocks noChangeArrowheads="1"/>
            </p:cNvSpPr>
            <p:nvPr/>
          </p:nvSpPr>
          <p:spPr bwMode="auto">
            <a:xfrm>
              <a:off x="331" y="2888"/>
              <a:ext cx="2205" cy="5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 algn="r">
                <a:lnSpc>
                  <a:spcPct val="80000"/>
                </a:lnSpc>
              </a:pPr>
              <a:r>
                <a:rPr lang="en-US" sz="2000"/>
                <a:t>Tempo para distribuir </a:t>
              </a:r>
              <a:r>
                <a:rPr lang="en-US" sz="2000" i="1"/>
                <a:t>F</a:t>
              </a:r>
              <a:r>
                <a:rPr lang="en-US" sz="2000"/>
                <a:t> </a:t>
              </a:r>
            </a:p>
            <a:p>
              <a:pPr marL="342900" indent="-342900" algn="r">
                <a:lnSpc>
                  <a:spcPct val="80000"/>
                </a:lnSpc>
              </a:pPr>
              <a:r>
                <a:rPr lang="en-US" sz="2000"/>
                <a:t>para </a:t>
              </a:r>
              <a:r>
                <a:rPr lang="en-US" sz="2000" i="1"/>
                <a:t>N</a:t>
              </a:r>
              <a:r>
                <a:rPr lang="en-US" sz="2000"/>
                <a:t> clientes usando </a:t>
              </a:r>
            </a:p>
            <a:p>
              <a:pPr marL="342900" indent="-342900" algn="r">
                <a:lnSpc>
                  <a:spcPct val="80000"/>
                </a:lnSpc>
              </a:pPr>
              <a:r>
                <a:rPr lang="en-US" sz="2000"/>
                <a:t>abordagem cliente/servidor</a:t>
              </a:r>
              <a:endParaRPr lang="en-US" sz="3200"/>
            </a:p>
          </p:txBody>
        </p:sp>
        <p:sp>
          <p:nvSpPr>
            <p:cNvPr id="5163" name="Rectangle 55"/>
            <p:cNvSpPr>
              <a:spLocks noChangeArrowheads="1"/>
            </p:cNvSpPr>
            <p:nvPr/>
          </p:nvSpPr>
          <p:spPr bwMode="auto">
            <a:xfrm>
              <a:off x="614" y="2897"/>
              <a:ext cx="4412" cy="610"/>
            </a:xfrm>
            <a:prstGeom prst="rect">
              <a:avLst/>
            </a:prstGeom>
            <a:noFill/>
            <a:ln w="9525" algn="ctr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512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410200" y="6308334"/>
            <a:ext cx="2895600" cy="457200"/>
          </a:xfrm>
          <a:noFill/>
        </p:spPr>
        <p:txBody>
          <a:bodyPr/>
          <a:lstStyle/>
          <a:p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512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305800" y="6308334"/>
            <a:ext cx="457200" cy="457200"/>
          </a:xfrm>
          <a:noFill/>
        </p:spPr>
        <p:txBody>
          <a:bodyPr/>
          <a:lstStyle/>
          <a:p>
            <a:fld id="{6E712D1D-F6EF-46BE-9D59-138A0D8C4742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228600"/>
            <a:ext cx="8520113" cy="1143000"/>
          </a:xfrm>
        </p:spPr>
        <p:txBody>
          <a:bodyPr/>
          <a:lstStyle/>
          <a:p>
            <a:r>
              <a:rPr lang="pt-BR" sz="3200" smtClean="0"/>
              <a:t>Tempo de distribuição do arquivo: C/S</a:t>
            </a:r>
          </a:p>
        </p:txBody>
      </p:sp>
      <p:sp>
        <p:nvSpPr>
          <p:cNvPr id="5155" name="Rectangle 47"/>
          <p:cNvSpPr>
            <a:spLocks noGrp="1" noChangeArrowheads="1"/>
          </p:cNvSpPr>
          <p:nvPr>
            <p:ph type="body" idx="1"/>
          </p:nvPr>
        </p:nvSpPr>
        <p:spPr>
          <a:xfrm>
            <a:off x="164387" y="1470652"/>
            <a:ext cx="4438435" cy="2947238"/>
          </a:xfrm>
        </p:spPr>
        <p:txBody>
          <a:bodyPr/>
          <a:lstStyle/>
          <a:p>
            <a:r>
              <a:rPr lang="pt-BR" sz="1800" smtClean="0">
                <a:solidFill>
                  <a:srgbClr val="FF0000"/>
                </a:solidFill>
              </a:rPr>
              <a:t>transmissão do servidor: </a:t>
            </a:r>
            <a:r>
              <a:rPr lang="pt-BR" sz="1800" smtClean="0"/>
              <a:t>deve enviar sequencialmente N cópias do arquivo:</a:t>
            </a:r>
          </a:p>
          <a:p>
            <a:pPr lvl="1"/>
            <a:r>
              <a:rPr lang="pt-BR" sz="1600" smtClean="0"/>
              <a:t>Tempo para enviar uma cópia </a:t>
            </a:r>
            <a:r>
              <a:rPr lang="pt-BR" sz="1600"/>
              <a:t>= </a:t>
            </a:r>
            <a:r>
              <a:rPr lang="pt-BR" sz="1600" i="1" smtClean="0"/>
              <a:t>F/</a:t>
            </a:r>
            <a:r>
              <a:rPr lang="pt-BR" sz="1600" i="1" err="1" smtClean="0"/>
              <a:t>u</a:t>
            </a:r>
            <a:r>
              <a:rPr lang="pt-BR" sz="1600" i="1" baseline="-25000" err="1" smtClean="0"/>
              <a:t>s</a:t>
            </a:r>
            <a:endParaRPr lang="pt-BR" sz="1600" i="1" baseline="-25000" smtClean="0"/>
          </a:p>
          <a:p>
            <a:pPr lvl="1"/>
            <a:r>
              <a:rPr lang="pt-BR" sz="1600"/>
              <a:t>Tempo para enviar </a:t>
            </a:r>
            <a:r>
              <a:rPr lang="pt-BR" sz="1600" smtClean="0"/>
              <a:t>N cópias </a:t>
            </a:r>
            <a:r>
              <a:rPr lang="pt-BR" sz="1600"/>
              <a:t>= </a:t>
            </a:r>
            <a:r>
              <a:rPr lang="pt-BR" sz="1600" i="1" smtClean="0"/>
              <a:t>NF/</a:t>
            </a:r>
            <a:r>
              <a:rPr lang="pt-BR" sz="1600" i="1" err="1" smtClean="0"/>
              <a:t>u</a:t>
            </a:r>
            <a:r>
              <a:rPr lang="pt-BR" sz="1600" i="1" baseline="-25000" err="1" smtClean="0"/>
              <a:t>s</a:t>
            </a:r>
            <a:endParaRPr lang="pt-BR" sz="1600"/>
          </a:p>
          <a:p>
            <a:r>
              <a:rPr lang="pt-BR" sz="1800" smtClean="0">
                <a:solidFill>
                  <a:srgbClr val="FF0000"/>
                </a:solidFill>
              </a:rPr>
              <a:t>cliente:</a:t>
            </a:r>
            <a:r>
              <a:rPr lang="pt-BR" sz="1800" smtClean="0"/>
              <a:t> cada cliente deve fazer o </a:t>
            </a:r>
            <a:r>
              <a:rPr lang="pt-BR" sz="1800" i="1" smtClean="0"/>
              <a:t>download</a:t>
            </a:r>
            <a:r>
              <a:rPr lang="pt-BR" sz="1800" smtClean="0"/>
              <a:t> de uma cópia do arquivo</a:t>
            </a:r>
          </a:p>
          <a:p>
            <a:pPr lvl="1"/>
            <a:r>
              <a:rPr lang="pt-BR" sz="1400" err="1" smtClean="0"/>
              <a:t>d</a:t>
            </a:r>
            <a:r>
              <a:rPr lang="pt-BR" sz="1400" baseline="-25000" err="1" smtClean="0"/>
              <a:t>min</a:t>
            </a:r>
            <a:r>
              <a:rPr lang="pt-BR" sz="1400" baseline="-25000" smtClean="0"/>
              <a:t> </a:t>
            </a:r>
            <a:r>
              <a:rPr lang="pt-BR" sz="1400" smtClean="0"/>
              <a:t>= taxa mínima de </a:t>
            </a:r>
            <a:r>
              <a:rPr lang="pt-BR" sz="1400" i="1" smtClean="0"/>
              <a:t>download</a:t>
            </a:r>
          </a:p>
          <a:p>
            <a:pPr lvl="1"/>
            <a:r>
              <a:rPr lang="pt-BR" sz="1400" smtClean="0"/>
              <a:t>Tempo de </a:t>
            </a:r>
            <a:r>
              <a:rPr lang="pt-BR" sz="1400" i="1" smtClean="0"/>
              <a:t>download</a:t>
            </a:r>
            <a:r>
              <a:rPr lang="pt-BR" sz="1400" smtClean="0"/>
              <a:t> para usuário com menor taxa: F/</a:t>
            </a:r>
            <a:r>
              <a:rPr lang="pt-BR" sz="1400" err="1" smtClean="0"/>
              <a:t>d</a:t>
            </a:r>
            <a:r>
              <a:rPr lang="pt-BR" sz="1400" baseline="-25000" err="1" smtClean="0"/>
              <a:t>min</a:t>
            </a:r>
            <a:endParaRPr lang="pt-BR" sz="1400" i="1" smtClean="0"/>
          </a:p>
        </p:txBody>
      </p:sp>
      <p:sp>
        <p:nvSpPr>
          <p:cNvPr id="245813" name="Line 53"/>
          <p:cNvSpPr>
            <a:spLocks noChangeShapeType="1"/>
          </p:cNvSpPr>
          <p:nvPr/>
        </p:nvSpPr>
        <p:spPr bwMode="auto">
          <a:xfrm flipV="1">
            <a:off x="5592504" y="5292904"/>
            <a:ext cx="430212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45814" name="Text Box 54"/>
          <p:cNvSpPr txBox="1">
            <a:spLocks noChangeArrowheads="1"/>
          </p:cNvSpPr>
          <p:nvPr/>
        </p:nvSpPr>
        <p:spPr bwMode="auto">
          <a:xfrm>
            <a:off x="4955916" y="5933237"/>
            <a:ext cx="2589170" cy="3139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80000"/>
              </a:lnSpc>
            </a:pPr>
            <a:r>
              <a:rPr lang="en-US" sz="1800" err="1"/>
              <a:t>cresce</a:t>
            </a:r>
            <a:r>
              <a:rPr lang="en-US" sz="1800"/>
              <a:t> </a:t>
            </a:r>
            <a:r>
              <a:rPr lang="en-US" sz="1800" err="1"/>
              <a:t>linearmente</a:t>
            </a:r>
            <a:r>
              <a:rPr lang="en-US" sz="1800"/>
              <a:t> com </a:t>
            </a:r>
            <a:r>
              <a:rPr lang="en-US" sz="1800" smtClean="0"/>
              <a:t>N</a:t>
            </a:r>
            <a:endParaRPr lang="en-US" sz="2000"/>
          </a:p>
        </p:txBody>
      </p:sp>
      <p:grpSp>
        <p:nvGrpSpPr>
          <p:cNvPr id="113" name="Grupo 112"/>
          <p:cNvGrpSpPr/>
          <p:nvPr/>
        </p:nvGrpSpPr>
        <p:grpSpPr>
          <a:xfrm>
            <a:off x="4513084" y="1284288"/>
            <a:ext cx="4518025" cy="2036762"/>
            <a:chOff x="4471988" y="1284288"/>
            <a:chExt cx="4518025" cy="2036762"/>
          </a:xfrm>
        </p:grpSpPr>
        <p:sp>
          <p:nvSpPr>
            <p:cNvPr id="114" name="Freeform 4"/>
            <p:cNvSpPr>
              <a:spLocks/>
            </p:cNvSpPr>
            <p:nvPr/>
          </p:nvSpPr>
          <p:spPr bwMode="auto">
            <a:xfrm>
              <a:off x="5600700" y="2111375"/>
              <a:ext cx="2136775" cy="1209675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5" name="Line 14"/>
            <p:cNvSpPr>
              <a:spLocks noChangeShapeType="1"/>
            </p:cNvSpPr>
            <p:nvPr/>
          </p:nvSpPr>
          <p:spPr bwMode="auto">
            <a:xfrm>
              <a:off x="5338763" y="2085975"/>
              <a:ext cx="455612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6" name="Text Box 15"/>
            <p:cNvSpPr txBox="1">
              <a:spLocks noChangeArrowheads="1"/>
            </p:cNvSpPr>
            <p:nvPr/>
          </p:nvSpPr>
          <p:spPr bwMode="auto">
            <a:xfrm>
              <a:off x="5364163" y="1763713"/>
              <a:ext cx="3667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u</a:t>
              </a:r>
              <a:r>
                <a:rPr lang="en-US" sz="1600" i="1" baseline="-25000"/>
                <a:t>s</a:t>
              </a:r>
            </a:p>
          </p:txBody>
        </p:sp>
        <p:sp>
          <p:nvSpPr>
            <p:cNvPr id="117" name="Line 39"/>
            <p:cNvSpPr>
              <a:spLocks noChangeShapeType="1"/>
            </p:cNvSpPr>
            <p:nvPr/>
          </p:nvSpPr>
          <p:spPr bwMode="auto">
            <a:xfrm>
              <a:off x="5089525" y="2713038"/>
              <a:ext cx="574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8" name="Line 40"/>
            <p:cNvSpPr>
              <a:spLocks noChangeShapeType="1"/>
            </p:cNvSpPr>
            <p:nvPr/>
          </p:nvSpPr>
          <p:spPr bwMode="auto">
            <a:xfrm flipH="1">
              <a:off x="5119688" y="2814638"/>
              <a:ext cx="5667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19" name="Text Box 44"/>
            <p:cNvSpPr txBox="1">
              <a:spLocks noChangeArrowheads="1"/>
            </p:cNvSpPr>
            <p:nvPr/>
          </p:nvSpPr>
          <p:spPr bwMode="auto">
            <a:xfrm>
              <a:off x="6333472" y="2460625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err="1" smtClean="0">
                  <a:solidFill>
                    <a:schemeClr val="bg1"/>
                  </a:solidFill>
                </a:rPr>
                <a:t>rede</a:t>
              </a: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20" name="AutoShape 327"/>
            <p:cNvSpPr>
              <a:spLocks noChangeArrowheads="1"/>
            </p:cNvSpPr>
            <p:nvPr/>
          </p:nvSpPr>
          <p:spPr bwMode="auto">
            <a:xfrm>
              <a:off x="4740275" y="1562100"/>
              <a:ext cx="334963" cy="401638"/>
            </a:xfrm>
            <a:prstGeom prst="can">
              <a:avLst>
                <a:gd name="adj" fmla="val 24242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sz="800">
                <a:cs typeface="Arial" pitchFamily="34" charset="0"/>
              </a:endParaRPr>
            </a:p>
          </p:txBody>
        </p:sp>
        <p:sp>
          <p:nvSpPr>
            <p:cNvPr id="121" name="Line 22"/>
            <p:cNvSpPr>
              <a:spLocks noChangeShapeType="1"/>
            </p:cNvSpPr>
            <p:nvPr/>
          </p:nvSpPr>
          <p:spPr bwMode="auto">
            <a:xfrm flipV="1">
              <a:off x="7000875" y="1819275"/>
              <a:ext cx="180975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2" name="Line 23"/>
            <p:cNvSpPr>
              <a:spLocks noChangeShapeType="1"/>
            </p:cNvSpPr>
            <p:nvPr/>
          </p:nvSpPr>
          <p:spPr bwMode="auto">
            <a:xfrm flipH="1">
              <a:off x="7078663" y="1825625"/>
              <a:ext cx="187325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" name="Line 22"/>
            <p:cNvSpPr>
              <a:spLocks noChangeShapeType="1"/>
            </p:cNvSpPr>
            <p:nvPr/>
          </p:nvSpPr>
          <p:spPr bwMode="auto">
            <a:xfrm flipV="1">
              <a:off x="6416675" y="1736725"/>
              <a:ext cx="179388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4" name="Line 23"/>
            <p:cNvSpPr>
              <a:spLocks noChangeShapeType="1"/>
            </p:cNvSpPr>
            <p:nvPr/>
          </p:nvSpPr>
          <p:spPr bwMode="auto">
            <a:xfrm flipH="1">
              <a:off x="6492875" y="1743075"/>
              <a:ext cx="185738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5" name="Line 138"/>
            <p:cNvSpPr>
              <a:spLocks noChangeShapeType="1"/>
            </p:cNvSpPr>
            <p:nvPr/>
          </p:nvSpPr>
          <p:spPr bwMode="auto">
            <a:xfrm>
              <a:off x="7723188" y="2579688"/>
              <a:ext cx="6588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6" name="Line 139"/>
            <p:cNvSpPr>
              <a:spLocks noChangeShapeType="1"/>
            </p:cNvSpPr>
            <p:nvPr/>
          </p:nvSpPr>
          <p:spPr bwMode="auto">
            <a:xfrm>
              <a:off x="7726363" y="2682875"/>
              <a:ext cx="660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7813675" y="2146300"/>
              <a:ext cx="450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d</a:t>
              </a:r>
              <a:r>
                <a:rPr lang="en-US" sz="1600" i="1" baseline="-25000"/>
                <a:t>i</a:t>
              </a:r>
            </a:p>
          </p:txBody>
        </p:sp>
        <p:sp>
          <p:nvSpPr>
            <p:cNvPr id="128" name="Text Box 41"/>
            <p:cNvSpPr txBox="1">
              <a:spLocks noChangeArrowheads="1"/>
            </p:cNvSpPr>
            <p:nvPr/>
          </p:nvSpPr>
          <p:spPr bwMode="auto">
            <a:xfrm>
              <a:off x="7829550" y="2663825"/>
              <a:ext cx="5064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u</a:t>
              </a:r>
              <a:r>
                <a:rPr lang="en-US" sz="1600" i="1" baseline="-25000"/>
                <a:t>i</a:t>
              </a:r>
            </a:p>
          </p:txBody>
        </p:sp>
        <p:sp>
          <p:nvSpPr>
            <p:cNvPr id="129" name="Text Box 47"/>
            <p:cNvSpPr txBox="1">
              <a:spLocks noChangeArrowheads="1"/>
            </p:cNvSpPr>
            <p:nvPr/>
          </p:nvSpPr>
          <p:spPr bwMode="auto">
            <a:xfrm>
              <a:off x="4498975" y="1616075"/>
              <a:ext cx="7905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i="1"/>
                <a:t>F</a:t>
              </a:r>
              <a:endParaRPr lang="en-US" sz="1400" i="1" baseline="-25000"/>
            </a:p>
          </p:txBody>
        </p:sp>
        <p:grpSp>
          <p:nvGrpSpPr>
            <p:cNvPr id="130" name="Group 143"/>
            <p:cNvGrpSpPr>
              <a:grpSpLocks/>
            </p:cNvGrpSpPr>
            <p:nvPr/>
          </p:nvGrpSpPr>
          <p:grpSpPr bwMode="auto">
            <a:xfrm>
              <a:off x="5114925" y="1690688"/>
              <a:ext cx="292100" cy="517525"/>
              <a:chOff x="4140" y="429"/>
              <a:chExt cx="1425" cy="2396"/>
            </a:xfrm>
          </p:grpSpPr>
          <p:sp>
            <p:nvSpPr>
              <p:cNvPr id="143" name="Freeform 14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4" name="Rectangle 14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45" name="Freeform 14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6" name="Freeform 14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7" name="Rectangle 148"/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148" name="Group 14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73" name="AutoShape 150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74" name="AutoShape 151"/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149" name="Rectangle 152"/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150" name="Group 15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71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72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151" name="Rectangle 156"/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2" name="Rectangle 157"/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153" name="Group 15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69" name="AutoShape 15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70" name="AutoShape 160"/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154" name="Freeform 16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155" name="Group 16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67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68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156" name="Rectangle 165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57" name="Freeform 16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" name="Freeform 16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9" name="Oval 168"/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0" name="Freeform 16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1" name="AutoShape 170"/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2" name="AutoShape 171"/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3" name="Oval 172"/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4" name="Oval 173"/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180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165" name="Oval 174"/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66" name="Rectangle 175"/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131" name="Group 176"/>
            <p:cNvGrpSpPr>
              <a:grpSpLocks/>
            </p:cNvGrpSpPr>
            <p:nvPr/>
          </p:nvGrpSpPr>
          <p:grpSpPr bwMode="auto">
            <a:xfrm>
              <a:off x="4471988" y="2492375"/>
              <a:ext cx="620712" cy="512763"/>
              <a:chOff x="-44" y="1473"/>
              <a:chExt cx="981" cy="1105"/>
            </a:xfrm>
          </p:grpSpPr>
          <p:pic>
            <p:nvPicPr>
              <p:cNvPr id="141" name="Picture 1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" name="Freeform 17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132" name="Group 179"/>
            <p:cNvGrpSpPr>
              <a:grpSpLocks/>
            </p:cNvGrpSpPr>
            <p:nvPr/>
          </p:nvGrpSpPr>
          <p:grpSpPr bwMode="auto">
            <a:xfrm>
              <a:off x="6300788" y="1284288"/>
              <a:ext cx="620712" cy="512762"/>
              <a:chOff x="-44" y="1473"/>
              <a:chExt cx="981" cy="1105"/>
            </a:xfrm>
          </p:grpSpPr>
          <p:pic>
            <p:nvPicPr>
              <p:cNvPr id="139" name="Picture 18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0" name="Freeform 18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133" name="Group 182"/>
            <p:cNvGrpSpPr>
              <a:grpSpLocks/>
            </p:cNvGrpSpPr>
            <p:nvPr/>
          </p:nvGrpSpPr>
          <p:grpSpPr bwMode="auto">
            <a:xfrm>
              <a:off x="6910388" y="1360488"/>
              <a:ext cx="620712" cy="512762"/>
              <a:chOff x="-44" y="1473"/>
              <a:chExt cx="981" cy="1105"/>
            </a:xfrm>
          </p:grpSpPr>
          <p:pic>
            <p:nvPicPr>
              <p:cNvPr id="137" name="Picture 18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" name="Freeform 184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134" name="Group 185"/>
            <p:cNvGrpSpPr>
              <a:grpSpLocks/>
            </p:cNvGrpSpPr>
            <p:nvPr/>
          </p:nvGrpSpPr>
          <p:grpSpPr bwMode="auto">
            <a:xfrm flipH="1">
              <a:off x="8369300" y="2362200"/>
              <a:ext cx="620713" cy="512763"/>
              <a:chOff x="-44" y="1473"/>
              <a:chExt cx="981" cy="1105"/>
            </a:xfrm>
          </p:grpSpPr>
          <p:pic>
            <p:nvPicPr>
              <p:cNvPr id="135" name="Picture 18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" name="Freeform 18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914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3" grpId="0" animBg="1"/>
      <p:bldP spid="24581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6150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CB7125-D64E-4CDC-8462-3F1DB8F207B1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6151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228600"/>
            <a:ext cx="8520113" cy="1143000"/>
          </a:xfrm>
        </p:spPr>
        <p:txBody>
          <a:bodyPr/>
          <a:lstStyle/>
          <a:p>
            <a:r>
              <a:rPr lang="pt-BR" sz="3200" smtClean="0"/>
              <a:t>Tempo de distribuição do arquivo: P2P</a:t>
            </a:r>
          </a:p>
        </p:txBody>
      </p:sp>
      <p:sp>
        <p:nvSpPr>
          <p:cNvPr id="6152" name="Rectangle 43"/>
          <p:cNvSpPr>
            <a:spLocks noGrp="1" noChangeArrowheads="1"/>
          </p:cNvSpPr>
          <p:nvPr>
            <p:ph type="body" idx="1"/>
          </p:nvPr>
        </p:nvSpPr>
        <p:spPr>
          <a:xfrm>
            <a:off x="385762" y="1152158"/>
            <a:ext cx="4276725" cy="2217773"/>
          </a:xfrm>
        </p:spPr>
        <p:txBody>
          <a:bodyPr/>
          <a:lstStyle/>
          <a:p>
            <a:r>
              <a:rPr lang="pt-BR" sz="2000">
                <a:solidFill>
                  <a:srgbClr val="FF0000"/>
                </a:solidFill>
              </a:rPr>
              <a:t>transmissão do servidor: </a:t>
            </a:r>
            <a:r>
              <a:rPr lang="pt-BR" sz="2000" smtClean="0"/>
              <a:t>deve enviar pelo menos uma cópia: </a:t>
            </a:r>
          </a:p>
          <a:p>
            <a:pPr lvl="1"/>
            <a:r>
              <a:rPr lang="pt-BR" sz="1600" smtClean="0"/>
              <a:t>tempo para enviar uma cópia: F</a:t>
            </a:r>
            <a:r>
              <a:rPr lang="pt-BR" sz="1600" i="1" smtClean="0"/>
              <a:t>/</a:t>
            </a:r>
            <a:r>
              <a:rPr lang="pt-BR" sz="1600" i="1" err="1" smtClean="0"/>
              <a:t>u</a:t>
            </a:r>
            <a:r>
              <a:rPr lang="pt-BR" sz="1600" i="1" baseline="-25000" err="1" smtClean="0"/>
              <a:t>s</a:t>
            </a:r>
            <a:endParaRPr lang="pt-BR" sz="1600" smtClean="0"/>
          </a:p>
          <a:p>
            <a:r>
              <a:rPr lang="pt-BR" sz="2000" smtClean="0">
                <a:solidFill>
                  <a:srgbClr val="FF0000"/>
                </a:solidFill>
              </a:rPr>
              <a:t>cliente:</a:t>
            </a:r>
            <a:r>
              <a:rPr lang="pt-BR" sz="2000" smtClean="0"/>
              <a:t> cada cliente deve baixar uma cópia do arquivo</a:t>
            </a:r>
          </a:p>
          <a:p>
            <a:pPr lvl="1"/>
            <a:r>
              <a:rPr lang="pt-BR" sz="1600"/>
              <a:t> Tempo de </a:t>
            </a:r>
            <a:r>
              <a:rPr lang="pt-BR" sz="1600" i="1"/>
              <a:t>download</a:t>
            </a:r>
            <a:r>
              <a:rPr lang="pt-BR" sz="1600"/>
              <a:t> para usuário com menor taxa: </a:t>
            </a:r>
            <a:r>
              <a:rPr lang="pt-BR" sz="1600" smtClean="0"/>
              <a:t>F/</a:t>
            </a:r>
            <a:r>
              <a:rPr lang="pt-BR" sz="1600" err="1" smtClean="0"/>
              <a:t>d</a:t>
            </a:r>
            <a:r>
              <a:rPr lang="pt-BR" sz="1600" baseline="-25000" err="1" smtClean="0"/>
              <a:t>min</a:t>
            </a:r>
            <a:endParaRPr lang="pt-BR" sz="1600" i="1" smtClean="0"/>
          </a:p>
        </p:txBody>
      </p:sp>
      <p:grpSp>
        <p:nvGrpSpPr>
          <p:cNvPr id="50" name="Grupo 49"/>
          <p:cNvGrpSpPr/>
          <p:nvPr/>
        </p:nvGrpSpPr>
        <p:grpSpPr>
          <a:xfrm>
            <a:off x="4471988" y="1284288"/>
            <a:ext cx="4518025" cy="2036762"/>
            <a:chOff x="4471988" y="1284288"/>
            <a:chExt cx="4518025" cy="2036762"/>
          </a:xfrm>
        </p:grpSpPr>
        <p:sp>
          <p:nvSpPr>
            <p:cNvPr id="51" name="Freeform 4"/>
            <p:cNvSpPr>
              <a:spLocks/>
            </p:cNvSpPr>
            <p:nvPr/>
          </p:nvSpPr>
          <p:spPr bwMode="auto">
            <a:xfrm>
              <a:off x="5600700" y="2111375"/>
              <a:ext cx="2136775" cy="1209675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5338763" y="2085975"/>
              <a:ext cx="455612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Text Box 15"/>
            <p:cNvSpPr txBox="1">
              <a:spLocks noChangeArrowheads="1"/>
            </p:cNvSpPr>
            <p:nvPr/>
          </p:nvSpPr>
          <p:spPr bwMode="auto">
            <a:xfrm>
              <a:off x="5364163" y="1763713"/>
              <a:ext cx="3667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u</a:t>
              </a:r>
              <a:r>
                <a:rPr lang="en-US" sz="1600" i="1" baseline="-25000"/>
                <a:t>s</a:t>
              </a:r>
            </a:p>
          </p:txBody>
        </p:sp>
        <p:sp>
          <p:nvSpPr>
            <p:cNvPr id="54" name="Line 39"/>
            <p:cNvSpPr>
              <a:spLocks noChangeShapeType="1"/>
            </p:cNvSpPr>
            <p:nvPr/>
          </p:nvSpPr>
          <p:spPr bwMode="auto">
            <a:xfrm>
              <a:off x="5089525" y="2713038"/>
              <a:ext cx="574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Line 40"/>
            <p:cNvSpPr>
              <a:spLocks noChangeShapeType="1"/>
            </p:cNvSpPr>
            <p:nvPr/>
          </p:nvSpPr>
          <p:spPr bwMode="auto">
            <a:xfrm flipH="1">
              <a:off x="5119688" y="2814638"/>
              <a:ext cx="5667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Text Box 44"/>
            <p:cNvSpPr txBox="1">
              <a:spLocks noChangeArrowheads="1"/>
            </p:cNvSpPr>
            <p:nvPr/>
          </p:nvSpPr>
          <p:spPr bwMode="auto">
            <a:xfrm>
              <a:off x="6183313" y="2460625"/>
              <a:ext cx="8953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57" name="AutoShape 327"/>
            <p:cNvSpPr>
              <a:spLocks noChangeArrowheads="1"/>
            </p:cNvSpPr>
            <p:nvPr/>
          </p:nvSpPr>
          <p:spPr bwMode="auto">
            <a:xfrm>
              <a:off x="4740275" y="1562100"/>
              <a:ext cx="334963" cy="401638"/>
            </a:xfrm>
            <a:prstGeom prst="can">
              <a:avLst>
                <a:gd name="adj" fmla="val 24242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pt-BR" sz="800">
                <a:cs typeface="Arial" pitchFamily="34" charset="0"/>
              </a:endParaRPr>
            </a:p>
          </p:txBody>
        </p:sp>
        <p:sp>
          <p:nvSpPr>
            <p:cNvPr id="58" name="Line 22"/>
            <p:cNvSpPr>
              <a:spLocks noChangeShapeType="1"/>
            </p:cNvSpPr>
            <p:nvPr/>
          </p:nvSpPr>
          <p:spPr bwMode="auto">
            <a:xfrm flipV="1">
              <a:off x="7000875" y="1819275"/>
              <a:ext cx="180975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Line 23"/>
            <p:cNvSpPr>
              <a:spLocks noChangeShapeType="1"/>
            </p:cNvSpPr>
            <p:nvPr/>
          </p:nvSpPr>
          <p:spPr bwMode="auto">
            <a:xfrm flipH="1">
              <a:off x="7078663" y="1825625"/>
              <a:ext cx="187325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Line 22"/>
            <p:cNvSpPr>
              <a:spLocks noChangeShapeType="1"/>
            </p:cNvSpPr>
            <p:nvPr/>
          </p:nvSpPr>
          <p:spPr bwMode="auto">
            <a:xfrm flipV="1">
              <a:off x="6416675" y="1736725"/>
              <a:ext cx="179388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Line 23"/>
            <p:cNvSpPr>
              <a:spLocks noChangeShapeType="1"/>
            </p:cNvSpPr>
            <p:nvPr/>
          </p:nvSpPr>
          <p:spPr bwMode="auto">
            <a:xfrm flipH="1">
              <a:off x="6492875" y="1743075"/>
              <a:ext cx="185738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Line 138"/>
            <p:cNvSpPr>
              <a:spLocks noChangeShapeType="1"/>
            </p:cNvSpPr>
            <p:nvPr/>
          </p:nvSpPr>
          <p:spPr bwMode="auto">
            <a:xfrm>
              <a:off x="7723188" y="2579688"/>
              <a:ext cx="6588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Line 139"/>
            <p:cNvSpPr>
              <a:spLocks noChangeShapeType="1"/>
            </p:cNvSpPr>
            <p:nvPr/>
          </p:nvSpPr>
          <p:spPr bwMode="auto">
            <a:xfrm>
              <a:off x="7726363" y="2682875"/>
              <a:ext cx="660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Text Box 41"/>
            <p:cNvSpPr txBox="1">
              <a:spLocks noChangeArrowheads="1"/>
            </p:cNvSpPr>
            <p:nvPr/>
          </p:nvSpPr>
          <p:spPr bwMode="auto">
            <a:xfrm>
              <a:off x="7813675" y="2146300"/>
              <a:ext cx="450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d</a:t>
              </a:r>
              <a:r>
                <a:rPr lang="en-US" sz="1600" i="1" baseline="-25000"/>
                <a:t>i</a:t>
              </a:r>
            </a:p>
          </p:txBody>
        </p:sp>
        <p:sp>
          <p:nvSpPr>
            <p:cNvPr id="65" name="Text Box 41"/>
            <p:cNvSpPr txBox="1">
              <a:spLocks noChangeArrowheads="1"/>
            </p:cNvSpPr>
            <p:nvPr/>
          </p:nvSpPr>
          <p:spPr bwMode="auto">
            <a:xfrm>
              <a:off x="7829550" y="2663825"/>
              <a:ext cx="5064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i="1"/>
                <a:t>u</a:t>
              </a:r>
              <a:r>
                <a:rPr lang="en-US" sz="1600" i="1" baseline="-25000"/>
                <a:t>i</a:t>
              </a:r>
            </a:p>
          </p:txBody>
        </p:sp>
        <p:sp>
          <p:nvSpPr>
            <p:cNvPr id="66" name="Text Box 47"/>
            <p:cNvSpPr txBox="1">
              <a:spLocks noChangeArrowheads="1"/>
            </p:cNvSpPr>
            <p:nvPr/>
          </p:nvSpPr>
          <p:spPr bwMode="auto">
            <a:xfrm>
              <a:off x="4498975" y="1616075"/>
              <a:ext cx="790575" cy="303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400" i="1"/>
                <a:t>F</a:t>
              </a:r>
              <a:endParaRPr lang="en-US" sz="1400" i="1" baseline="-25000"/>
            </a:p>
          </p:txBody>
        </p:sp>
        <p:grpSp>
          <p:nvGrpSpPr>
            <p:cNvPr id="67" name="Group 143"/>
            <p:cNvGrpSpPr>
              <a:grpSpLocks/>
            </p:cNvGrpSpPr>
            <p:nvPr/>
          </p:nvGrpSpPr>
          <p:grpSpPr bwMode="auto">
            <a:xfrm>
              <a:off x="5114925" y="1690688"/>
              <a:ext cx="292100" cy="517525"/>
              <a:chOff x="4140" y="429"/>
              <a:chExt cx="1425" cy="2396"/>
            </a:xfrm>
          </p:grpSpPr>
          <p:sp>
            <p:nvSpPr>
              <p:cNvPr id="80" name="Freeform 14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1" name="Rectangle 14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2" name="Freeform 14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3" name="Freeform 14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4" name="Rectangle 148"/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5" name="Group 14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0" name="AutoShape 150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1" name="AutoShape 151"/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6" name="Rectangle 152"/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7" name="Group 15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8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9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88" name="Rectangle 156"/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9" name="Rectangle 157"/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90" name="Group 15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6" name="AutoShape 15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7" name="AutoShape 160"/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1" name="Freeform 16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92" name="Group 16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4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5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3" name="Rectangle 165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4" name="Freeform 16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5" name="Freeform 16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6" name="Oval 168"/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7" name="Freeform 16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8" name="AutoShape 170"/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9" name="AutoShape 171"/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0" name="Oval 172"/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1" name="Oval 173"/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180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102" name="Oval 174"/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" name="Rectangle 175"/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68" name="Group 176"/>
            <p:cNvGrpSpPr>
              <a:grpSpLocks/>
            </p:cNvGrpSpPr>
            <p:nvPr/>
          </p:nvGrpSpPr>
          <p:grpSpPr bwMode="auto">
            <a:xfrm>
              <a:off x="4471988" y="2492375"/>
              <a:ext cx="620712" cy="512763"/>
              <a:chOff x="-44" y="1473"/>
              <a:chExt cx="981" cy="1105"/>
            </a:xfrm>
          </p:grpSpPr>
          <p:pic>
            <p:nvPicPr>
              <p:cNvPr id="78" name="Picture 1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" name="Freeform 17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9" name="Group 179"/>
            <p:cNvGrpSpPr>
              <a:grpSpLocks/>
            </p:cNvGrpSpPr>
            <p:nvPr/>
          </p:nvGrpSpPr>
          <p:grpSpPr bwMode="auto">
            <a:xfrm>
              <a:off x="6300788" y="1284288"/>
              <a:ext cx="620712" cy="512762"/>
              <a:chOff x="-44" y="1473"/>
              <a:chExt cx="981" cy="1105"/>
            </a:xfrm>
          </p:grpSpPr>
          <p:pic>
            <p:nvPicPr>
              <p:cNvPr id="76" name="Picture 18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8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70" name="Group 182"/>
            <p:cNvGrpSpPr>
              <a:grpSpLocks/>
            </p:cNvGrpSpPr>
            <p:nvPr/>
          </p:nvGrpSpPr>
          <p:grpSpPr bwMode="auto">
            <a:xfrm>
              <a:off x="6910388" y="1360488"/>
              <a:ext cx="620712" cy="512762"/>
              <a:chOff x="-44" y="1473"/>
              <a:chExt cx="981" cy="1105"/>
            </a:xfrm>
          </p:grpSpPr>
          <p:pic>
            <p:nvPicPr>
              <p:cNvPr id="74" name="Picture 18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84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71" name="Group 185"/>
            <p:cNvGrpSpPr>
              <a:grpSpLocks/>
            </p:cNvGrpSpPr>
            <p:nvPr/>
          </p:nvGrpSpPr>
          <p:grpSpPr bwMode="auto">
            <a:xfrm flipH="1">
              <a:off x="8369300" y="2362200"/>
              <a:ext cx="620713" cy="512763"/>
              <a:chOff x="-44" y="1473"/>
              <a:chExt cx="981" cy="1105"/>
            </a:xfrm>
          </p:grpSpPr>
          <p:pic>
            <p:nvPicPr>
              <p:cNvPr id="72" name="Picture 18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" name="Freeform 18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</p:grpSp>
      <p:sp>
        <p:nvSpPr>
          <p:cNvPr id="113" name="Rectangle 43"/>
          <p:cNvSpPr txBox="1">
            <a:spLocks noChangeArrowheads="1"/>
          </p:cNvSpPr>
          <p:nvPr/>
        </p:nvSpPr>
        <p:spPr bwMode="auto">
          <a:xfrm>
            <a:off x="373778" y="3307989"/>
            <a:ext cx="7890747" cy="89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sz="2000" smtClean="0">
                <a:solidFill>
                  <a:srgbClr val="FF0000"/>
                </a:solidFill>
              </a:rPr>
              <a:t>clientes:</a:t>
            </a:r>
            <a:r>
              <a:rPr lang="pt-BR" sz="2000" smtClean="0"/>
              <a:t> no total devem baixar NF bits</a:t>
            </a:r>
          </a:p>
          <a:p>
            <a:pPr lvl="1"/>
            <a:r>
              <a:rPr lang="pt-BR" sz="1600" smtClean="0"/>
              <a:t> Taxa máxima de </a:t>
            </a:r>
            <a:r>
              <a:rPr lang="pt-BR" sz="1600" i="1" smtClean="0"/>
              <a:t>upload</a:t>
            </a:r>
            <a:r>
              <a:rPr lang="pt-BR" sz="1600" smtClean="0"/>
              <a:t> : </a:t>
            </a:r>
            <a:r>
              <a:rPr lang="en-US" sz="1600"/>
              <a:t>u</a:t>
            </a:r>
            <a:r>
              <a:rPr lang="en-US" sz="1600" baseline="-25000"/>
              <a:t>s</a:t>
            </a:r>
            <a:r>
              <a:rPr lang="en-US" sz="1600"/>
              <a:t> + </a:t>
            </a:r>
            <a:r>
              <a:rPr lang="en-US" sz="2800">
                <a:latin typeface="Symbol" pitchFamily="18" charset="2"/>
              </a:rPr>
              <a:t>S</a:t>
            </a:r>
            <a:r>
              <a:rPr lang="en-US" sz="1600"/>
              <a:t>u</a:t>
            </a:r>
            <a:r>
              <a:rPr lang="en-US" sz="1600" baseline="-25000"/>
              <a:t>i</a:t>
            </a:r>
            <a:endParaRPr lang="pt-BR" sz="1600" i="1" smtClean="0"/>
          </a:p>
        </p:txBody>
      </p:sp>
      <p:sp>
        <p:nvSpPr>
          <p:cNvPr id="114" name="Text Box 51"/>
          <p:cNvSpPr txBox="1">
            <a:spLocks noChangeArrowheads="1"/>
          </p:cNvSpPr>
          <p:nvPr/>
        </p:nvSpPr>
        <p:spPr bwMode="auto">
          <a:xfrm>
            <a:off x="387659" y="4464050"/>
            <a:ext cx="29498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i="1" smtClean="0"/>
              <a:t>tempo  </a:t>
            </a:r>
            <a:r>
              <a:rPr lang="en-US" i="1" err="1" smtClean="0"/>
              <a:t>para</a:t>
            </a:r>
            <a:r>
              <a:rPr lang="en-US" i="1" smtClean="0"/>
              <a:t> </a:t>
            </a:r>
            <a:r>
              <a:rPr lang="en-US" i="1" err="1" smtClean="0"/>
              <a:t>distribuir</a:t>
            </a:r>
            <a:r>
              <a:rPr lang="en-US" i="1" smtClean="0"/>
              <a:t> </a:t>
            </a:r>
          </a:p>
          <a:p>
            <a:pPr algn="r">
              <a:lnSpc>
                <a:spcPct val="80000"/>
              </a:lnSpc>
            </a:pPr>
            <a:r>
              <a:rPr lang="en-US" i="1" smtClean="0"/>
              <a:t>F </a:t>
            </a:r>
            <a:r>
              <a:rPr lang="en-US" i="1" err="1" smtClean="0"/>
              <a:t>para</a:t>
            </a:r>
            <a:r>
              <a:rPr lang="en-US" i="1" smtClean="0"/>
              <a:t> N </a:t>
            </a:r>
            <a:r>
              <a:rPr lang="en-US" i="1" err="1" smtClean="0"/>
              <a:t>clientes</a:t>
            </a:r>
            <a:r>
              <a:rPr lang="en-US" i="1" smtClean="0"/>
              <a:t> </a:t>
            </a:r>
          </a:p>
          <a:p>
            <a:pPr algn="r">
              <a:lnSpc>
                <a:spcPct val="80000"/>
              </a:lnSpc>
            </a:pPr>
            <a:r>
              <a:rPr lang="en-US" i="1" err="1" smtClean="0"/>
              <a:t>usando</a:t>
            </a:r>
            <a:r>
              <a:rPr lang="en-US" i="1" smtClean="0"/>
              <a:t> </a:t>
            </a:r>
            <a:r>
              <a:rPr lang="en-US" i="1" err="1" smtClean="0"/>
              <a:t>abordagem</a:t>
            </a:r>
            <a:r>
              <a:rPr lang="en-US" i="1" smtClean="0"/>
              <a:t> P2P</a:t>
            </a:r>
            <a:endParaRPr lang="en-US" sz="2800">
              <a:latin typeface="Comic Sans MS" pitchFamily="66" charset="0"/>
            </a:endParaRPr>
          </a:p>
        </p:txBody>
      </p:sp>
      <p:sp>
        <p:nvSpPr>
          <p:cNvPr id="115" name="Rectangle 55"/>
          <p:cNvSpPr>
            <a:spLocks noChangeArrowheads="1"/>
          </p:cNvSpPr>
          <p:nvPr/>
        </p:nvSpPr>
        <p:spPr bwMode="auto">
          <a:xfrm>
            <a:off x="217488" y="4371976"/>
            <a:ext cx="8726487" cy="1066800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sz="2400">
              <a:latin typeface="Comic Sans MS" pitchFamily="66" charset="0"/>
            </a:endParaRPr>
          </a:p>
        </p:txBody>
      </p:sp>
      <p:sp>
        <p:nvSpPr>
          <p:cNvPr id="116" name="Text Box 31"/>
          <p:cNvSpPr txBox="1">
            <a:spLocks noChangeArrowheads="1"/>
          </p:cNvSpPr>
          <p:nvPr/>
        </p:nvSpPr>
        <p:spPr bwMode="auto">
          <a:xfrm>
            <a:off x="3294642" y="4657725"/>
            <a:ext cx="52954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sz="2800" i="1"/>
              <a:t> </a:t>
            </a:r>
            <a:r>
              <a:rPr lang="en-US" sz="2400" i="1"/>
              <a:t>D</a:t>
            </a:r>
            <a:r>
              <a:rPr lang="en-US" sz="2400" i="1" baseline="-25000"/>
              <a:t>P2P</a:t>
            </a:r>
            <a:r>
              <a:rPr lang="en-US" sz="2400" i="1"/>
              <a:t> &gt; max{F/</a:t>
            </a:r>
            <a:r>
              <a:rPr lang="en-US" sz="2400" i="1" err="1"/>
              <a:t>u</a:t>
            </a:r>
            <a:r>
              <a:rPr lang="en-US" sz="2400" i="1" baseline="-25000" err="1"/>
              <a:t>s,</a:t>
            </a:r>
            <a:r>
              <a:rPr lang="en-US" sz="2400" i="1" err="1"/>
              <a:t>,F</a:t>
            </a:r>
            <a:r>
              <a:rPr lang="en-US" sz="2400" i="1"/>
              <a:t>/</a:t>
            </a:r>
            <a:r>
              <a:rPr lang="en-US" sz="2400" i="1" err="1"/>
              <a:t>d</a:t>
            </a:r>
            <a:r>
              <a:rPr lang="en-US" sz="2400" i="1" baseline="-25000" err="1"/>
              <a:t>min</a:t>
            </a:r>
            <a:r>
              <a:rPr lang="en-US" sz="2400" i="1" baseline="-25000"/>
              <a:t>,</a:t>
            </a:r>
            <a:r>
              <a:rPr lang="en-US" sz="2400" i="1"/>
              <a:t>,NF/(</a:t>
            </a:r>
            <a:r>
              <a:rPr lang="en-US"/>
              <a:t>u</a:t>
            </a:r>
            <a:r>
              <a:rPr lang="en-US" baseline="-25000"/>
              <a:t>s</a:t>
            </a:r>
            <a:r>
              <a:rPr lang="en-US"/>
              <a:t> + </a:t>
            </a:r>
            <a:r>
              <a:rPr lang="en-US" sz="2400">
                <a:latin typeface="Symbol" pitchFamily="18" charset="2"/>
              </a:rPr>
              <a:t>S</a:t>
            </a:r>
            <a:r>
              <a:rPr lang="en-US"/>
              <a:t>u</a:t>
            </a:r>
            <a:r>
              <a:rPr lang="en-US" baseline="-25000"/>
              <a:t>i</a:t>
            </a:r>
            <a:r>
              <a:rPr lang="en-US" sz="2400"/>
              <a:t>)</a:t>
            </a:r>
            <a:r>
              <a:rPr lang="en-US" sz="2400" i="1"/>
              <a:t>}</a:t>
            </a:r>
            <a:r>
              <a:rPr lang="en-US" sz="2400" i="1">
                <a:solidFill>
                  <a:srgbClr val="CC0000"/>
                </a:solidFill>
              </a:rPr>
              <a:t> </a:t>
            </a:r>
            <a:endParaRPr lang="en-US" sz="2800" i="1">
              <a:solidFill>
                <a:srgbClr val="CC0000"/>
              </a:solidFill>
            </a:endParaRPr>
          </a:p>
        </p:txBody>
      </p:sp>
      <p:sp>
        <p:nvSpPr>
          <p:cNvPr id="117" name="Line 33"/>
          <p:cNvSpPr>
            <a:spLocks noChangeShapeType="1"/>
          </p:cNvSpPr>
          <p:nvPr/>
        </p:nvSpPr>
        <p:spPr bwMode="auto">
          <a:xfrm>
            <a:off x="3732213" y="5124450"/>
            <a:ext cx="174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8" name="Line 53"/>
          <p:cNvSpPr>
            <a:spLocks noChangeShapeType="1"/>
          </p:cNvSpPr>
          <p:nvPr/>
        </p:nvSpPr>
        <p:spPr bwMode="auto">
          <a:xfrm flipV="1">
            <a:off x="7424135" y="5137150"/>
            <a:ext cx="573087" cy="9493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9" name="Text Box 54"/>
          <p:cNvSpPr txBox="1">
            <a:spLocks noChangeArrowheads="1"/>
          </p:cNvSpPr>
          <p:nvPr/>
        </p:nvSpPr>
        <p:spPr bwMode="auto">
          <a:xfrm>
            <a:off x="1827213" y="6069013"/>
            <a:ext cx="66912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/>
              <a:t>… </a:t>
            </a:r>
            <a:r>
              <a:rPr lang="en-US" err="1" smtClean="0"/>
              <a:t>assim</a:t>
            </a:r>
            <a:r>
              <a:rPr lang="en-US" smtClean="0"/>
              <a:t> </a:t>
            </a:r>
            <a:r>
              <a:rPr lang="en-US" err="1" smtClean="0"/>
              <a:t>como</a:t>
            </a:r>
            <a:r>
              <a:rPr lang="en-US" smtClean="0"/>
              <a:t> </a:t>
            </a:r>
            <a:r>
              <a:rPr lang="en-US" err="1" smtClean="0"/>
              <a:t>este</a:t>
            </a:r>
            <a:r>
              <a:rPr lang="en-US" smtClean="0"/>
              <a:t>, </a:t>
            </a:r>
            <a:r>
              <a:rPr lang="en-US" err="1" smtClean="0"/>
              <a:t>cada</a:t>
            </a:r>
            <a:r>
              <a:rPr lang="en-US" smtClean="0"/>
              <a:t> par </a:t>
            </a:r>
            <a:r>
              <a:rPr lang="en-US" err="1" smtClean="0"/>
              <a:t>traz</a:t>
            </a:r>
            <a:r>
              <a:rPr lang="en-US" smtClean="0"/>
              <a:t> </a:t>
            </a:r>
            <a:r>
              <a:rPr lang="en-US" err="1" smtClean="0"/>
              <a:t>capacidade</a:t>
            </a:r>
            <a:r>
              <a:rPr lang="en-US" smtClean="0"/>
              <a:t> de </a:t>
            </a:r>
            <a:r>
              <a:rPr lang="en-US" err="1" smtClean="0"/>
              <a:t>serviço</a:t>
            </a:r>
            <a:endParaRPr lang="en-US"/>
          </a:p>
        </p:txBody>
      </p:sp>
      <p:sp>
        <p:nvSpPr>
          <p:cNvPr id="120" name="Line 53"/>
          <p:cNvSpPr>
            <a:spLocks noChangeShapeType="1"/>
          </p:cNvSpPr>
          <p:nvPr/>
        </p:nvSpPr>
        <p:spPr bwMode="auto">
          <a:xfrm flipV="1">
            <a:off x="6365875" y="5092700"/>
            <a:ext cx="430213" cy="692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1" name="Text Box 54"/>
          <p:cNvSpPr txBox="1">
            <a:spLocks noChangeArrowheads="1"/>
          </p:cNvSpPr>
          <p:nvPr/>
        </p:nvSpPr>
        <p:spPr bwMode="auto">
          <a:xfrm>
            <a:off x="3941763" y="5756275"/>
            <a:ext cx="34884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err="1" smtClean="0"/>
              <a:t>cresce</a:t>
            </a:r>
            <a:r>
              <a:rPr lang="en-US" smtClean="0"/>
              <a:t> </a:t>
            </a:r>
            <a:r>
              <a:rPr lang="en-US" err="1" smtClean="0"/>
              <a:t>linearmente</a:t>
            </a:r>
            <a:r>
              <a:rPr lang="en-US" smtClean="0"/>
              <a:t> com </a:t>
            </a:r>
            <a:r>
              <a:rPr lang="en-US" i="1" smtClean="0"/>
              <a:t>N</a:t>
            </a:r>
            <a:r>
              <a:rPr lang="en-US" smtClean="0"/>
              <a:t> </a:t>
            </a:r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5483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/>
      <p:bldP spid="120" grpId="0" animBg="1"/>
      <p:bldP spid="1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36867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459AB-C0AA-4182-BC43-88041C14591A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Comunicação entre Processos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4013" y="1544638"/>
            <a:ext cx="4375150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smtClean="0">
                <a:solidFill>
                  <a:srgbClr val="FF0000"/>
                </a:solidFill>
              </a:rPr>
              <a:t>Processo:</a:t>
            </a:r>
            <a:r>
              <a:rPr lang="pt-BR" sz="2400" smtClean="0"/>
              <a:t> programa que executa num sistema final</a:t>
            </a:r>
            <a:endParaRPr lang="pt-BR" sz="2000" smtClean="0"/>
          </a:p>
          <a:p>
            <a:r>
              <a:rPr lang="pt-BR" sz="2400" smtClean="0"/>
              <a:t>processos no mesmo sistema final se comunicam usando </a:t>
            </a:r>
            <a:r>
              <a:rPr lang="pt-BR" sz="2400" smtClean="0">
                <a:solidFill>
                  <a:srgbClr val="FF0000"/>
                </a:solidFill>
              </a:rPr>
              <a:t>comunicação </a:t>
            </a:r>
            <a:r>
              <a:rPr lang="pt-BR" sz="2400" err="1" smtClean="0">
                <a:solidFill>
                  <a:srgbClr val="FF0000"/>
                </a:solidFill>
              </a:rPr>
              <a:t>interprocessos</a:t>
            </a:r>
            <a:r>
              <a:rPr lang="pt-BR" sz="2400" smtClean="0">
                <a:solidFill>
                  <a:schemeClr val="accent2"/>
                </a:solidFill>
              </a:rPr>
              <a:t> </a:t>
            </a:r>
            <a:r>
              <a:rPr lang="pt-BR" sz="2400" smtClean="0"/>
              <a:t>(definida pelo sistema operacional)</a:t>
            </a:r>
          </a:p>
          <a:p>
            <a:r>
              <a:rPr lang="pt-BR" sz="2400" smtClean="0"/>
              <a:t>processos em sistemas finais distintos se comunicam trocando </a:t>
            </a:r>
            <a:r>
              <a:rPr lang="pt-BR" sz="2400" smtClean="0">
                <a:solidFill>
                  <a:srgbClr val="FF0000"/>
                </a:solidFill>
              </a:rPr>
              <a:t>mensagens </a:t>
            </a:r>
            <a:r>
              <a:rPr lang="pt-BR" sz="2400" smtClean="0"/>
              <a:t>através da rede</a:t>
            </a:r>
          </a:p>
        </p:txBody>
      </p:sp>
      <p:sp>
        <p:nvSpPr>
          <p:cNvPr id="3687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03788" y="1477963"/>
            <a:ext cx="3810000" cy="2535237"/>
          </a:xfrm>
          <a:ln w="25400">
            <a:solidFill>
              <a:srgbClr val="FF0000"/>
            </a:solidFill>
          </a:ln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Processo cliente:</a:t>
            </a:r>
            <a:r>
              <a:rPr lang="pt-BR" sz="2400" dirty="0" smtClean="0"/>
              <a:t> processo que inicia a comunicação</a:t>
            </a:r>
          </a:p>
          <a:p>
            <a:pPr>
              <a:buFont typeface="ZapfDingbats" pitchFamily="82" charset="0"/>
              <a:buNone/>
            </a:pPr>
            <a:r>
              <a:rPr lang="pt-BR" sz="2400" dirty="0" smtClean="0">
                <a:solidFill>
                  <a:srgbClr val="FF0000"/>
                </a:solidFill>
              </a:rPr>
              <a:t>Processo servidor:</a:t>
            </a:r>
            <a:r>
              <a:rPr lang="pt-BR" sz="2400" dirty="0" smtClean="0"/>
              <a:t> processo que espera ser contatado</a:t>
            </a:r>
          </a:p>
          <a:p>
            <a:pPr>
              <a:buFont typeface="ZapfDingbats" pitchFamily="82" charset="0"/>
              <a:buNone/>
            </a:pPr>
            <a:endParaRPr lang="pt-BR" sz="2000" dirty="0" smtClean="0"/>
          </a:p>
          <a:p>
            <a:pPr>
              <a:buFont typeface="ZapfDingbats" pitchFamily="82" charset="0"/>
              <a:buNone/>
            </a:pPr>
            <a:endParaRPr lang="pt-BR" sz="2400" dirty="0" smtClean="0"/>
          </a:p>
          <a:p>
            <a:pPr>
              <a:buFont typeface="ZapfDingbats" pitchFamily="82" charset="0"/>
              <a:buNone/>
            </a:pPr>
            <a:endParaRPr lang="pt-BR" sz="2400" dirty="0" smtClean="0"/>
          </a:p>
        </p:txBody>
      </p:sp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4691063" y="4238625"/>
            <a:ext cx="3989387" cy="183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0"/>
              <a:buChar char="r"/>
            </a:pPr>
            <a:r>
              <a:rPr lang="pt-BR" sz="2400">
                <a:latin typeface="Comic Sans MS" pitchFamily="66" charset="0"/>
              </a:rPr>
              <a:t>Nota: aplicações com arquiteturas P2P possuem processos clientes e processos servidores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Cliente-servidor x P2P: Exemplo</a:t>
            </a:r>
            <a:endParaRPr lang="pt-BR"/>
          </a:p>
        </p:txBody>
      </p:sp>
      <p:sp>
        <p:nvSpPr>
          <p:cNvPr id="7171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7172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60D968-133D-4B9B-8352-C9826CF517A1}" type="slidenum">
              <a:rPr lang="en-US" smtClean="0"/>
              <a:pPr/>
              <a:t>90</a:t>
            </a:fld>
            <a:endParaRPr lang="en-US" smtClean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431925" y="1939925"/>
          <a:ext cx="6543675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name="Gráfico" r:id="rId5" imgW="7724851" imgH="5286451" progId="Excel.Chart.8">
                  <p:embed/>
                </p:oleObj>
              </mc:Choice>
              <mc:Fallback>
                <p:oleObj name="Gráfico" r:id="rId5" imgW="7724851" imgH="5286451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1939925"/>
                        <a:ext cx="6543675" cy="445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461831" y="1292225"/>
            <a:ext cx="8207696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en-US">
                <a:latin typeface="Comic Sans MS" pitchFamily="66" charset="0"/>
              </a:rPr>
              <a:t>Taxa de </a:t>
            </a:r>
            <a:r>
              <a:rPr lang="en-US" i="1">
                <a:latin typeface="Comic Sans MS" pitchFamily="66" charset="0"/>
              </a:rPr>
              <a:t>upload</a:t>
            </a:r>
            <a:r>
              <a:rPr lang="en-US">
                <a:latin typeface="Comic Sans MS" pitchFamily="66" charset="0"/>
              </a:rPr>
              <a:t> do </a:t>
            </a:r>
            <a:r>
              <a:rPr lang="en-US" err="1">
                <a:latin typeface="Comic Sans MS" pitchFamily="66" charset="0"/>
              </a:rPr>
              <a:t>cliente</a:t>
            </a:r>
            <a:r>
              <a:rPr lang="en-US">
                <a:latin typeface="Comic Sans MS" pitchFamily="66" charset="0"/>
              </a:rPr>
              <a:t>= u,  F/u = 1 </a:t>
            </a:r>
            <a:r>
              <a:rPr lang="en-US" err="1">
                <a:latin typeface="Comic Sans MS" pitchFamily="66" charset="0"/>
              </a:rPr>
              <a:t>hora</a:t>
            </a:r>
            <a:r>
              <a:rPr lang="en-US">
                <a:latin typeface="Comic Sans MS" pitchFamily="66" charset="0"/>
              </a:rPr>
              <a:t>,  u</a:t>
            </a:r>
            <a:r>
              <a:rPr lang="en-US" baseline="-25000">
                <a:latin typeface="Comic Sans MS" pitchFamily="66" charset="0"/>
              </a:rPr>
              <a:t>s</a:t>
            </a:r>
            <a:r>
              <a:rPr lang="en-US">
                <a:latin typeface="Comic Sans MS" pitchFamily="66" charset="0"/>
              </a:rPr>
              <a:t> = 10u,  </a:t>
            </a:r>
            <a:r>
              <a:rPr lang="en-US" err="1">
                <a:latin typeface="Comic Sans MS" pitchFamily="66" charset="0"/>
              </a:rPr>
              <a:t>d</a:t>
            </a:r>
            <a:r>
              <a:rPr lang="en-US" baseline="-25000" err="1">
                <a:latin typeface="Comic Sans MS" pitchFamily="66" charset="0"/>
              </a:rPr>
              <a:t>min</a:t>
            </a:r>
            <a:r>
              <a:rPr lang="en-US">
                <a:latin typeface="Comic Sans MS" pitchFamily="66" charset="0"/>
              </a:rPr>
              <a:t> ≥ u</a:t>
            </a:r>
            <a:r>
              <a:rPr lang="en-US" baseline="-25000">
                <a:latin typeface="Comic Sans MS" pitchFamily="66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6518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3" name="Espaço Reservado para Rodapé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8204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3DD17F-DD95-4186-8447-F6C60E7446B6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8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mtClean="0"/>
              <a:t>Distribuição de arquivo P2P: </a:t>
            </a:r>
            <a:r>
              <a:rPr lang="pt-BR" sz="3600" err="1" smtClean="0"/>
              <a:t>BitTorrent</a:t>
            </a:r>
            <a:r>
              <a:rPr lang="pt-BR" sz="3600" smtClean="0"/>
              <a:t> </a:t>
            </a:r>
          </a:p>
        </p:txBody>
      </p:sp>
      <p:sp>
        <p:nvSpPr>
          <p:cNvPr id="8206" name="Text Box 37"/>
          <p:cNvSpPr txBox="1">
            <a:spLocks noChangeArrowheads="1"/>
          </p:cNvSpPr>
          <p:nvPr/>
        </p:nvSpPr>
        <p:spPr bwMode="auto">
          <a:xfrm>
            <a:off x="346075" y="2367029"/>
            <a:ext cx="2744662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 i="1" u="sng">
                <a:solidFill>
                  <a:srgbClr val="FF3300"/>
                </a:solidFill>
                <a:latin typeface="+mj-lt"/>
              </a:rPr>
              <a:t>tracker:</a:t>
            </a:r>
            <a:r>
              <a:rPr lang="en-US" sz="1800">
                <a:latin typeface="+mj-lt"/>
              </a:rPr>
              <a:t> </a:t>
            </a:r>
            <a:r>
              <a:rPr lang="en-US" sz="1800" err="1">
                <a:latin typeface="+mj-lt"/>
              </a:rPr>
              <a:t>registra</a:t>
            </a:r>
            <a:r>
              <a:rPr lang="en-US" sz="1800">
                <a:latin typeface="+mj-lt"/>
              </a:rPr>
              <a:t> pares </a:t>
            </a:r>
          </a:p>
          <a:p>
            <a:pPr eaLnBrk="1" hangingPunct="1"/>
            <a:r>
              <a:rPr lang="en-US" sz="1800" err="1" smtClean="0">
                <a:latin typeface="+mj-lt"/>
              </a:rPr>
              <a:t>participantes</a:t>
            </a:r>
            <a:r>
              <a:rPr lang="en-US" sz="1800" smtClean="0">
                <a:latin typeface="+mj-lt"/>
              </a:rPr>
              <a:t> </a:t>
            </a:r>
            <a:r>
              <a:rPr lang="en-US" sz="1800">
                <a:latin typeface="+mj-lt"/>
              </a:rPr>
              <a:t>de </a:t>
            </a:r>
            <a:r>
              <a:rPr lang="en-US" sz="1800" err="1">
                <a:latin typeface="+mj-lt"/>
              </a:rPr>
              <a:t>uma</a:t>
            </a:r>
            <a:r>
              <a:rPr lang="en-US" sz="1800">
                <a:latin typeface="+mj-lt"/>
              </a:rPr>
              <a:t> </a:t>
            </a:r>
            <a:endParaRPr lang="en-US" sz="1800" smtClean="0">
              <a:latin typeface="+mj-lt"/>
            </a:endParaRPr>
          </a:p>
          <a:p>
            <a:pPr eaLnBrk="1" hangingPunct="1"/>
            <a:r>
              <a:rPr lang="en-US" sz="1800" err="1" smtClean="0">
                <a:latin typeface="+mj-lt"/>
              </a:rPr>
              <a:t>torrente</a:t>
            </a:r>
            <a:endParaRPr lang="en-US" sz="1800">
              <a:latin typeface="+mj-lt"/>
            </a:endParaRPr>
          </a:p>
        </p:txBody>
      </p:sp>
      <p:sp>
        <p:nvSpPr>
          <p:cNvPr id="8207" name="Text Box 41"/>
          <p:cNvSpPr txBox="1">
            <a:spLocks noChangeArrowheads="1"/>
          </p:cNvSpPr>
          <p:nvPr/>
        </p:nvSpPr>
        <p:spPr bwMode="auto">
          <a:xfrm>
            <a:off x="5583238" y="2626126"/>
            <a:ext cx="3016232" cy="7215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75000"/>
              </a:lnSpc>
            </a:pPr>
            <a:r>
              <a:rPr lang="en-US" sz="1800" i="1" u="sng" err="1">
                <a:solidFill>
                  <a:srgbClr val="FF3300"/>
                </a:solidFill>
                <a:latin typeface="+mj-lt"/>
              </a:rPr>
              <a:t>torrente</a:t>
            </a:r>
            <a:r>
              <a:rPr lang="en-US" sz="1800" i="1" u="sng">
                <a:solidFill>
                  <a:srgbClr val="FF3300"/>
                </a:solidFill>
                <a:latin typeface="+mj-lt"/>
              </a:rPr>
              <a:t>:</a:t>
            </a:r>
            <a:r>
              <a:rPr lang="en-US" sz="1800">
                <a:latin typeface="+mj-lt"/>
              </a:rPr>
              <a:t> </a:t>
            </a:r>
            <a:r>
              <a:rPr lang="en-US" sz="1800" err="1">
                <a:latin typeface="+mj-lt"/>
              </a:rPr>
              <a:t>grupo</a:t>
            </a:r>
            <a:r>
              <a:rPr lang="en-US" sz="1800">
                <a:latin typeface="+mj-lt"/>
              </a:rPr>
              <a:t> de </a:t>
            </a:r>
          </a:p>
          <a:p>
            <a:pPr marL="342900" indent="-342900">
              <a:lnSpc>
                <a:spcPct val="75000"/>
              </a:lnSpc>
            </a:pPr>
            <a:r>
              <a:rPr lang="en-US" sz="1800">
                <a:latin typeface="+mj-lt"/>
              </a:rPr>
              <a:t>pares </a:t>
            </a:r>
            <a:r>
              <a:rPr lang="en-US" sz="1800" err="1">
                <a:latin typeface="+mj-lt"/>
              </a:rPr>
              <a:t>trocando</a:t>
            </a:r>
            <a:endParaRPr lang="en-US" sz="1800">
              <a:latin typeface="+mj-lt"/>
            </a:endParaRPr>
          </a:p>
          <a:p>
            <a:pPr marL="342900" indent="-342900">
              <a:lnSpc>
                <a:spcPct val="75000"/>
              </a:lnSpc>
            </a:pPr>
            <a:r>
              <a:rPr lang="en-US" sz="1800" err="1" smtClean="0">
                <a:latin typeface="+mj-lt"/>
              </a:rPr>
              <a:t>blocos</a:t>
            </a:r>
            <a:r>
              <a:rPr lang="en-US" sz="1800" smtClean="0">
                <a:latin typeface="+mj-lt"/>
              </a:rPr>
              <a:t> de </a:t>
            </a:r>
            <a:r>
              <a:rPr lang="en-US" sz="1800">
                <a:latin typeface="+mj-lt"/>
              </a:rPr>
              <a:t>um </a:t>
            </a:r>
            <a:r>
              <a:rPr lang="en-US" sz="1800" err="1">
                <a:latin typeface="+mj-lt"/>
              </a:rPr>
              <a:t>arquivo</a:t>
            </a:r>
            <a:endParaRPr lang="en-US" sz="1800">
              <a:latin typeface="+mj-lt"/>
            </a:endParaRPr>
          </a:p>
        </p:txBody>
      </p:sp>
      <p:sp>
        <p:nvSpPr>
          <p:cNvPr id="8209" name="Rectangle 43"/>
          <p:cNvSpPr>
            <a:spLocks noChangeArrowheads="1"/>
          </p:cNvSpPr>
          <p:nvPr/>
        </p:nvSpPr>
        <p:spPr bwMode="auto">
          <a:xfrm>
            <a:off x="614363" y="1412001"/>
            <a:ext cx="8057026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ZapfDingbats" pitchFamily="82" charset="0"/>
              <a:buChar char="r"/>
            </a:pPr>
            <a:r>
              <a:rPr lang="en-US" err="1" smtClean="0">
                <a:latin typeface="+mj-lt"/>
              </a:rPr>
              <a:t>arquivos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divididos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em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blocos</a:t>
            </a:r>
            <a:r>
              <a:rPr lang="en-US" smtClean="0">
                <a:latin typeface="+mj-lt"/>
              </a:rPr>
              <a:t> de 256kb</a:t>
            </a:r>
          </a:p>
          <a:p>
            <a:pPr marL="342900" indent="-342900">
              <a:buFont typeface="ZapfDingbats" pitchFamily="82" charset="0"/>
              <a:buChar char="r"/>
            </a:pPr>
            <a:r>
              <a:rPr lang="en-US" smtClean="0">
                <a:latin typeface="+mj-lt"/>
              </a:rPr>
              <a:t>Pares </a:t>
            </a:r>
            <a:r>
              <a:rPr lang="en-US" err="1" smtClean="0">
                <a:latin typeface="+mj-lt"/>
              </a:rPr>
              <a:t>numa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torrente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enviam</a:t>
            </a:r>
            <a:r>
              <a:rPr lang="en-US" smtClean="0">
                <a:latin typeface="+mj-lt"/>
              </a:rPr>
              <a:t>/</a:t>
            </a:r>
            <a:r>
              <a:rPr lang="en-US" err="1" smtClean="0">
                <a:latin typeface="+mj-lt"/>
              </a:rPr>
              <a:t>recebem</a:t>
            </a:r>
            <a:r>
              <a:rPr lang="en-US" smtClean="0">
                <a:latin typeface="+mj-lt"/>
              </a:rPr>
              <a:t> </a:t>
            </a:r>
            <a:r>
              <a:rPr lang="en-US" err="1" smtClean="0">
                <a:latin typeface="+mj-lt"/>
              </a:rPr>
              <a:t>blocos</a:t>
            </a:r>
            <a:r>
              <a:rPr lang="en-US" smtClean="0">
                <a:latin typeface="+mj-lt"/>
              </a:rPr>
              <a:t> do </a:t>
            </a:r>
            <a:r>
              <a:rPr lang="en-US" err="1" smtClean="0">
                <a:latin typeface="+mj-lt"/>
              </a:rPr>
              <a:t>arquivo</a:t>
            </a:r>
            <a:endParaRPr lang="en-US">
              <a:latin typeface="+mj-lt"/>
            </a:endParaRPr>
          </a:p>
        </p:txBody>
      </p:sp>
      <p:sp>
        <p:nvSpPr>
          <p:cNvPr id="47" name="Line 21"/>
          <p:cNvSpPr>
            <a:spLocks noChangeShapeType="1"/>
          </p:cNvSpPr>
          <p:nvPr/>
        </p:nvSpPr>
        <p:spPr bwMode="auto">
          <a:xfrm>
            <a:off x="2401888" y="3667125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>
            <a:off x="3748088" y="3395663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" name="Line 26"/>
          <p:cNvSpPr>
            <a:spLocks noChangeShapeType="1"/>
          </p:cNvSpPr>
          <p:nvPr/>
        </p:nvSpPr>
        <p:spPr bwMode="auto">
          <a:xfrm>
            <a:off x="3544888" y="3546475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0" name="Line 27"/>
          <p:cNvSpPr>
            <a:spLocks noChangeShapeType="1"/>
          </p:cNvSpPr>
          <p:nvPr/>
        </p:nvSpPr>
        <p:spPr bwMode="auto">
          <a:xfrm flipH="1" flipV="1">
            <a:off x="5184775" y="3306763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1" name="Line 28"/>
          <p:cNvSpPr>
            <a:spLocks noChangeShapeType="1"/>
          </p:cNvSpPr>
          <p:nvPr/>
        </p:nvSpPr>
        <p:spPr bwMode="auto">
          <a:xfrm flipH="1">
            <a:off x="4368800" y="3843338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2" name="Line 29"/>
          <p:cNvSpPr>
            <a:spLocks noChangeShapeType="1"/>
          </p:cNvSpPr>
          <p:nvPr/>
        </p:nvSpPr>
        <p:spPr bwMode="auto">
          <a:xfrm flipH="1">
            <a:off x="4456113" y="5808663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3" name="Line 30"/>
          <p:cNvSpPr>
            <a:spLocks noChangeShapeType="1"/>
          </p:cNvSpPr>
          <p:nvPr/>
        </p:nvSpPr>
        <p:spPr bwMode="auto">
          <a:xfrm flipH="1">
            <a:off x="3975100" y="3505200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4" name="Line 31"/>
          <p:cNvSpPr>
            <a:spLocks noChangeShapeType="1"/>
          </p:cNvSpPr>
          <p:nvPr/>
        </p:nvSpPr>
        <p:spPr bwMode="auto">
          <a:xfrm flipV="1">
            <a:off x="4140200" y="4891088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5" name="Line 32"/>
          <p:cNvSpPr>
            <a:spLocks noChangeShapeType="1"/>
          </p:cNvSpPr>
          <p:nvPr/>
        </p:nvSpPr>
        <p:spPr bwMode="auto">
          <a:xfrm>
            <a:off x="5140325" y="3449638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6" name="Line 33"/>
          <p:cNvSpPr>
            <a:spLocks noChangeShapeType="1"/>
          </p:cNvSpPr>
          <p:nvPr/>
        </p:nvSpPr>
        <p:spPr bwMode="auto">
          <a:xfrm>
            <a:off x="5583238" y="5830888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7" name="Line 34"/>
          <p:cNvSpPr>
            <a:spLocks noChangeShapeType="1"/>
          </p:cNvSpPr>
          <p:nvPr/>
        </p:nvSpPr>
        <p:spPr bwMode="auto">
          <a:xfrm>
            <a:off x="4468813" y="6126163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8" name="Line 38"/>
          <p:cNvSpPr>
            <a:spLocks noChangeShapeType="1"/>
          </p:cNvSpPr>
          <p:nvPr/>
        </p:nvSpPr>
        <p:spPr bwMode="auto">
          <a:xfrm flipH="1">
            <a:off x="6134100" y="5065713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59" name="Picture 39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4186238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Line 42"/>
          <p:cNvSpPr>
            <a:spLocks noChangeShapeType="1"/>
          </p:cNvSpPr>
          <p:nvPr/>
        </p:nvSpPr>
        <p:spPr bwMode="auto">
          <a:xfrm>
            <a:off x="1617663" y="3024188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61" name="Group 68"/>
          <p:cNvGrpSpPr>
            <a:grpSpLocks/>
          </p:cNvGrpSpPr>
          <p:nvPr/>
        </p:nvGrpSpPr>
        <p:grpSpPr bwMode="auto">
          <a:xfrm>
            <a:off x="2781300" y="3473450"/>
            <a:ext cx="3492500" cy="2163763"/>
            <a:chOff x="1752" y="2166"/>
            <a:chExt cx="2200" cy="1363"/>
          </a:xfrm>
        </p:grpSpPr>
        <p:sp>
          <p:nvSpPr>
            <p:cNvPr id="62" name="Line 22"/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3" name="Line 23"/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4" name="Line 24"/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65" name="Group 71"/>
          <p:cNvGrpSpPr>
            <a:grpSpLocks/>
          </p:cNvGrpSpPr>
          <p:nvPr/>
        </p:nvGrpSpPr>
        <p:grpSpPr bwMode="auto">
          <a:xfrm>
            <a:off x="2184400" y="2982913"/>
            <a:ext cx="379413" cy="604837"/>
            <a:chOff x="4140" y="429"/>
            <a:chExt cx="1425" cy="2396"/>
          </a:xfrm>
        </p:grpSpPr>
        <p:sp>
          <p:nvSpPr>
            <p:cNvPr id="66" name="Freeform 7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7" name="Rectangle 73"/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68" name="Freeform 7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9" name="Freeform 7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0" name="Rectangle 76"/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71" name="Group 7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6" name="AutoShape 78"/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7" name="AutoShape 79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72" name="Rectangle 80"/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73" name="Group 8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4" name="AutoShape 82"/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5" name="AutoShape 83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74" name="Rectangle 84"/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75" name="Rectangle 85"/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76" name="Group 8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" name="AutoShape 87"/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3" name="AutoShape 88"/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77" name="Freeform 8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78" name="Group 9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0" name="AutoShape 9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1" name="AutoShape 92"/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79" name="Rectangle 93"/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0" name="Freeform 9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1" name="Freeform 9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7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2" name="Oval 96"/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3" name="Freeform 9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4" name="AutoShape 98"/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5" name="AutoShape 99"/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6" name="Oval 100"/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7" name="Oval 101"/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pt-BR" sz="180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88" name="Oval 102"/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9" name="Rectangle 103"/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98" name="Group 104"/>
          <p:cNvGrpSpPr>
            <a:grpSpLocks/>
          </p:cNvGrpSpPr>
          <p:nvPr/>
        </p:nvGrpSpPr>
        <p:grpSpPr bwMode="auto">
          <a:xfrm>
            <a:off x="2078038" y="4222750"/>
            <a:ext cx="685800" cy="588963"/>
            <a:chOff x="-44" y="1473"/>
            <a:chExt cx="981" cy="1105"/>
          </a:xfrm>
        </p:grpSpPr>
        <p:pic>
          <p:nvPicPr>
            <p:cNvPr id="99" name="Picture 105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Freeform 1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01" name="Group 107"/>
          <p:cNvGrpSpPr>
            <a:grpSpLocks/>
          </p:cNvGrpSpPr>
          <p:nvPr/>
        </p:nvGrpSpPr>
        <p:grpSpPr bwMode="auto">
          <a:xfrm>
            <a:off x="3448050" y="5235575"/>
            <a:ext cx="728663" cy="620713"/>
            <a:chOff x="-44" y="1473"/>
            <a:chExt cx="981" cy="1105"/>
          </a:xfrm>
        </p:grpSpPr>
        <p:pic>
          <p:nvPicPr>
            <p:cNvPr id="102" name="Picture 10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Freeform 10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04" name="Group 110"/>
          <p:cNvGrpSpPr>
            <a:grpSpLocks/>
          </p:cNvGrpSpPr>
          <p:nvPr/>
        </p:nvGrpSpPr>
        <p:grpSpPr bwMode="auto">
          <a:xfrm>
            <a:off x="3730625" y="5813425"/>
            <a:ext cx="728663" cy="620713"/>
            <a:chOff x="-44" y="1473"/>
            <a:chExt cx="981" cy="1105"/>
          </a:xfrm>
        </p:grpSpPr>
        <p:pic>
          <p:nvPicPr>
            <p:cNvPr id="105" name="Picture 11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" name="Freeform 11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07" name="Group 113"/>
          <p:cNvGrpSpPr>
            <a:grpSpLocks/>
          </p:cNvGrpSpPr>
          <p:nvPr/>
        </p:nvGrpSpPr>
        <p:grpSpPr bwMode="auto">
          <a:xfrm flipH="1">
            <a:off x="6364288" y="4659313"/>
            <a:ext cx="728662" cy="620712"/>
            <a:chOff x="-44" y="1473"/>
            <a:chExt cx="981" cy="1105"/>
          </a:xfrm>
        </p:grpSpPr>
        <p:pic>
          <p:nvPicPr>
            <p:cNvPr id="108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10" name="Group 116"/>
          <p:cNvGrpSpPr>
            <a:grpSpLocks/>
          </p:cNvGrpSpPr>
          <p:nvPr/>
        </p:nvGrpSpPr>
        <p:grpSpPr bwMode="auto">
          <a:xfrm flipH="1">
            <a:off x="6016625" y="5997575"/>
            <a:ext cx="728663" cy="620713"/>
            <a:chOff x="-44" y="1473"/>
            <a:chExt cx="981" cy="1105"/>
          </a:xfrm>
        </p:grpSpPr>
        <p:pic>
          <p:nvPicPr>
            <p:cNvPr id="111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13" name="Group 119"/>
          <p:cNvGrpSpPr>
            <a:grpSpLocks/>
          </p:cNvGrpSpPr>
          <p:nvPr/>
        </p:nvGrpSpPr>
        <p:grpSpPr bwMode="auto">
          <a:xfrm flipH="1">
            <a:off x="6418263" y="3471863"/>
            <a:ext cx="728662" cy="620712"/>
            <a:chOff x="-44" y="1473"/>
            <a:chExt cx="981" cy="1105"/>
          </a:xfrm>
        </p:grpSpPr>
        <p:pic>
          <p:nvPicPr>
            <p:cNvPr id="114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16" name="Group 122"/>
          <p:cNvGrpSpPr>
            <a:grpSpLocks/>
          </p:cNvGrpSpPr>
          <p:nvPr/>
        </p:nvGrpSpPr>
        <p:grpSpPr bwMode="auto">
          <a:xfrm flipH="1">
            <a:off x="4621213" y="2938463"/>
            <a:ext cx="641350" cy="620712"/>
            <a:chOff x="-44" y="1473"/>
            <a:chExt cx="981" cy="1105"/>
          </a:xfrm>
        </p:grpSpPr>
        <p:pic>
          <p:nvPicPr>
            <p:cNvPr id="117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19" name="Group 125"/>
          <p:cNvGrpSpPr>
            <a:grpSpLocks/>
          </p:cNvGrpSpPr>
          <p:nvPr/>
        </p:nvGrpSpPr>
        <p:grpSpPr bwMode="auto">
          <a:xfrm>
            <a:off x="3011488" y="2928938"/>
            <a:ext cx="728662" cy="620712"/>
            <a:chOff x="-44" y="1473"/>
            <a:chExt cx="981" cy="1105"/>
          </a:xfrm>
        </p:grpSpPr>
        <p:pic>
          <p:nvPicPr>
            <p:cNvPr id="120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grpSp>
        <p:nvGrpSpPr>
          <p:cNvPr id="122" name="Group 129"/>
          <p:cNvGrpSpPr>
            <a:grpSpLocks/>
          </p:cNvGrpSpPr>
          <p:nvPr/>
        </p:nvGrpSpPr>
        <p:grpSpPr bwMode="auto">
          <a:xfrm>
            <a:off x="5111750" y="5541963"/>
            <a:ext cx="490538" cy="412750"/>
            <a:chOff x="-44" y="1473"/>
            <a:chExt cx="981" cy="1105"/>
          </a:xfrm>
        </p:grpSpPr>
        <p:pic>
          <p:nvPicPr>
            <p:cNvPr id="123" name="Picture 130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Freeform 13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pt-BR"/>
            </a:p>
          </p:txBody>
        </p:sp>
      </p:grpSp>
      <p:sp>
        <p:nvSpPr>
          <p:cNvPr id="125" name="Text Box 35"/>
          <p:cNvSpPr txBox="1">
            <a:spLocks noChangeArrowheads="1"/>
          </p:cNvSpPr>
          <p:nvPr/>
        </p:nvSpPr>
        <p:spPr bwMode="auto">
          <a:xfrm>
            <a:off x="633413" y="4668838"/>
            <a:ext cx="16081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Alice </a:t>
            </a:r>
            <a:r>
              <a:rPr lang="en-US" sz="1800" err="1" smtClean="0"/>
              <a:t>chega</a:t>
            </a:r>
            <a:r>
              <a:rPr lang="en-US" sz="1800" smtClean="0"/>
              <a:t>…</a:t>
            </a:r>
            <a:endParaRPr lang="en-US" sz="1800"/>
          </a:p>
        </p:txBody>
      </p:sp>
      <p:sp>
        <p:nvSpPr>
          <p:cNvPr id="126" name="Text Box 35"/>
          <p:cNvSpPr txBox="1">
            <a:spLocks noChangeArrowheads="1"/>
          </p:cNvSpPr>
          <p:nvPr/>
        </p:nvSpPr>
        <p:spPr bwMode="auto">
          <a:xfrm>
            <a:off x="647700" y="4929188"/>
            <a:ext cx="22493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… </a:t>
            </a:r>
            <a:r>
              <a:rPr lang="en-US" sz="1800" err="1" smtClean="0"/>
              <a:t>obtém</a:t>
            </a:r>
            <a:r>
              <a:rPr lang="en-US" sz="1800" smtClean="0"/>
              <a:t> </a:t>
            </a:r>
            <a:r>
              <a:rPr lang="en-US" sz="1800" err="1" smtClean="0"/>
              <a:t>lista</a:t>
            </a:r>
            <a:r>
              <a:rPr lang="en-US" sz="1800" smtClean="0"/>
              <a:t> de</a:t>
            </a:r>
            <a:endParaRPr lang="en-US" sz="18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err="1" smtClean="0"/>
              <a:t>parceiros</a:t>
            </a:r>
            <a:r>
              <a:rPr lang="en-US" sz="1800" smtClean="0"/>
              <a:t> do tracker</a:t>
            </a:r>
            <a:endParaRPr lang="en-US" sz="1800"/>
          </a:p>
        </p:txBody>
      </p:sp>
      <p:sp>
        <p:nvSpPr>
          <p:cNvPr id="127" name="Text Box 35"/>
          <p:cNvSpPr txBox="1">
            <a:spLocks noChangeArrowheads="1"/>
          </p:cNvSpPr>
          <p:nvPr/>
        </p:nvSpPr>
        <p:spPr bwMode="auto">
          <a:xfrm>
            <a:off x="608014" y="5470524"/>
            <a:ext cx="30607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/>
              <a:t>… </a:t>
            </a:r>
            <a:r>
              <a:rPr lang="en-US" sz="1800" smtClean="0"/>
              <a:t>e </a:t>
            </a:r>
            <a:r>
              <a:rPr lang="en-US" sz="1800" err="1" smtClean="0"/>
              <a:t>começa</a:t>
            </a:r>
            <a:r>
              <a:rPr lang="en-US" sz="1800" smtClean="0"/>
              <a:t> a trocar </a:t>
            </a:r>
            <a:r>
              <a:rPr lang="en-US" sz="1800" err="1" smtClean="0"/>
              <a:t>blocos</a:t>
            </a:r>
            <a:r>
              <a:rPr lang="en-US" sz="1800" smtClean="0"/>
              <a:t> de </a:t>
            </a:r>
            <a:r>
              <a:rPr lang="en-US" sz="1800" err="1" smtClean="0"/>
              <a:t>arquivos</a:t>
            </a:r>
            <a:r>
              <a:rPr lang="en-US" sz="1800" smtClean="0"/>
              <a:t> com </a:t>
            </a:r>
            <a:r>
              <a:rPr lang="en-US" sz="1800" err="1" smtClean="0"/>
              <a:t>os</a:t>
            </a:r>
            <a:r>
              <a:rPr lang="en-US" sz="1800" smtClean="0"/>
              <a:t> </a:t>
            </a:r>
            <a:r>
              <a:rPr lang="en-US" sz="1800" err="1" smtClean="0"/>
              <a:t>parceiros</a:t>
            </a:r>
            <a:r>
              <a:rPr lang="en-US" sz="1800" smtClean="0"/>
              <a:t> </a:t>
            </a:r>
            <a:r>
              <a:rPr lang="en-US" sz="1800" err="1" smtClean="0"/>
              <a:t>na</a:t>
            </a:r>
            <a:r>
              <a:rPr lang="en-US" sz="1800" smtClean="0"/>
              <a:t> </a:t>
            </a:r>
            <a:r>
              <a:rPr lang="en-US" sz="1800" err="1" smtClean="0"/>
              <a:t>torrente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9241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25" grpId="0"/>
      <p:bldP spid="126" grpId="0"/>
      <p:bldP spid="12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7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9228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5F0889-8AA7-416D-B659-BDD0D8A64F49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9229" name="Rectangle 2"/>
          <p:cNvSpPr>
            <a:spLocks noGrp="1" noChangeArrowheads="1"/>
          </p:cNvSpPr>
          <p:nvPr>
            <p:ph type="title"/>
          </p:nvPr>
        </p:nvSpPr>
        <p:spPr>
          <a:xfrm>
            <a:off x="312738" y="0"/>
            <a:ext cx="7772400" cy="1143000"/>
          </a:xfrm>
        </p:spPr>
        <p:txBody>
          <a:bodyPr/>
          <a:lstStyle/>
          <a:p>
            <a:r>
              <a:rPr lang="pt-BR"/>
              <a:t>Distribuição de arquivo P2P: </a:t>
            </a:r>
            <a:r>
              <a:rPr lang="pt-BR" err="1"/>
              <a:t>BitTorrent</a:t>
            </a:r>
            <a:r>
              <a:rPr lang="pt-BR"/>
              <a:t> </a:t>
            </a:r>
            <a:endParaRPr lang="pt-BR" smtClean="0"/>
          </a:p>
        </p:txBody>
      </p:sp>
      <p:sp>
        <p:nvSpPr>
          <p:cNvPr id="923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2726" y="1470025"/>
            <a:ext cx="4698999" cy="2423881"/>
          </a:xfrm>
        </p:spPr>
        <p:txBody>
          <a:bodyPr/>
          <a:lstStyle/>
          <a:p>
            <a:r>
              <a:rPr lang="pt-BR" sz="2000" smtClean="0"/>
              <a:t>par que se une à torrente: </a:t>
            </a:r>
          </a:p>
          <a:p>
            <a:pPr lvl="1"/>
            <a:r>
              <a:rPr lang="pt-BR" sz="2000" smtClean="0"/>
              <a:t>não tem nenhum bloco, mas irá acumulá-los com o tempo</a:t>
            </a:r>
          </a:p>
          <a:p>
            <a:pPr lvl="1"/>
            <a:r>
              <a:rPr lang="pt-BR" sz="2000" smtClean="0"/>
              <a:t>registra com o </a:t>
            </a:r>
            <a:r>
              <a:rPr lang="pt-BR" sz="2000" i="1" err="1" smtClean="0"/>
              <a:t>tracker</a:t>
            </a:r>
            <a:r>
              <a:rPr lang="pt-BR" sz="2000" smtClean="0"/>
              <a:t> para obter lista dos pares, conecta a um subconjunto de pares (“vizinhos”)</a:t>
            </a: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73434" y="3831371"/>
            <a:ext cx="8120063" cy="2055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0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0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BR" sz="2000" smtClean="0"/>
              <a:t>enquanto faz o download, par carrega blocos para outros pares</a:t>
            </a:r>
          </a:p>
          <a:p>
            <a:r>
              <a:rPr lang="pt-BR" sz="2000" smtClean="0"/>
              <a:t>par pode mudar os parceiros com os quais troca os blocos</a:t>
            </a:r>
          </a:p>
          <a:p>
            <a:r>
              <a:rPr lang="pt-BR" sz="2000" smtClean="0"/>
              <a:t>pares podem entrar e sair</a:t>
            </a:r>
          </a:p>
          <a:p>
            <a:r>
              <a:rPr lang="pt-BR" sz="2000" smtClean="0"/>
              <a:t>quando o par obtiver todo o arquivo, ele pode (egoisticamente) sair ou permanecer (altruisticamente) na torrente</a:t>
            </a:r>
            <a:endParaRPr lang="pt-BR" sz="2400" smtClean="0"/>
          </a:p>
        </p:txBody>
      </p:sp>
      <p:grpSp>
        <p:nvGrpSpPr>
          <p:cNvPr id="42" name="Grupo 41"/>
          <p:cNvGrpSpPr/>
          <p:nvPr/>
        </p:nvGrpSpPr>
        <p:grpSpPr>
          <a:xfrm>
            <a:off x="4911725" y="1368425"/>
            <a:ext cx="3567113" cy="2233613"/>
            <a:chOff x="4911725" y="1368425"/>
            <a:chExt cx="3567113" cy="2233613"/>
          </a:xfrm>
        </p:grpSpPr>
        <p:sp>
          <p:nvSpPr>
            <p:cNvPr id="43" name="Line 25"/>
            <p:cNvSpPr>
              <a:spLocks noChangeShapeType="1"/>
            </p:cNvSpPr>
            <p:nvPr/>
          </p:nvSpPr>
          <p:spPr bwMode="auto">
            <a:xfrm>
              <a:off x="6245225" y="1646238"/>
              <a:ext cx="1736725" cy="879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" name="Line 26"/>
            <p:cNvSpPr>
              <a:spLocks noChangeShapeType="1"/>
            </p:cNvSpPr>
            <p:nvPr/>
          </p:nvSpPr>
          <p:spPr bwMode="auto">
            <a:xfrm>
              <a:off x="6107113" y="1739900"/>
              <a:ext cx="168275" cy="1133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5" name="Line 27"/>
            <p:cNvSpPr>
              <a:spLocks noChangeShapeType="1"/>
            </p:cNvSpPr>
            <p:nvPr/>
          </p:nvSpPr>
          <p:spPr bwMode="auto">
            <a:xfrm flipH="1" flipV="1">
              <a:off x="7223125" y="1590675"/>
              <a:ext cx="795338" cy="190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6" name="Line 28"/>
            <p:cNvSpPr>
              <a:spLocks noChangeShapeType="1"/>
            </p:cNvSpPr>
            <p:nvPr/>
          </p:nvSpPr>
          <p:spPr bwMode="auto">
            <a:xfrm flipH="1">
              <a:off x="6667500" y="1925638"/>
              <a:ext cx="1389063" cy="12398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" name="Line 29"/>
            <p:cNvSpPr>
              <a:spLocks noChangeShapeType="1"/>
            </p:cNvSpPr>
            <p:nvPr/>
          </p:nvSpPr>
          <p:spPr bwMode="auto">
            <a:xfrm flipH="1">
              <a:off x="6726238" y="3152775"/>
              <a:ext cx="504825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8" name="Line 30"/>
            <p:cNvSpPr>
              <a:spLocks noChangeShapeType="1"/>
            </p:cNvSpPr>
            <p:nvPr/>
          </p:nvSpPr>
          <p:spPr bwMode="auto">
            <a:xfrm flipH="1">
              <a:off x="6399213" y="1714500"/>
              <a:ext cx="612775" cy="1046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9" name="Line 31"/>
            <p:cNvSpPr>
              <a:spLocks noChangeShapeType="1"/>
            </p:cNvSpPr>
            <p:nvPr/>
          </p:nvSpPr>
          <p:spPr bwMode="auto">
            <a:xfrm flipV="1">
              <a:off x="6511925" y="2579688"/>
              <a:ext cx="1443038" cy="301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>
              <a:off x="7192963" y="1679575"/>
              <a:ext cx="804862" cy="796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" name="Line 33"/>
            <p:cNvSpPr>
              <a:spLocks noChangeShapeType="1"/>
            </p:cNvSpPr>
            <p:nvPr/>
          </p:nvSpPr>
          <p:spPr bwMode="auto">
            <a:xfrm>
              <a:off x="7494588" y="3165475"/>
              <a:ext cx="255587" cy="136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2" name="Line 34"/>
            <p:cNvSpPr>
              <a:spLocks noChangeShapeType="1"/>
            </p:cNvSpPr>
            <p:nvPr/>
          </p:nvSpPr>
          <p:spPr bwMode="auto">
            <a:xfrm>
              <a:off x="6735763" y="3351213"/>
              <a:ext cx="1014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3" name="Line 38"/>
            <p:cNvSpPr>
              <a:spLocks noChangeShapeType="1"/>
            </p:cNvSpPr>
            <p:nvPr/>
          </p:nvSpPr>
          <p:spPr bwMode="auto">
            <a:xfrm flipH="1">
              <a:off x="7869238" y="2689225"/>
              <a:ext cx="179387" cy="585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54" name="Picture 39" descr="Alic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725" y="2139950"/>
              <a:ext cx="323850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5" name="Group 70"/>
            <p:cNvGrpSpPr>
              <a:grpSpLocks/>
            </p:cNvGrpSpPr>
            <p:nvPr/>
          </p:nvGrpSpPr>
          <p:grpSpPr bwMode="auto">
            <a:xfrm>
              <a:off x="5586413" y="1693863"/>
              <a:ext cx="2378075" cy="1350962"/>
              <a:chOff x="1752" y="2166"/>
              <a:chExt cx="2200" cy="1363"/>
            </a:xfrm>
          </p:grpSpPr>
          <p:sp>
            <p:nvSpPr>
              <p:cNvPr id="116" name="Line 22"/>
              <p:cNvSpPr>
                <a:spLocks noChangeShapeType="1"/>
              </p:cNvSpPr>
              <p:nvPr/>
            </p:nvSpPr>
            <p:spPr bwMode="auto">
              <a:xfrm flipV="1">
                <a:off x="1752" y="2166"/>
                <a:ext cx="361" cy="5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7" name="Line 23"/>
              <p:cNvSpPr>
                <a:spLocks noChangeShapeType="1"/>
              </p:cNvSpPr>
              <p:nvPr/>
            </p:nvSpPr>
            <p:spPr bwMode="auto">
              <a:xfrm flipV="1">
                <a:off x="1770" y="2352"/>
                <a:ext cx="2182" cy="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18" name="Line 24"/>
              <p:cNvSpPr>
                <a:spLocks noChangeShapeType="1"/>
              </p:cNvSpPr>
              <p:nvPr/>
            </p:nvSpPr>
            <p:spPr bwMode="auto">
              <a:xfrm>
                <a:off x="1786" y="2820"/>
                <a:ext cx="1550" cy="7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6" name="Group 74"/>
            <p:cNvGrpSpPr>
              <a:grpSpLocks/>
            </p:cNvGrpSpPr>
            <p:nvPr/>
          </p:nvGrpSpPr>
          <p:grpSpPr bwMode="auto">
            <a:xfrm>
              <a:off x="5245100" y="1374775"/>
              <a:ext cx="292100" cy="517525"/>
              <a:chOff x="4140" y="429"/>
              <a:chExt cx="1425" cy="2396"/>
            </a:xfrm>
          </p:grpSpPr>
          <p:sp>
            <p:nvSpPr>
              <p:cNvPr id="84" name="Freeform 75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5" name="Rectangle 76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8" name="Rectangle 79"/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89" name="Group 80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" name="AutoShape 81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5" name="AutoShape 82"/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0" name="Rectangle 83"/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91" name="Group 84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2" name="AutoShape 85"/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3" name="AutoShape 86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2" name="Rectangle 87"/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3" name="Rectangle 88"/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grpSp>
            <p:nvGrpSpPr>
              <p:cNvPr id="94" name="Group 89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0" name="AutoShape 90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11" name="AutoShape 91"/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5" name="Freeform 92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96" name="Group 93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8" name="AutoShape 94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109" name="AutoShape 95"/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97" name="Rectangle 96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98" name="Freeform 97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9" name="Freeform 98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7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1" name="Freeform 100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02" name="AutoShape 101"/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3" name="AutoShape 102"/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4" name="Oval 103"/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5" name="Oval 104"/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sz="180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  <p:sp>
            <p:nvSpPr>
              <p:cNvPr id="106" name="Oval 105"/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07" name="Rectangle 106"/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57" name="Group 107"/>
            <p:cNvGrpSpPr>
              <a:grpSpLocks/>
            </p:cNvGrpSpPr>
            <p:nvPr/>
          </p:nvGrpSpPr>
          <p:grpSpPr bwMode="auto">
            <a:xfrm>
              <a:off x="6311900" y="3176588"/>
              <a:ext cx="434975" cy="349250"/>
              <a:chOff x="-44" y="1473"/>
              <a:chExt cx="981" cy="1105"/>
            </a:xfrm>
          </p:grpSpPr>
          <p:pic>
            <p:nvPicPr>
              <p:cNvPr id="82" name="Picture 10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Freeform 109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58" name="Group 110"/>
            <p:cNvGrpSpPr>
              <a:grpSpLocks/>
            </p:cNvGrpSpPr>
            <p:nvPr/>
          </p:nvGrpSpPr>
          <p:grpSpPr bwMode="auto">
            <a:xfrm flipH="1">
              <a:off x="7716838" y="3252788"/>
              <a:ext cx="434975" cy="349250"/>
              <a:chOff x="-44" y="1473"/>
              <a:chExt cx="981" cy="1105"/>
            </a:xfrm>
          </p:grpSpPr>
          <p:pic>
            <p:nvPicPr>
              <p:cNvPr id="80" name="Picture 11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" name="Freeform 11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59" name="Group 113"/>
            <p:cNvGrpSpPr>
              <a:grpSpLocks/>
            </p:cNvGrpSpPr>
            <p:nvPr/>
          </p:nvGrpSpPr>
          <p:grpSpPr bwMode="auto">
            <a:xfrm flipH="1">
              <a:off x="7988300" y="2457450"/>
              <a:ext cx="434975" cy="349250"/>
              <a:chOff x="-44" y="1473"/>
              <a:chExt cx="981" cy="1105"/>
            </a:xfrm>
          </p:grpSpPr>
          <p:pic>
            <p:nvPicPr>
              <p:cNvPr id="78" name="Picture 11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" name="Freeform 11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0" name="Group 116"/>
            <p:cNvGrpSpPr>
              <a:grpSpLocks/>
            </p:cNvGrpSpPr>
            <p:nvPr/>
          </p:nvGrpSpPr>
          <p:grpSpPr bwMode="auto">
            <a:xfrm flipH="1">
              <a:off x="8043863" y="1706563"/>
              <a:ext cx="434975" cy="349250"/>
              <a:chOff x="-44" y="1473"/>
              <a:chExt cx="981" cy="1105"/>
            </a:xfrm>
          </p:grpSpPr>
          <p:pic>
            <p:nvPicPr>
              <p:cNvPr id="76" name="Picture 11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1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1" name="Group 119"/>
            <p:cNvGrpSpPr>
              <a:grpSpLocks/>
            </p:cNvGrpSpPr>
            <p:nvPr/>
          </p:nvGrpSpPr>
          <p:grpSpPr bwMode="auto">
            <a:xfrm flipH="1">
              <a:off x="6911975" y="1368425"/>
              <a:ext cx="434975" cy="349250"/>
              <a:chOff x="-44" y="1473"/>
              <a:chExt cx="981" cy="1105"/>
            </a:xfrm>
          </p:grpSpPr>
          <p:pic>
            <p:nvPicPr>
              <p:cNvPr id="74" name="Picture 1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2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2" name="Group 123"/>
            <p:cNvGrpSpPr>
              <a:grpSpLocks/>
            </p:cNvGrpSpPr>
            <p:nvPr/>
          </p:nvGrpSpPr>
          <p:grpSpPr bwMode="auto">
            <a:xfrm>
              <a:off x="5824538" y="1411288"/>
              <a:ext cx="434975" cy="349250"/>
              <a:chOff x="-44" y="1473"/>
              <a:chExt cx="981" cy="1105"/>
            </a:xfrm>
          </p:grpSpPr>
          <p:pic>
            <p:nvPicPr>
              <p:cNvPr id="72" name="Picture 12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" name="Freeform 125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3" name="Group 126"/>
            <p:cNvGrpSpPr>
              <a:grpSpLocks/>
            </p:cNvGrpSpPr>
            <p:nvPr/>
          </p:nvGrpSpPr>
          <p:grpSpPr bwMode="auto">
            <a:xfrm>
              <a:off x="5159375" y="2162175"/>
              <a:ext cx="434975" cy="349250"/>
              <a:chOff x="-44" y="1473"/>
              <a:chExt cx="981" cy="1105"/>
            </a:xfrm>
          </p:grpSpPr>
          <p:pic>
            <p:nvPicPr>
              <p:cNvPr id="70" name="Picture 12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Freeform 12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4" name="Group 129"/>
            <p:cNvGrpSpPr>
              <a:grpSpLocks/>
            </p:cNvGrpSpPr>
            <p:nvPr/>
          </p:nvGrpSpPr>
          <p:grpSpPr bwMode="auto">
            <a:xfrm>
              <a:off x="6129338" y="2749550"/>
              <a:ext cx="434975" cy="349250"/>
              <a:chOff x="-44" y="1473"/>
              <a:chExt cx="981" cy="1105"/>
            </a:xfrm>
          </p:grpSpPr>
          <p:pic>
            <p:nvPicPr>
              <p:cNvPr id="68" name="Picture 13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Freeform 13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65" name="Group 132"/>
            <p:cNvGrpSpPr>
              <a:grpSpLocks/>
            </p:cNvGrpSpPr>
            <p:nvPr/>
          </p:nvGrpSpPr>
          <p:grpSpPr bwMode="auto">
            <a:xfrm>
              <a:off x="7185025" y="2989263"/>
              <a:ext cx="325438" cy="261937"/>
              <a:chOff x="-44" y="1473"/>
              <a:chExt cx="981" cy="1105"/>
            </a:xfrm>
          </p:grpSpPr>
          <p:pic>
            <p:nvPicPr>
              <p:cNvPr id="66" name="Picture 13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Freeform 134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43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err="1" smtClean="0"/>
              <a:t>BitTorrent</a:t>
            </a:r>
            <a:r>
              <a:rPr lang="pt-BR" sz="3200" smtClean="0"/>
              <a:t>: pedindo, enviando blocos de arquivos</a:t>
            </a:r>
            <a:endParaRPr lang="pt-BR" smtClean="0"/>
          </a:p>
        </p:txBody>
      </p:sp>
      <p:sp>
        <p:nvSpPr>
          <p:cNvPr id="33795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obtendo blocos:</a:t>
            </a:r>
          </a:p>
          <a:p>
            <a:r>
              <a:rPr lang="pt-BR" sz="2000" smtClean="0"/>
              <a:t>num determinado instante, pares distintos possuem diferentes subconjuntos de blocos do arquivo</a:t>
            </a:r>
          </a:p>
          <a:p>
            <a:r>
              <a:rPr lang="pt-BR" sz="2000" smtClean="0"/>
              <a:t>periodicamente, um par (Alice) pede a cada vizinho a lista de blocos que eles possuem</a:t>
            </a:r>
          </a:p>
          <a:p>
            <a:r>
              <a:rPr lang="pt-BR" sz="2000" smtClean="0"/>
              <a:t>Alice envia pedidos para os pedaços que ainda não tem</a:t>
            </a:r>
          </a:p>
          <a:p>
            <a:pPr lvl="1"/>
            <a:r>
              <a:rPr lang="pt-BR" sz="1600" smtClean="0"/>
              <a:t>Primeiro os mais raros</a:t>
            </a:r>
          </a:p>
        </p:txBody>
      </p:sp>
      <p:sp>
        <p:nvSpPr>
          <p:cNvPr id="33796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4495800" y="1466850"/>
            <a:ext cx="4167188" cy="4648200"/>
          </a:xfrm>
        </p:spPr>
        <p:txBody>
          <a:bodyPr/>
          <a:lstStyle/>
          <a:p>
            <a:pPr>
              <a:buFont typeface="ZapfDingbats" pitchFamily="82" charset="0"/>
              <a:buNone/>
            </a:pPr>
            <a:r>
              <a:rPr lang="pt-BR" sz="2000" u="sng" smtClean="0">
                <a:solidFill>
                  <a:srgbClr val="FF0000"/>
                </a:solidFill>
              </a:rPr>
              <a:t>Enviando blocos: toma lá, dá cá!</a:t>
            </a:r>
          </a:p>
          <a:p>
            <a:r>
              <a:rPr lang="pt-BR" sz="2000" smtClean="0"/>
              <a:t>Alice envia blocos para os quatro vizinhos que estejam lhe enviando blocos </a:t>
            </a:r>
            <a:r>
              <a:rPr lang="pt-BR" sz="2000" i="1" smtClean="0"/>
              <a:t>na taxa mais elevada</a:t>
            </a:r>
          </a:p>
          <a:p>
            <a:pPr lvl="1"/>
            <a:r>
              <a:rPr lang="pt-BR" sz="1600" smtClean="0"/>
              <a:t>outros pares foram sufocados por Alice</a:t>
            </a:r>
          </a:p>
          <a:p>
            <a:pPr lvl="1"/>
            <a:r>
              <a:rPr lang="pt-BR" sz="1600" smtClean="0"/>
              <a:t>Reavalia os 4 mais a cada 10 </a:t>
            </a:r>
            <a:r>
              <a:rPr lang="pt-BR" sz="1600" err="1" smtClean="0"/>
              <a:t>segs</a:t>
            </a:r>
            <a:endParaRPr lang="pt-BR" sz="1600" smtClean="0"/>
          </a:p>
          <a:p>
            <a:r>
              <a:rPr lang="pt-BR" sz="2000" smtClean="0"/>
              <a:t>a cada 30 </a:t>
            </a:r>
            <a:r>
              <a:rPr lang="pt-BR" sz="2000" err="1" smtClean="0"/>
              <a:t>segs</a:t>
            </a:r>
            <a:r>
              <a:rPr lang="pt-BR" sz="2000" smtClean="0"/>
              <a:t>: seleciona aleatoriamente outro par, começa a enviar blocos</a:t>
            </a:r>
          </a:p>
          <a:p>
            <a:pPr lvl="1"/>
            <a:r>
              <a:rPr lang="pt-BR" sz="1600" smtClean="0"/>
              <a:t>“</a:t>
            </a:r>
            <a:r>
              <a:rPr lang="pt-BR" sz="1600" i="1" err="1" smtClean="0"/>
              <a:t>optimistically</a:t>
            </a:r>
            <a:r>
              <a:rPr lang="pt-BR" sz="1600" i="1" smtClean="0"/>
              <a:t> </a:t>
            </a:r>
            <a:r>
              <a:rPr lang="pt-BR" sz="1600" i="1" err="1" smtClean="0"/>
              <a:t>unchoked</a:t>
            </a:r>
            <a:r>
              <a:rPr lang="pt-BR" sz="1600" smtClean="0"/>
              <a:t>”</a:t>
            </a:r>
            <a:endParaRPr lang="pt-BR" sz="1800"/>
          </a:p>
          <a:p>
            <a:pPr lvl="1"/>
            <a:r>
              <a:rPr lang="pt-BR" sz="1600" smtClean="0"/>
              <a:t>o par recém escolhido pode se unir aos 4 mais</a:t>
            </a:r>
          </a:p>
        </p:txBody>
      </p:sp>
      <p:sp>
        <p:nvSpPr>
          <p:cNvPr id="33797" name="Espaço Reservado para Rodapé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33798" name="Espaço Reservado para Número de Slid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0F537C-5BF7-4D98-B09E-18F5C66427A3}" type="slidenum">
              <a:rPr lang="en-US" smtClean="0"/>
              <a:pPr/>
              <a:t>93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9846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Espaço Reservado para Rodapé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2: Camada de Aplicação</a:t>
            </a:r>
            <a:endParaRPr lang="pt-BR" smtClean="0">
              <a:latin typeface="Times New Roman" pitchFamily="18" charset="0"/>
            </a:endParaRPr>
          </a:p>
        </p:txBody>
      </p:sp>
      <p:sp>
        <p:nvSpPr>
          <p:cNvPr id="10253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5440427-FC8F-4CFB-8E41-69A5193F5DBD}" type="slidenum">
              <a:rPr lang="en-US" smtClean="0"/>
              <a:pPr/>
              <a:t>94</a:t>
            </a:fld>
            <a:endParaRPr lang="en-US" smtClean="0"/>
          </a:p>
        </p:txBody>
      </p:sp>
      <p:sp>
        <p:nvSpPr>
          <p:cNvPr id="1025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254000"/>
            <a:ext cx="7772400" cy="1143000"/>
          </a:xfrm>
        </p:spPr>
        <p:txBody>
          <a:bodyPr/>
          <a:lstStyle/>
          <a:p>
            <a:r>
              <a:rPr lang="pt-BR" smtClean="0"/>
              <a:t>BitTorrent:  toma lá, dá cá!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909888" y="4518025"/>
          <a:ext cx="6175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4" name="Clip" r:id="rId4" imgW="1305000" imgH="1085760" progId="MS_ClipArt_Gallery.2">
                  <p:embed/>
                </p:oleObj>
              </mc:Choice>
              <mc:Fallback>
                <p:oleObj name="Clip" r:id="rId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888" y="4518025"/>
                        <a:ext cx="61753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827088" y="3641725"/>
          <a:ext cx="6175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5" name="Clip" r:id="rId6" imgW="1305000" imgH="1085760" progId="MS_ClipArt_Gallery.2">
                  <p:embed/>
                </p:oleObj>
              </mc:Choice>
              <mc:Fallback>
                <p:oleObj name="Clip" r:id="rId6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641725"/>
                        <a:ext cx="61753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5" name="Object 4"/>
          <p:cNvGraphicFramePr>
            <a:graphicFrameLocks noChangeAspect="1"/>
          </p:cNvGraphicFramePr>
          <p:nvPr/>
        </p:nvGraphicFramePr>
        <p:xfrm>
          <a:off x="2160588" y="3438525"/>
          <a:ext cx="6175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6" name="Clip" r:id="rId7" imgW="1305000" imgH="1085760" progId="MS_ClipArt_Gallery.2">
                  <p:embed/>
                </p:oleObj>
              </mc:Choice>
              <mc:Fallback>
                <p:oleObj name="Clip" r:id="rId7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3438525"/>
                        <a:ext cx="61753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1538288" y="5241925"/>
          <a:ext cx="6175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7" name="Clip" r:id="rId8" imgW="1305000" imgH="1085760" progId="MS_ClipArt_Gallery.2">
                  <p:embed/>
                </p:oleObj>
              </mc:Choice>
              <mc:Fallback>
                <p:oleObj name="Clip" r:id="rId8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288" y="5241925"/>
                        <a:ext cx="61753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2262188" y="6118225"/>
          <a:ext cx="6175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" name="Clip" r:id="rId9" imgW="1305000" imgH="1085760" progId="MS_ClipArt_Gallery.2">
                  <p:embed/>
                </p:oleObj>
              </mc:Choice>
              <mc:Fallback>
                <p:oleObj name="Clip" r:id="rId9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2188" y="6118225"/>
                        <a:ext cx="61753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4967288" y="3895725"/>
          <a:ext cx="6175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9" name="Clip" r:id="rId10" imgW="1305000" imgH="1085760" progId="MS_ClipArt_Gallery.2">
                  <p:embed/>
                </p:oleObj>
              </mc:Choice>
              <mc:Fallback>
                <p:oleObj name="Clip" r:id="rId10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7288" y="3895725"/>
                        <a:ext cx="61753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49" name="Object 8"/>
          <p:cNvGraphicFramePr>
            <a:graphicFrameLocks noChangeAspect="1"/>
          </p:cNvGraphicFramePr>
          <p:nvPr/>
        </p:nvGraphicFramePr>
        <p:xfrm>
          <a:off x="4662488" y="3057525"/>
          <a:ext cx="6175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0" name="Clip" r:id="rId11" imgW="1305000" imgH="1085760" progId="MS_ClipArt_Gallery.2">
                  <p:embed/>
                </p:oleObj>
              </mc:Choice>
              <mc:Fallback>
                <p:oleObj name="Clip" r:id="rId11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3057525"/>
                        <a:ext cx="61753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9"/>
          <p:cNvGraphicFramePr>
            <a:graphicFrameLocks noChangeAspect="1"/>
          </p:cNvGraphicFramePr>
          <p:nvPr/>
        </p:nvGraphicFramePr>
        <p:xfrm>
          <a:off x="5729288" y="2714625"/>
          <a:ext cx="6175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1" name="Clip" r:id="rId12" imgW="1305000" imgH="1085760" progId="MS_ClipArt_Gallery.2">
                  <p:embed/>
                </p:oleObj>
              </mc:Choice>
              <mc:Fallback>
                <p:oleObj name="Clip" r:id="rId12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288" y="2714625"/>
                        <a:ext cx="61753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6351588" y="3565525"/>
          <a:ext cx="6175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2" name="Clip" r:id="rId13" imgW="1305000" imgH="1085760" progId="MS_ClipArt_Gallery.2">
                  <p:embed/>
                </p:oleObj>
              </mc:Choice>
              <mc:Fallback>
                <p:oleObj name="Clip" r:id="rId13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1588" y="3565525"/>
                        <a:ext cx="61753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1" name="Object 11"/>
          <p:cNvGraphicFramePr>
            <a:graphicFrameLocks noChangeAspect="1"/>
          </p:cNvGraphicFramePr>
          <p:nvPr/>
        </p:nvGraphicFramePr>
        <p:xfrm>
          <a:off x="6173788" y="4454525"/>
          <a:ext cx="6175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3" name="Clip" r:id="rId14" imgW="1305000" imgH="1085760" progId="MS_ClipArt_Gallery.2">
                  <p:embed/>
                </p:oleObj>
              </mc:Choice>
              <mc:Fallback>
                <p:oleObj name="Clip" r:id="rId14" imgW="1305000" imgH="10857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788" y="4454525"/>
                        <a:ext cx="61753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55" name="Picture 13" descr="Alic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389313" y="5095875"/>
            <a:ext cx="561975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54" name="Line 14"/>
          <p:cNvSpPr>
            <a:spLocks noChangeShapeType="1"/>
          </p:cNvSpPr>
          <p:nvPr/>
        </p:nvSpPr>
        <p:spPr bwMode="auto">
          <a:xfrm flipH="1" flipV="1">
            <a:off x="2654300" y="3937000"/>
            <a:ext cx="457200" cy="546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lIns="0" tIns="0" rIns="0" bIns="0">
            <a:spAutoFit/>
          </a:bodyPr>
          <a:lstStyle/>
          <a:p>
            <a:endParaRPr lang="pt-BR"/>
          </a:p>
        </p:txBody>
      </p:sp>
      <p:sp>
        <p:nvSpPr>
          <p:cNvPr id="10257" name="Line 15"/>
          <p:cNvSpPr>
            <a:spLocks noChangeShapeType="1"/>
          </p:cNvSpPr>
          <p:nvPr/>
        </p:nvSpPr>
        <p:spPr bwMode="auto">
          <a:xfrm flipH="1" flipV="1">
            <a:off x="1473200" y="4102100"/>
            <a:ext cx="1473200" cy="59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10258" name="Line 16"/>
          <p:cNvSpPr>
            <a:spLocks noChangeShapeType="1"/>
          </p:cNvSpPr>
          <p:nvPr/>
        </p:nvSpPr>
        <p:spPr bwMode="auto">
          <a:xfrm flipH="1">
            <a:off x="2159000" y="4991100"/>
            <a:ext cx="965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10259" name="Line 17"/>
          <p:cNvSpPr>
            <a:spLocks noChangeShapeType="1"/>
          </p:cNvSpPr>
          <p:nvPr/>
        </p:nvSpPr>
        <p:spPr bwMode="auto">
          <a:xfrm flipH="1">
            <a:off x="2628900" y="5041900"/>
            <a:ext cx="596900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10260" name="Line 18"/>
          <p:cNvSpPr>
            <a:spLocks noChangeShapeType="1"/>
          </p:cNvSpPr>
          <p:nvPr/>
        </p:nvSpPr>
        <p:spPr bwMode="auto">
          <a:xfrm flipV="1">
            <a:off x="5511800" y="3225800"/>
            <a:ext cx="419100" cy="647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266259" name="Line 19"/>
          <p:cNvSpPr>
            <a:spLocks noChangeShapeType="1"/>
          </p:cNvSpPr>
          <p:nvPr/>
        </p:nvSpPr>
        <p:spPr bwMode="auto">
          <a:xfrm flipH="1" flipV="1">
            <a:off x="5168900" y="3492500"/>
            <a:ext cx="76200" cy="355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10262" name="Line 20"/>
          <p:cNvSpPr>
            <a:spLocks noChangeShapeType="1"/>
          </p:cNvSpPr>
          <p:nvPr/>
        </p:nvSpPr>
        <p:spPr bwMode="auto">
          <a:xfrm flipV="1">
            <a:off x="5613400" y="3810000"/>
            <a:ext cx="787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10263" name="Line 21"/>
          <p:cNvSpPr>
            <a:spLocks noChangeShapeType="1"/>
          </p:cNvSpPr>
          <p:nvPr/>
        </p:nvSpPr>
        <p:spPr bwMode="auto">
          <a:xfrm>
            <a:off x="5613400" y="4279900"/>
            <a:ext cx="596900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pic>
        <p:nvPicPr>
          <p:cNvPr id="10264" name="Picture 22" descr="Bob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979988" y="4524375"/>
            <a:ext cx="676275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3" name="Line 23"/>
          <p:cNvSpPr>
            <a:spLocks noChangeShapeType="1"/>
          </p:cNvSpPr>
          <p:nvPr/>
        </p:nvSpPr>
        <p:spPr bwMode="auto">
          <a:xfrm flipV="1">
            <a:off x="3530600" y="4076700"/>
            <a:ext cx="1435100" cy="48260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 lIns="0" tIns="0" rIns="0" bIns="0">
            <a:spAutoFit/>
          </a:bodyPr>
          <a:lstStyle/>
          <a:p>
            <a:endParaRPr lang="pt-BR"/>
          </a:p>
        </p:txBody>
      </p:sp>
      <p:sp>
        <p:nvSpPr>
          <p:cNvPr id="266264" name="Line 24"/>
          <p:cNvSpPr>
            <a:spLocks noChangeShapeType="1"/>
          </p:cNvSpPr>
          <p:nvPr/>
        </p:nvSpPr>
        <p:spPr bwMode="auto">
          <a:xfrm flipH="1">
            <a:off x="3543300" y="4165600"/>
            <a:ext cx="1397000" cy="469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0" tIns="0" rIns="0" bIns="0">
            <a:spAutoFit/>
          </a:bodyPr>
          <a:lstStyle/>
          <a:p>
            <a:endParaRPr lang="pt-BR"/>
          </a:p>
        </p:txBody>
      </p:sp>
      <p:sp>
        <p:nvSpPr>
          <p:cNvPr id="266265" name="Line 25"/>
          <p:cNvSpPr>
            <a:spLocks noChangeShapeType="1"/>
          </p:cNvSpPr>
          <p:nvPr/>
        </p:nvSpPr>
        <p:spPr bwMode="auto">
          <a:xfrm flipV="1">
            <a:off x="3581400" y="4267200"/>
            <a:ext cx="1371600" cy="48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0" tIns="0" rIns="0" bIns="0">
            <a:spAutoFit/>
          </a:bodyPr>
          <a:lstStyle/>
          <a:p>
            <a:endParaRPr lang="pt-BR"/>
          </a:p>
        </p:txBody>
      </p:sp>
      <p:sp>
        <p:nvSpPr>
          <p:cNvPr id="266266" name="Text Box 26"/>
          <p:cNvSpPr txBox="1">
            <a:spLocks noChangeArrowheads="1"/>
          </p:cNvSpPr>
          <p:nvPr/>
        </p:nvSpPr>
        <p:spPr bwMode="auto">
          <a:xfrm>
            <a:off x="841375" y="1320800"/>
            <a:ext cx="4497388" cy="304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2000">
                <a:latin typeface="+mj-lt"/>
              </a:rPr>
              <a:t>(1) Alice “optimistically </a:t>
            </a:r>
            <a:r>
              <a:rPr lang="en-US" sz="2000" err="1">
                <a:latin typeface="+mj-lt"/>
              </a:rPr>
              <a:t>unchokes</a:t>
            </a:r>
            <a:r>
              <a:rPr lang="en-US" sz="2000">
                <a:latin typeface="+mj-lt"/>
              </a:rPr>
              <a:t>” Bob</a:t>
            </a:r>
          </a:p>
        </p:txBody>
      </p:sp>
      <p:sp>
        <p:nvSpPr>
          <p:cNvPr id="266267" name="Text Box 27"/>
          <p:cNvSpPr txBox="1">
            <a:spLocks noChangeArrowheads="1"/>
          </p:cNvSpPr>
          <p:nvPr/>
        </p:nvSpPr>
        <p:spPr bwMode="auto">
          <a:xfrm>
            <a:off x="808038" y="1663700"/>
            <a:ext cx="7383462" cy="6159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2000">
                <a:latin typeface="+mj-lt"/>
              </a:rPr>
              <a:t>(2) Alice se </a:t>
            </a:r>
            <a:r>
              <a:rPr lang="en-US" sz="2000" err="1">
                <a:latin typeface="+mj-lt"/>
              </a:rPr>
              <a:t>torna</a:t>
            </a:r>
            <a:r>
              <a:rPr lang="en-US" sz="2000">
                <a:latin typeface="+mj-lt"/>
              </a:rPr>
              <a:t> um dos </a:t>
            </a:r>
            <a:r>
              <a:rPr lang="en-US" sz="2000" err="1">
                <a:latin typeface="+mj-lt"/>
              </a:rPr>
              <a:t>quatro</a:t>
            </a:r>
            <a:r>
              <a:rPr lang="en-US" sz="2000">
                <a:latin typeface="+mj-lt"/>
              </a:rPr>
              <a:t> </a:t>
            </a:r>
            <a:r>
              <a:rPr lang="en-US" sz="2000" err="1">
                <a:latin typeface="+mj-lt"/>
              </a:rPr>
              <a:t>melhores</a:t>
            </a:r>
            <a:r>
              <a:rPr lang="en-US" sz="2000">
                <a:latin typeface="+mj-lt"/>
              </a:rPr>
              <a:t> </a:t>
            </a:r>
            <a:r>
              <a:rPr lang="en-US" sz="2000" err="1">
                <a:latin typeface="+mj-lt"/>
              </a:rPr>
              <a:t>provedores</a:t>
            </a:r>
            <a:r>
              <a:rPr lang="en-US" sz="2000">
                <a:latin typeface="+mj-lt"/>
              </a:rPr>
              <a:t> de Bob;</a:t>
            </a:r>
          </a:p>
          <a:p>
            <a:pPr eaLnBrk="1" hangingPunct="1"/>
            <a:r>
              <a:rPr lang="en-US" sz="2000">
                <a:latin typeface="+mj-lt"/>
              </a:rPr>
              <a:t> Bob age da </a:t>
            </a:r>
            <a:r>
              <a:rPr lang="en-US" sz="2000" err="1">
                <a:latin typeface="+mj-lt"/>
              </a:rPr>
              <a:t>mesma</a:t>
            </a:r>
            <a:r>
              <a:rPr lang="en-US" sz="2000">
                <a:latin typeface="+mj-lt"/>
              </a:rPr>
              <a:t> forma</a:t>
            </a:r>
          </a:p>
        </p:txBody>
      </p:sp>
      <p:sp>
        <p:nvSpPr>
          <p:cNvPr id="266268" name="Text Box 28"/>
          <p:cNvSpPr txBox="1">
            <a:spLocks noChangeArrowheads="1"/>
          </p:cNvSpPr>
          <p:nvPr/>
        </p:nvSpPr>
        <p:spPr bwMode="auto">
          <a:xfrm>
            <a:off x="800100" y="2255838"/>
            <a:ext cx="7307263" cy="3079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sz="2000">
                <a:latin typeface="+mj-lt"/>
              </a:rPr>
              <a:t>(3) Bob se </a:t>
            </a:r>
            <a:r>
              <a:rPr lang="en-US" sz="2000" err="1">
                <a:latin typeface="+mj-lt"/>
              </a:rPr>
              <a:t>torna</a:t>
            </a:r>
            <a:r>
              <a:rPr lang="en-US" sz="2000">
                <a:latin typeface="+mj-lt"/>
              </a:rPr>
              <a:t> um dos </a:t>
            </a:r>
            <a:r>
              <a:rPr lang="en-US" sz="2000" err="1">
                <a:latin typeface="+mj-lt"/>
              </a:rPr>
              <a:t>quatro</a:t>
            </a:r>
            <a:r>
              <a:rPr lang="en-US" sz="2000">
                <a:latin typeface="+mj-lt"/>
              </a:rPr>
              <a:t> </a:t>
            </a:r>
            <a:r>
              <a:rPr lang="en-US" sz="2000" err="1">
                <a:latin typeface="+mj-lt"/>
              </a:rPr>
              <a:t>melhores</a:t>
            </a:r>
            <a:r>
              <a:rPr lang="en-US" sz="2000">
                <a:latin typeface="+mj-lt"/>
              </a:rPr>
              <a:t> </a:t>
            </a:r>
            <a:r>
              <a:rPr lang="en-US" sz="2000" err="1">
                <a:latin typeface="+mj-lt"/>
              </a:rPr>
              <a:t>provedores</a:t>
            </a:r>
            <a:r>
              <a:rPr lang="en-US" sz="2000">
                <a:latin typeface="+mj-lt"/>
              </a:rPr>
              <a:t> de Alice</a:t>
            </a:r>
          </a:p>
        </p:txBody>
      </p:sp>
      <p:sp>
        <p:nvSpPr>
          <p:cNvPr id="266269" name="Text Box 29"/>
          <p:cNvSpPr txBox="1">
            <a:spLocks noChangeArrowheads="1"/>
          </p:cNvSpPr>
          <p:nvPr/>
        </p:nvSpPr>
        <p:spPr bwMode="auto">
          <a:xfrm>
            <a:off x="5202238" y="5114925"/>
            <a:ext cx="3806825" cy="13234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pt-BR" sz="2000">
                <a:solidFill>
                  <a:srgbClr val="FF0000"/>
                </a:solidFill>
                <a:latin typeface="+mn-lt"/>
              </a:rPr>
              <a:t>Com uma taxa de </a:t>
            </a:r>
            <a:r>
              <a:rPr lang="pt-BR" sz="2000" i="1">
                <a:solidFill>
                  <a:srgbClr val="FF0000"/>
                </a:solidFill>
                <a:latin typeface="+mn-lt"/>
              </a:rPr>
              <a:t>upload</a:t>
            </a:r>
            <a:r>
              <a:rPr lang="pt-BR" sz="2000">
                <a:solidFill>
                  <a:srgbClr val="FF0000"/>
                </a:solidFill>
                <a:latin typeface="+mn-lt"/>
              </a:rPr>
              <a:t> mais alta, pode encontrar melhores parceiros de troca e obter o arquivo mais rapidamente!</a:t>
            </a:r>
            <a:endParaRPr lang="pt-BR" sz="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47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266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66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6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66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66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266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54" grpId="0" animBg="1"/>
      <p:bldP spid="266259" grpId="0" animBg="1"/>
      <p:bldP spid="266263" grpId="0" animBg="1"/>
      <p:bldP spid="266263" grpId="1" animBg="1"/>
      <p:bldP spid="266264" grpId="0" animBg="1"/>
      <p:bldP spid="266265" grpId="0" animBg="1"/>
      <p:bldP spid="266266" grpId="0"/>
      <p:bldP spid="266267" grpId="0"/>
      <p:bldP spid="266268" grpId="0"/>
      <p:bldP spid="26626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err="1" smtClean="0"/>
              <a:t>Distributed</a:t>
            </a:r>
            <a:r>
              <a:rPr lang="pt-BR" i="1" smtClean="0"/>
              <a:t> </a:t>
            </a:r>
            <a:r>
              <a:rPr lang="pt-BR" i="1" err="1" smtClean="0"/>
              <a:t>Hash</a:t>
            </a:r>
            <a:r>
              <a:rPr lang="pt-BR" i="1" smtClean="0"/>
              <a:t> </a:t>
            </a:r>
            <a:r>
              <a:rPr lang="pt-BR" i="1" err="1" smtClean="0"/>
              <a:t>Table</a:t>
            </a:r>
            <a:r>
              <a:rPr lang="pt-BR" i="1" smtClean="0"/>
              <a:t> </a:t>
            </a:r>
            <a:r>
              <a:rPr lang="pt-BR" smtClean="0"/>
              <a:t>(DHT)</a:t>
            </a:r>
            <a:endParaRPr lang="pt-BR" i="1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smtClean="0"/>
              <a:t>DHT: uma </a:t>
            </a:r>
            <a:r>
              <a:rPr lang="pt-BR" sz="2400" smtClean="0">
                <a:solidFill>
                  <a:srgbClr val="FF0000"/>
                </a:solidFill>
              </a:rPr>
              <a:t>base de dados P2P distribuída</a:t>
            </a:r>
          </a:p>
          <a:p>
            <a:r>
              <a:rPr lang="pt-BR" sz="2400" smtClean="0"/>
              <a:t>base de dados possui duplas </a:t>
            </a:r>
            <a:r>
              <a:rPr lang="pt-BR" sz="2400" smtClean="0">
                <a:solidFill>
                  <a:srgbClr val="FF0000"/>
                </a:solidFill>
              </a:rPr>
              <a:t>(chave, valor)</a:t>
            </a:r>
            <a:r>
              <a:rPr lang="pt-BR" sz="2400" smtClean="0"/>
              <a:t>; exemplos:</a:t>
            </a:r>
          </a:p>
          <a:p>
            <a:pPr lvl="1"/>
            <a:r>
              <a:rPr lang="pt-BR" sz="2000" smtClean="0"/>
              <a:t>chave: </a:t>
            </a:r>
            <a:r>
              <a:rPr lang="pt-BR" sz="2000" err="1" smtClean="0"/>
              <a:t>cpf</a:t>
            </a:r>
            <a:r>
              <a:rPr lang="pt-BR" sz="2000" smtClean="0"/>
              <a:t>; valor: nome da pessoa</a:t>
            </a:r>
          </a:p>
          <a:p>
            <a:pPr lvl="1"/>
            <a:r>
              <a:rPr lang="pt-BR" sz="2000" smtClean="0"/>
              <a:t>chave: título do filme; valor: endereço IP</a:t>
            </a:r>
          </a:p>
          <a:p>
            <a:r>
              <a:rPr lang="pt-BR" sz="2400" smtClean="0"/>
              <a:t>Distribui as duplas (chave, valor) entre os milhões de pares</a:t>
            </a:r>
          </a:p>
          <a:p>
            <a:r>
              <a:rPr lang="pt-BR" sz="2400" smtClean="0"/>
              <a:t>um par </a:t>
            </a:r>
            <a:r>
              <a:rPr lang="pt-BR" sz="2400" smtClean="0">
                <a:solidFill>
                  <a:srgbClr val="FF0000"/>
                </a:solidFill>
              </a:rPr>
              <a:t>consulta</a:t>
            </a:r>
            <a:r>
              <a:rPr lang="pt-BR" sz="2400" smtClean="0"/>
              <a:t> a DHT com a chave</a:t>
            </a:r>
          </a:p>
          <a:p>
            <a:pPr lvl="1"/>
            <a:r>
              <a:rPr lang="pt-BR" sz="2000" smtClean="0"/>
              <a:t>a DHT retorna valores que casam com a chave</a:t>
            </a:r>
          </a:p>
          <a:p>
            <a:r>
              <a:rPr lang="pt-BR" sz="2400" smtClean="0"/>
              <a:t>pares podem também </a:t>
            </a:r>
            <a:r>
              <a:rPr lang="pt-BR" sz="2400" smtClean="0">
                <a:solidFill>
                  <a:srgbClr val="FF0000"/>
                </a:solidFill>
              </a:rPr>
              <a:t>inserir </a:t>
            </a:r>
            <a:r>
              <a:rPr lang="pt-BR" sz="2400" smtClean="0"/>
              <a:t>duplas (chave, valor)</a:t>
            </a:r>
            <a:endParaRPr lang="pt-BR" sz="240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P: como atribuir chaves aos pares?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questão central:</a:t>
            </a:r>
          </a:p>
          <a:p>
            <a:pPr lvl="1"/>
            <a:r>
              <a:rPr lang="pt-BR" smtClean="0"/>
              <a:t>atribuição duplas (chave, valor) aos pares.</a:t>
            </a:r>
          </a:p>
          <a:p>
            <a:r>
              <a:rPr lang="pt-BR" smtClean="0"/>
              <a:t>ideia básica:</a:t>
            </a:r>
          </a:p>
          <a:p>
            <a:pPr lvl="1"/>
            <a:r>
              <a:rPr lang="pt-BR" smtClean="0"/>
              <a:t>converter cada chave para um inteiro</a:t>
            </a:r>
          </a:p>
          <a:p>
            <a:pPr lvl="1"/>
            <a:r>
              <a:rPr lang="pt-BR" smtClean="0"/>
              <a:t>atribuir inteiros para cada par</a:t>
            </a:r>
          </a:p>
          <a:p>
            <a:pPr lvl="1"/>
            <a:r>
              <a:rPr lang="pt-BR" smtClean="0"/>
              <a:t>colocar a dupla (chave, valor) no par que esteja </a:t>
            </a:r>
            <a:r>
              <a:rPr lang="pt-BR" smtClean="0">
                <a:solidFill>
                  <a:srgbClr val="FF0000"/>
                </a:solidFill>
              </a:rPr>
              <a:t>mais próximo </a:t>
            </a:r>
            <a:r>
              <a:rPr lang="pt-BR" smtClean="0"/>
              <a:t>da chave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</a:t>
            </a:r>
            <a:r>
              <a:rPr lang="en-US" err="1" smtClean="0"/>
              <a:t>Camada</a:t>
            </a:r>
            <a:r>
              <a:rPr lang="en-US" smtClean="0"/>
              <a:t> de </a:t>
            </a:r>
            <a:r>
              <a:rPr lang="en-US" err="1" smtClean="0"/>
              <a:t>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Identificadores DHT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1476912"/>
            <a:ext cx="7772400" cy="4648200"/>
          </a:xfrm>
        </p:spPr>
        <p:txBody>
          <a:bodyPr/>
          <a:lstStyle/>
          <a:p>
            <a:r>
              <a:rPr lang="pt-BR" smtClean="0"/>
              <a:t>designa um identificador inteiro a cada par na faixa [0, 2</a:t>
            </a:r>
            <a:r>
              <a:rPr lang="pt-BR" baseline="30000" smtClean="0"/>
              <a:t>n</a:t>
            </a:r>
            <a:r>
              <a:rPr lang="pt-BR" smtClean="0"/>
              <a:t>-1] de algum n fixo.</a:t>
            </a:r>
          </a:p>
          <a:p>
            <a:pPr lvl="1"/>
            <a:r>
              <a:rPr lang="pt-BR" smtClean="0"/>
              <a:t>cada identificador é representado por n bits.</a:t>
            </a:r>
          </a:p>
          <a:p>
            <a:pPr lvl="1"/>
            <a:endParaRPr lang="pt-BR"/>
          </a:p>
          <a:p>
            <a:r>
              <a:rPr lang="pt-BR" smtClean="0"/>
              <a:t>requer que cada chave seja um inteiro na mesma faixa</a:t>
            </a:r>
          </a:p>
          <a:p>
            <a:r>
              <a:rPr lang="pt-BR" smtClean="0"/>
              <a:t>para encontrar a chave inteira, aplica a função de </a:t>
            </a:r>
            <a:r>
              <a:rPr lang="pt-BR" err="1" smtClean="0"/>
              <a:t>hash</a:t>
            </a:r>
            <a:r>
              <a:rPr lang="pt-BR" smtClean="0"/>
              <a:t> à chave original.</a:t>
            </a:r>
          </a:p>
          <a:p>
            <a:pPr lvl="1"/>
            <a:r>
              <a:rPr lang="pt-BR" smtClean="0"/>
              <a:t>ex., chave = </a:t>
            </a:r>
            <a:r>
              <a:rPr lang="pt-BR" err="1" smtClean="0">
                <a:solidFill>
                  <a:srgbClr val="FF0000"/>
                </a:solidFill>
              </a:rPr>
              <a:t>hash</a:t>
            </a:r>
            <a:r>
              <a:rPr lang="pt-BR" smtClean="0"/>
              <a:t>(“Led Zeppelin IV”)</a:t>
            </a:r>
          </a:p>
          <a:p>
            <a:pPr lvl="1"/>
            <a:r>
              <a:rPr lang="pt-BR" smtClean="0"/>
              <a:t>é por isto que é chamada de </a:t>
            </a:r>
            <a:r>
              <a:rPr lang="pt-BR" smtClean="0">
                <a:solidFill>
                  <a:srgbClr val="FF0000"/>
                </a:solidFill>
              </a:rPr>
              <a:t>tabela de “</a:t>
            </a:r>
            <a:r>
              <a:rPr lang="pt-BR" err="1" smtClean="0">
                <a:solidFill>
                  <a:srgbClr val="FF0000"/>
                </a:solidFill>
              </a:rPr>
              <a:t>hash</a:t>
            </a:r>
            <a:r>
              <a:rPr lang="pt-BR" smtClean="0">
                <a:solidFill>
                  <a:srgbClr val="FF0000"/>
                </a:solidFill>
              </a:rPr>
              <a:t>” distribuída</a:t>
            </a:r>
            <a:r>
              <a:rPr lang="pt-BR" smtClean="0"/>
              <a:t>.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Alocação de chaves aos pares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regra: atribui a chave ao par que tiver a ID </a:t>
            </a:r>
            <a:r>
              <a:rPr lang="pt-BR" smtClean="0">
                <a:solidFill>
                  <a:srgbClr val="FF0000"/>
                </a:solidFill>
              </a:rPr>
              <a:t>mais próxima</a:t>
            </a:r>
            <a:r>
              <a:rPr lang="pt-BR" smtClean="0"/>
              <a:t>.</a:t>
            </a:r>
          </a:p>
          <a:p>
            <a:r>
              <a:rPr lang="pt-BR" smtClean="0"/>
              <a:t>convenção de leitura: o mais próximo é o </a:t>
            </a:r>
            <a:r>
              <a:rPr lang="pt-BR" smtClean="0">
                <a:solidFill>
                  <a:srgbClr val="FF0000"/>
                </a:solidFill>
              </a:rPr>
              <a:t>sucessor imediato </a:t>
            </a:r>
            <a:r>
              <a:rPr lang="pt-BR" smtClean="0"/>
              <a:t>da chave.</a:t>
            </a:r>
          </a:p>
          <a:p>
            <a:r>
              <a:rPr lang="pt-BR" smtClean="0"/>
              <a:t>Ex., n=4; pares: 1,3,4,5,8,10,12,14</a:t>
            </a:r>
          </a:p>
          <a:p>
            <a:pPr lvl="1"/>
            <a:r>
              <a:rPr lang="pt-BR" smtClean="0"/>
              <a:t>chave = 13, então par sucessor = 14</a:t>
            </a:r>
          </a:p>
          <a:p>
            <a:pPr lvl="1"/>
            <a:r>
              <a:rPr lang="pt-BR" smtClean="0"/>
              <a:t>chave = 15, então par sucessor = 1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4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DHT circular (I)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3400" y="4881563"/>
            <a:ext cx="7772400" cy="1366836"/>
          </a:xfrm>
        </p:spPr>
        <p:txBody>
          <a:bodyPr/>
          <a:lstStyle/>
          <a:p>
            <a:r>
              <a:rPr lang="pt-BR" sz="2400" smtClean="0"/>
              <a:t>cada par rastreia apenas o seu sucessor e antecessor imediatos.</a:t>
            </a:r>
          </a:p>
          <a:p>
            <a:r>
              <a:rPr lang="pt-BR" sz="2400" smtClean="0"/>
              <a:t>“rede sobreposta (overlay)”</a:t>
            </a:r>
            <a:endParaRPr lang="pt-BR" sz="240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2: Camada de Aplicação</a:t>
            </a:r>
            <a:endParaRPr lang="pt-BR">
              <a:latin typeface="Times New Roman" pitchFamily="18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06677-C860-4408-991F-9B1D0580ABBC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2319338" y="1219200"/>
            <a:ext cx="3751262" cy="3662363"/>
            <a:chOff x="946990" y="1676400"/>
            <a:chExt cx="3752276" cy="3661993"/>
          </a:xfrm>
        </p:grpSpPr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2794354" y="4791480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1435115" y="2890435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1459562" y="3978242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3989799" y="2585616"/>
              <a:ext cx="96564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4283160" y="3457025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4004467" y="4192313"/>
              <a:ext cx="96564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991278" y="4548323"/>
              <a:ext cx="96565" cy="988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1376443" y="2050438"/>
              <a:ext cx="2927496" cy="27933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2895600" y="16764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4114800" y="25146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3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343400" y="3352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4</a:t>
              </a: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4114800" y="4114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5</a:t>
              </a: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2743200" y="4876800"/>
              <a:ext cx="355866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8</a:t>
              </a: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1676400" y="4648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10</a:t>
              </a: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018876" y="38862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12</a:t>
              </a: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946990" y="2667000"/>
              <a:ext cx="527050" cy="46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3333CC"/>
                </a:buClr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15</a:t>
              </a:r>
            </a:p>
          </p:txBody>
        </p:sp>
        <p:sp>
          <p:nvSpPr>
            <p:cNvPr id="23" name="Oval 28"/>
            <p:cNvSpPr>
              <a:spLocks noChangeArrowheads="1"/>
            </p:cNvSpPr>
            <p:nvPr/>
          </p:nvSpPr>
          <p:spPr bwMode="auto">
            <a:xfrm>
              <a:off x="2912920" y="2010882"/>
              <a:ext cx="96565" cy="988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Clr>
                  <a:srgbClr val="3333CC"/>
                </a:buClr>
              </a:pPr>
              <a:endParaRPr lang="pt-BR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22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5176</TotalTime>
  <Words>10342</Words>
  <Application>Microsoft Macintosh PowerPoint</Application>
  <PresentationFormat>Apresentação na tela (4:3)</PresentationFormat>
  <Paragraphs>2209</Paragraphs>
  <Slides>131</Slides>
  <Notes>111</Notes>
  <HiddenSlides>0</HiddenSlides>
  <MMClips>0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3</vt:i4>
      </vt:variant>
      <vt:variant>
        <vt:lpstr>Títulos de Slides</vt:lpstr>
      </vt:variant>
      <vt:variant>
        <vt:i4>131</vt:i4>
      </vt:variant>
    </vt:vector>
  </HeadingPairs>
  <TitlesOfParts>
    <vt:vector size="145" baseType="lpstr">
      <vt:lpstr>Arial</vt:lpstr>
      <vt:lpstr>Comic Sans MS</vt:lpstr>
      <vt:lpstr>Courier New</vt:lpstr>
      <vt:lpstr>Gill Sans MT</vt:lpstr>
      <vt:lpstr>ＭＳ Ｐゴシック</vt:lpstr>
      <vt:lpstr>Symbol</vt:lpstr>
      <vt:lpstr>Tahoma</vt:lpstr>
      <vt:lpstr>Times New Roman</vt:lpstr>
      <vt:lpstr>Wingdings</vt:lpstr>
      <vt:lpstr>ZapfDingbats</vt:lpstr>
      <vt:lpstr>Estrutura padrão</vt:lpstr>
      <vt:lpstr>Clip</vt:lpstr>
      <vt:lpstr>Gráfico</vt:lpstr>
      <vt:lpstr>Visio.Drawing.5</vt:lpstr>
      <vt:lpstr>Capítulo 2: Camada de Aplicação</vt:lpstr>
      <vt:lpstr>Capítulo 2: Roteiro</vt:lpstr>
      <vt:lpstr>Capítulo 2: Camada de Aplicação</vt:lpstr>
      <vt:lpstr>Algumas aplicações de rede</vt:lpstr>
      <vt:lpstr>Criando uma aplicação de rede </vt:lpstr>
      <vt:lpstr>Arquiteturas das aplicações de rede</vt:lpstr>
      <vt:lpstr>Arquitetura cliente-servidor</vt:lpstr>
      <vt:lpstr>Arquitetura P2P</vt:lpstr>
      <vt:lpstr>Comunicação entre Processos</vt:lpstr>
      <vt:lpstr>Sockets</vt:lpstr>
      <vt:lpstr>Endereçamento de processos</vt:lpstr>
      <vt:lpstr>Os protocolos da camada de aplicação definem</vt:lpstr>
      <vt:lpstr>De que serviços uma aplicação necessita?</vt:lpstr>
      <vt:lpstr>Requisitos de aplicações de rede selecionadas</vt:lpstr>
      <vt:lpstr>Serviços providos pelos protocolos de transporte da Internet </vt:lpstr>
      <vt:lpstr>Apls Internet: seus protocolos e seus protocolos de transporte</vt:lpstr>
      <vt:lpstr>Tornando o TCP seguro</vt:lpstr>
      <vt:lpstr>Capítulo 2: Roteiro</vt:lpstr>
      <vt:lpstr>A Web e o HTTP</vt:lpstr>
      <vt:lpstr>Protocolo HTTP </vt:lpstr>
      <vt:lpstr>Mais sobre o protocolo HTTP </vt:lpstr>
      <vt:lpstr>Conexões HTTP</vt:lpstr>
      <vt:lpstr>Exemplo de HTTP não persistente</vt:lpstr>
      <vt:lpstr>Exemplo de HTTP não persistente (cont.)</vt:lpstr>
      <vt:lpstr>Modelagem do tempo de resposta</vt:lpstr>
      <vt:lpstr>HTTP persistente</vt:lpstr>
      <vt:lpstr>Mensagem de requisição HTTP</vt:lpstr>
      <vt:lpstr>Mensagem de requisição HTTP: formato geral</vt:lpstr>
      <vt:lpstr>Enviando conteúdo de formulário</vt:lpstr>
      <vt:lpstr>Tipos de métodos</vt:lpstr>
      <vt:lpstr>Mensagem de resposta HTTP</vt:lpstr>
      <vt:lpstr>códigos de status da resposta HTTP</vt:lpstr>
      <vt:lpstr>Experimente você com HTTP (do lado cliente)</vt:lpstr>
      <vt:lpstr>Cookies: manutenção do “estado” da conexão</vt:lpstr>
      <vt:lpstr>Cookies: manutenção do “estado” (cont.)</vt:lpstr>
      <vt:lpstr>Cookies (continuação)</vt:lpstr>
      <vt:lpstr>Cache Web (servidor proxy)</vt:lpstr>
      <vt:lpstr>Mais sobre Caches Web</vt:lpstr>
      <vt:lpstr>Exemplo de cache (1)</vt:lpstr>
      <vt:lpstr>Exemplo de cache (2)</vt:lpstr>
      <vt:lpstr>Exemplo de cache (3)</vt:lpstr>
      <vt:lpstr>GET condicional</vt:lpstr>
      <vt:lpstr>HTTP/2</vt:lpstr>
      <vt:lpstr>HTTP/2: Diferenças do HTTP 1.1</vt:lpstr>
      <vt:lpstr>HTTP/2: Transporte Binário</vt:lpstr>
      <vt:lpstr>HTTP/2: Quadros</vt:lpstr>
      <vt:lpstr>HTTP/2: Multiplexação</vt:lpstr>
      <vt:lpstr>Capítulo 2: Roteiro</vt:lpstr>
      <vt:lpstr>FTP: o protocolo de transferência de arquivos</vt:lpstr>
      <vt:lpstr>FTP: conexões separadas p/ controle, dados</vt:lpstr>
      <vt:lpstr>FTP: comandos, respostas</vt:lpstr>
      <vt:lpstr>Capítulo 2: Roteiro</vt:lpstr>
      <vt:lpstr>Correio Eletrônico</vt:lpstr>
      <vt:lpstr>Correio Eletrônico: servidores de correio</vt:lpstr>
      <vt:lpstr>Correio Eletrônico:  SMTP [RFC 2821]</vt:lpstr>
      <vt:lpstr>Gerência da Porta 25</vt:lpstr>
      <vt:lpstr>Cenário: Alice envia uma msg para Bob</vt:lpstr>
      <vt:lpstr>Interação SMTP típica</vt:lpstr>
      <vt:lpstr>Experimente uma interação SMTP:</vt:lpstr>
      <vt:lpstr>SMTP: últimas palavras</vt:lpstr>
      <vt:lpstr>Formato de uma mensagem</vt:lpstr>
      <vt:lpstr>Formato de uma mensagem: extensões para multimídia</vt:lpstr>
      <vt:lpstr>Tipos MIME  Content-Type: tipo/subtipo; parâmetros</vt:lpstr>
      <vt:lpstr>Tipo Multipart</vt:lpstr>
      <vt:lpstr>Protocolos de acesso ao correio</vt:lpstr>
      <vt:lpstr>Protocolo POP3</vt:lpstr>
      <vt:lpstr>POP3 (mais) e IMAP</vt:lpstr>
      <vt:lpstr>Capítulo 2: Roteiro</vt:lpstr>
      <vt:lpstr>DNS: Domain Name System</vt:lpstr>
      <vt:lpstr>DNS (cont.)</vt:lpstr>
      <vt:lpstr>Base de Dados Hierárquica e Distribuída</vt:lpstr>
      <vt:lpstr>DNS: Servidores raiz</vt:lpstr>
      <vt:lpstr>DNS: Servidores raiz</vt:lpstr>
      <vt:lpstr>Servidores TLD e Oficiais</vt:lpstr>
      <vt:lpstr>Apresentação do PowerPoint</vt:lpstr>
      <vt:lpstr>Servidor DNS Local</vt:lpstr>
      <vt:lpstr>Exemplo de resolução de nome pelo DNS</vt:lpstr>
      <vt:lpstr>Apresentação do PowerPoint</vt:lpstr>
      <vt:lpstr>DNS: uso de cache, atualização de dados</vt:lpstr>
      <vt:lpstr>Registros DNS</vt:lpstr>
      <vt:lpstr>DNS: protocolo e mensagens</vt:lpstr>
      <vt:lpstr>DNS: protocolo e mensagens</vt:lpstr>
      <vt:lpstr>Inserindo registros no DNS</vt:lpstr>
      <vt:lpstr>Ataques ao DNS</vt:lpstr>
      <vt:lpstr>Capítulo 2: Roteiro</vt:lpstr>
      <vt:lpstr>Arquitetura P2P pura</vt:lpstr>
      <vt:lpstr>Distribuição de Arquivo: C/S x P2P</vt:lpstr>
      <vt:lpstr>Tempo de distribuição do arquivo: C/S</vt:lpstr>
      <vt:lpstr>Tempo de distribuição do arquivo: P2P</vt:lpstr>
      <vt:lpstr>Cliente-servidor x P2P: Exemplo</vt:lpstr>
      <vt:lpstr>Distribuição de arquivo P2P: BitTorrent </vt:lpstr>
      <vt:lpstr>Distribuição de arquivo P2P: BitTorrent </vt:lpstr>
      <vt:lpstr>BitTorrent: pedindo, enviando blocos de arquivos</vt:lpstr>
      <vt:lpstr>BitTorrent:  toma lá, dá cá!</vt:lpstr>
      <vt:lpstr>Distributed Hash Table (DHT)</vt:lpstr>
      <vt:lpstr>P: como atribuir chaves aos pares?</vt:lpstr>
      <vt:lpstr>Identificadores DHT</vt:lpstr>
      <vt:lpstr>Alocação de chaves aos pares</vt:lpstr>
      <vt:lpstr>DHT circular (I)</vt:lpstr>
      <vt:lpstr>DHT circular (II)</vt:lpstr>
      <vt:lpstr>DHT circular com atalhos</vt:lpstr>
      <vt:lpstr>Peer churn</vt:lpstr>
      <vt:lpstr>Estudo de caso P2P: Skype</vt:lpstr>
      <vt:lpstr>Pares como intermediários (relays)</vt:lpstr>
      <vt:lpstr>Capítulo 2: Roteiro</vt:lpstr>
      <vt:lpstr>Programação com sockets</vt:lpstr>
      <vt:lpstr>Programação com sockets usando TCP</vt:lpstr>
      <vt:lpstr>Programação com sockets usando TCP</vt:lpstr>
      <vt:lpstr>Comunicação entre sockets</vt:lpstr>
      <vt:lpstr>Jargão para Fluxo (Stream)</vt:lpstr>
      <vt:lpstr>Programação com sockets usando TCP</vt:lpstr>
      <vt:lpstr>Interações cliente/servidor usando o TCP</vt:lpstr>
      <vt:lpstr>Exemplo: cliente Java (TCP)</vt:lpstr>
      <vt:lpstr>Exemplo: cliente Java (TCP), cont.</vt:lpstr>
      <vt:lpstr>Exemplo: servidor Java (TCP)</vt:lpstr>
      <vt:lpstr>Exemplo: servidor Java (TCP), cont</vt:lpstr>
      <vt:lpstr>Exemplo: cliente Python (TCP)</vt:lpstr>
      <vt:lpstr>Exemplo: servidor Python (TCP)</vt:lpstr>
      <vt:lpstr>Capítulo 2: Roteiro</vt:lpstr>
      <vt:lpstr>Programação com sockets usando UDP</vt:lpstr>
      <vt:lpstr>Interações cliente/servidor usando o UDP</vt:lpstr>
      <vt:lpstr>Exemplo: Cliente Java (UDP)</vt:lpstr>
      <vt:lpstr>Exemplo: cliente Java (UDP)</vt:lpstr>
      <vt:lpstr>Exemplo: cliente Java (UDP) cont.</vt:lpstr>
      <vt:lpstr>Exemplo: cliente Python (UDP)</vt:lpstr>
      <vt:lpstr>Servidor UDP</vt:lpstr>
      <vt:lpstr>Exemplo: servidor Java (UDP)</vt:lpstr>
      <vt:lpstr>Exemplo: servidor Java (UDP), cont</vt:lpstr>
      <vt:lpstr>Exemplo: servidor Python (UDP)</vt:lpstr>
      <vt:lpstr>Capítulo 2: Resumo</vt:lpstr>
      <vt:lpstr>Capítulo 2: Resumo</vt:lpstr>
    </vt:vector>
  </TitlesOfParts>
  <Company>University of Massachusetts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I: Introduction</dc:title>
  <dc:creator>Don Towsley</dc:creator>
  <cp:lastModifiedBy>Suruagy</cp:lastModifiedBy>
  <cp:revision>230</cp:revision>
  <dcterms:created xsi:type="dcterms:W3CDTF">1999-10-08T19:08:27Z</dcterms:created>
  <dcterms:modified xsi:type="dcterms:W3CDTF">2016-10-13T18:21:36Z</dcterms:modified>
</cp:coreProperties>
</file>